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63" r:id="rId5"/>
    <p:sldId id="264" r:id="rId6"/>
    <p:sldId id="265" r:id="rId7"/>
    <p:sldId id="266" r:id="rId8"/>
    <p:sldId id="259" r:id="rId9"/>
    <p:sldId id="267" r:id="rId10"/>
    <p:sldId id="268" r:id="rId11"/>
    <p:sldId id="270" r:id="rId12"/>
    <p:sldId id="271" r:id="rId13"/>
    <p:sldId id="272" r:id="rId14"/>
    <p:sldId id="273" r:id="rId15"/>
    <p:sldId id="260" r:id="rId16"/>
    <p:sldId id="274" r:id="rId17"/>
    <p:sldId id="275" r:id="rId18"/>
    <p:sldId id="276" r:id="rId19"/>
    <p:sldId id="261" r:id="rId20"/>
    <p:sldId id="277" r:id="rId21"/>
    <p:sldId id="286" r:id="rId22"/>
    <p:sldId id="278" r:id="rId23"/>
    <p:sldId id="281" r:id="rId24"/>
    <p:sldId id="282" r:id="rId25"/>
    <p:sldId id="283" r:id="rId26"/>
    <p:sldId id="284" r:id="rId27"/>
    <p:sldId id="285" r:id="rId28"/>
    <p:sldId id="287" r:id="rId29"/>
    <p:sldId id="279" r:id="rId30"/>
    <p:sldId id="289" r:id="rId31"/>
    <p:sldId id="290" r:id="rId32"/>
    <p:sldId id="291" r:id="rId33"/>
    <p:sldId id="292" r:id="rId34"/>
    <p:sldId id="293" r:id="rId35"/>
    <p:sldId id="294" r:id="rId36"/>
    <p:sldId id="295" r:id="rId37"/>
    <p:sldId id="298" r:id="rId38"/>
    <p:sldId id="288" r:id="rId39"/>
    <p:sldId id="280" r:id="rId40"/>
    <p:sldId id="299" r:id="rId41"/>
    <p:sldId id="300" r:id="rId42"/>
    <p:sldId id="301" r:id="rId43"/>
    <p:sldId id="302" r:id="rId44"/>
    <p:sldId id="303" r:id="rId45"/>
    <p:sldId id="262" r:id="rId46"/>
    <p:sldId id="304" r:id="rId47"/>
    <p:sldId id="305" r:id="rId48"/>
    <p:sldId id="306" r:id="rId49"/>
    <p:sldId id="30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73"/>
    <a:srgbClr val="381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5698" autoAdjust="0"/>
  </p:normalViewPr>
  <p:slideViewPr>
    <p:cSldViewPr snapToGrid="0">
      <p:cViewPr varScale="1">
        <p:scale>
          <a:sx n="87" d="100"/>
          <a:sy n="87" d="100"/>
        </p:scale>
        <p:origin x="9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44C95-6118-4432-8EF8-BC0BCB9DF21E}" type="datetimeFigureOut">
              <a:rPr lang="zh-CN" altLang="en-US" smtClean="0"/>
              <a:t>2017/3/2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85EDB-3198-4127-A591-C8DFBD070F6C}" type="slidenum">
              <a:rPr lang="zh-CN" altLang="en-US" smtClean="0"/>
              <a:t>‹#›</a:t>
            </a:fld>
            <a:endParaRPr lang="zh-CN" altLang="en-US"/>
          </a:p>
        </p:txBody>
      </p:sp>
    </p:spTree>
    <p:extLst>
      <p:ext uri="{BB962C8B-B14F-4D97-AF65-F5344CB8AC3E}">
        <p14:creationId xmlns:p14="http://schemas.microsoft.com/office/powerpoint/2010/main" val="2383943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如飞控系统的安全性等级为</a:t>
            </a:r>
            <a:r>
              <a:rPr lang="en-US" altLang="zh-CN" dirty="0" smtClean="0"/>
              <a:t>A</a:t>
            </a:r>
            <a:r>
              <a:rPr lang="zh-CN" altLang="en-US" dirty="0" smtClean="0"/>
              <a:t>级，其涉及的嵌入式系统硬件设备要满足安全性保障等级为</a:t>
            </a:r>
            <a:r>
              <a:rPr lang="en-US" altLang="zh-CN" dirty="0" smtClean="0"/>
              <a:t>A</a:t>
            </a:r>
            <a:r>
              <a:rPr lang="zh-CN" altLang="en-US" dirty="0" smtClean="0"/>
              <a:t>的设计、测试、验证流程。对于嵌入式系统软件，若其应满足的安全性保证等级为</a:t>
            </a:r>
            <a:r>
              <a:rPr lang="en-US" altLang="zh-CN" dirty="0" smtClean="0"/>
              <a:t>A</a:t>
            </a:r>
            <a:r>
              <a:rPr lang="zh-CN" altLang="en-US" dirty="0" smtClean="0"/>
              <a:t>，则要求其设计及验证过程中必须使用严格的形式化方法对其安全等级进行保障。其它安全攸关的系统，如轨道运输、海洋运输都有相应的安全性保障需求。</a:t>
            </a:r>
            <a:endParaRPr lang="zh-CN" altLang="en-US" dirty="0"/>
          </a:p>
        </p:txBody>
      </p:sp>
      <p:sp>
        <p:nvSpPr>
          <p:cNvPr id="4" name="灯片编号占位符 3"/>
          <p:cNvSpPr>
            <a:spLocks noGrp="1"/>
          </p:cNvSpPr>
          <p:nvPr>
            <p:ph type="sldNum" sz="quarter" idx="10"/>
          </p:nvPr>
        </p:nvSpPr>
        <p:spPr/>
        <p:txBody>
          <a:bodyPr/>
          <a:lstStyle/>
          <a:p>
            <a:fld id="{0D485EDB-3198-4127-A591-C8DFBD070F6C}" type="slidenum">
              <a:rPr lang="zh-CN" altLang="en-US" smtClean="0"/>
              <a:t>5</a:t>
            </a:fld>
            <a:endParaRPr lang="zh-CN" altLang="en-US"/>
          </a:p>
        </p:txBody>
      </p:sp>
    </p:spTree>
    <p:extLst>
      <p:ext uri="{BB962C8B-B14F-4D97-AF65-F5344CB8AC3E}">
        <p14:creationId xmlns:p14="http://schemas.microsoft.com/office/powerpoint/2010/main" val="69485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85EDB-3198-4127-A591-C8DFBD070F6C}" type="slidenum">
              <a:rPr lang="zh-CN" altLang="en-US" smtClean="0"/>
              <a:t>47</a:t>
            </a:fld>
            <a:endParaRPr lang="zh-CN" altLang="en-US"/>
          </a:p>
        </p:txBody>
      </p:sp>
    </p:spTree>
    <p:extLst>
      <p:ext uri="{BB962C8B-B14F-4D97-AF65-F5344CB8AC3E}">
        <p14:creationId xmlns:p14="http://schemas.microsoft.com/office/powerpoint/2010/main" val="336427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7A4F21A4-2C6A-49B5-ACFC-A4CB37545647}" type="slidenum">
              <a:rPr lang="zh-CN" altLang="en-US" smtClean="0"/>
              <a:pPr/>
              <a:t>49</a:t>
            </a:fld>
            <a:endParaRPr lang="zh-CN" altLang="en-US"/>
          </a:p>
        </p:txBody>
      </p:sp>
    </p:spTree>
    <p:extLst>
      <p:ext uri="{BB962C8B-B14F-4D97-AF65-F5344CB8AC3E}">
        <p14:creationId xmlns:p14="http://schemas.microsoft.com/office/powerpoint/2010/main" val="3598141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7" name="Rectangle 13"/>
          <p:cNvSpPr>
            <a:spLocks noChangeArrowheads="1"/>
          </p:cNvSpPr>
          <p:nvPr/>
        </p:nvSpPr>
        <p:spPr bwMode="auto">
          <a:xfrm>
            <a:off x="815413" y="6093296"/>
            <a:ext cx="10363200" cy="76200"/>
          </a:xfrm>
          <a:prstGeom prst="rect">
            <a:avLst/>
          </a:prstGeom>
          <a:gradFill rotWithShape="1">
            <a:gsLst>
              <a:gs pos="0">
                <a:schemeClr val="bg1"/>
              </a:gs>
              <a:gs pos="50000">
                <a:srgbClr val="973A95">
                  <a:alpha val="50000"/>
                </a:srgbClr>
              </a:gs>
              <a:gs pos="100000">
                <a:schemeClr val="bg1"/>
              </a:gs>
            </a:gsLst>
            <a:lin ang="0" scaled="1"/>
          </a:gradFill>
          <a:ln w="25400" algn="ctr">
            <a:noFill/>
            <a:miter lim="800000"/>
            <a:headEnd/>
            <a:tailEnd/>
          </a:ln>
          <a:effectLst/>
        </p:spPr>
        <p:txBody>
          <a:bodyPr wrap="none" anchor="ctr"/>
          <a:lstStyle/>
          <a:p>
            <a:pPr fontAlgn="auto">
              <a:spcBef>
                <a:spcPts val="0"/>
              </a:spcBef>
              <a:spcAft>
                <a:spcPts val="0"/>
              </a:spcAft>
              <a:defRPr/>
            </a:pPr>
            <a:endParaRPr lang="zh-CN" altLang="en-US" sz="1800">
              <a:ea typeface="+mn-ea"/>
            </a:endParaRPr>
          </a:p>
        </p:txBody>
      </p:sp>
      <p:pic>
        <p:nvPicPr>
          <p:cNvPr id="8" name="Picture 14" descr="cover-4"/>
          <p:cNvPicPr>
            <a:picLocks noChangeAspect="1" noChangeArrowheads="1"/>
          </p:cNvPicPr>
          <p:nvPr/>
        </p:nvPicPr>
        <p:blipFill>
          <a:blip r:embed="rId2" cstate="print"/>
          <a:srcRect/>
          <a:stretch>
            <a:fillRect/>
          </a:stretch>
        </p:blipFill>
        <p:spPr bwMode="auto">
          <a:xfrm>
            <a:off x="0" y="1752600"/>
            <a:ext cx="12211051" cy="1748408"/>
          </a:xfrm>
          <a:prstGeom prst="rect">
            <a:avLst/>
          </a:prstGeom>
          <a:solidFill>
            <a:schemeClr val="accent2">
              <a:lumMod val="75000"/>
            </a:schemeClr>
          </a:solidFill>
          <a:ln w="9525">
            <a:noFill/>
            <a:miter lim="800000"/>
            <a:headEnd/>
            <a:tailEnd/>
          </a:ln>
        </p:spPr>
      </p:pic>
      <p:sp>
        <p:nvSpPr>
          <p:cNvPr id="6155" name="Rectangle 11"/>
          <p:cNvSpPr>
            <a:spLocks noGrp="1" noChangeArrowheads="1"/>
          </p:cNvSpPr>
          <p:nvPr>
            <p:ph type="ctrTitle"/>
          </p:nvPr>
        </p:nvSpPr>
        <p:spPr>
          <a:xfrm>
            <a:off x="914400" y="2057401"/>
            <a:ext cx="10363200" cy="1470025"/>
          </a:xfrm>
        </p:spPr>
        <p:txBody>
          <a:bodyPr/>
          <a:lstStyle>
            <a:lvl1pPr algn="ctr">
              <a:defRPr sz="4000" b="1">
                <a:solidFill>
                  <a:schemeClr val="bg1"/>
                </a:solidFill>
                <a:effectLst>
                  <a:outerShdw blurRad="38100" dist="38100" dir="2700000" algn="tl">
                    <a:srgbClr val="C0C0C0"/>
                  </a:outerShdw>
                </a:effectLst>
                <a:latin typeface="+mj-ea"/>
                <a:ea typeface="+mj-ea"/>
              </a:defRPr>
            </a:lvl1pPr>
          </a:lstStyle>
          <a:p>
            <a:r>
              <a:rPr lang="zh-CN" altLang="en-US" smtClean="0"/>
              <a:t>单击此处编辑母版标题样式</a:t>
            </a:r>
            <a:endParaRPr lang="zh-CN" altLang="en-US" dirty="0"/>
          </a:p>
        </p:txBody>
      </p:sp>
      <p:sp>
        <p:nvSpPr>
          <p:cNvPr id="6156" name="Rectangle 12"/>
          <p:cNvSpPr>
            <a:spLocks noGrp="1" noChangeArrowheads="1"/>
          </p:cNvSpPr>
          <p:nvPr>
            <p:ph type="subTitle" idx="1"/>
          </p:nvPr>
        </p:nvSpPr>
        <p:spPr>
          <a:xfrm>
            <a:off x="1828800" y="3911600"/>
            <a:ext cx="8534400" cy="889000"/>
          </a:xfrm>
        </p:spPr>
        <p:txBody>
          <a:bodyPr/>
          <a:lstStyle>
            <a:lvl1pPr marL="0" indent="0" algn="ctr">
              <a:buFont typeface="Wingdings" pitchFamily="2" charset="2"/>
              <a:buNone/>
              <a:defRPr sz="2000">
                <a:latin typeface="Tahoma" pitchFamily="34" charset="0"/>
              </a:defRPr>
            </a:lvl1pPr>
          </a:lstStyle>
          <a:p>
            <a:r>
              <a:rPr lang="zh-CN" altLang="en-US" smtClean="0"/>
              <a:t>单击此处编辑母版副标题样式</a:t>
            </a:r>
            <a:endParaRPr lang="zh-CN" altLang="en-US" dirty="0"/>
          </a:p>
        </p:txBody>
      </p:sp>
      <p:sp>
        <p:nvSpPr>
          <p:cNvPr id="11" name="Rectangle 5"/>
          <p:cNvSpPr>
            <a:spLocks noGrp="1" noChangeArrowheads="1"/>
          </p:cNvSpPr>
          <p:nvPr>
            <p:ph type="ftr" sz="quarter" idx="11"/>
          </p:nvPr>
        </p:nvSpPr>
        <p:spPr>
          <a:xfrm>
            <a:off x="26955" y="6381328"/>
            <a:ext cx="4735536" cy="476250"/>
          </a:xfrm>
        </p:spPr>
        <p:txBody>
          <a:bodyPr/>
          <a:lstStyle>
            <a:lvl1pPr>
              <a:defRPr/>
            </a:lvl1pPr>
          </a:lstStyle>
          <a:p>
            <a:endParaRPr lang="zh-CN" altLang="en-US"/>
          </a:p>
        </p:txBody>
      </p:sp>
      <p:sp>
        <p:nvSpPr>
          <p:cNvPr id="12" name="Rectangle 6"/>
          <p:cNvSpPr>
            <a:spLocks noGrp="1" noChangeArrowheads="1"/>
          </p:cNvSpPr>
          <p:nvPr>
            <p:ph type="sldNum" sz="quarter" idx="12"/>
          </p:nvPr>
        </p:nvSpPr>
        <p:spPr>
          <a:xfrm>
            <a:off x="9168341" y="6381328"/>
            <a:ext cx="2844800" cy="476250"/>
          </a:xfrm>
        </p:spPr>
        <p:txBody>
          <a:bodyPr/>
          <a:lstStyle>
            <a:lvl1pPr>
              <a:defRPr/>
            </a:lvl1pPr>
          </a:lstStyle>
          <a:p>
            <a:fld id="{A6C7C235-F4FD-4A9C-8E16-2C60D9A9D41D}" type="slidenum">
              <a:rPr lang="zh-CN" altLang="en-US" smtClean="0"/>
              <a:t>‹#›</a:t>
            </a:fld>
            <a:endParaRPr lang="zh-CN" altLang="en-US"/>
          </a:p>
        </p:txBody>
      </p:sp>
    </p:spTree>
    <p:extLst>
      <p:ext uri="{BB962C8B-B14F-4D97-AF65-F5344CB8AC3E}">
        <p14:creationId xmlns:p14="http://schemas.microsoft.com/office/powerpoint/2010/main" val="87715975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SzPct val="80000"/>
              <a:defRPr b="0"/>
            </a:lvl1pPr>
            <a:lvl2pPr>
              <a:buSzPct val="60000"/>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7"/>
          <p:cNvSpPr>
            <a:spLocks noGrp="1"/>
          </p:cNvSpPr>
          <p:nvPr>
            <p:ph type="sldNum" sz="quarter" idx="11"/>
          </p:nvPr>
        </p:nvSpPr>
        <p:spPr>
          <a:xfrm>
            <a:off x="10608501" y="6381328"/>
            <a:ext cx="1117600" cy="476250"/>
          </a:xfrm>
        </p:spPr>
        <p:txBody>
          <a:bodyPr/>
          <a:lstStyle>
            <a:lvl1pPr>
              <a:defRPr/>
            </a:lvl1pPr>
          </a:lstStyle>
          <a:p>
            <a:fld id="{A6C7C235-F4FD-4A9C-8E16-2C60D9A9D41D}" type="slidenum">
              <a:rPr lang="zh-CN" altLang="en-US" smtClean="0"/>
              <a:t>‹#›</a:t>
            </a:fld>
            <a:endParaRPr lang="zh-CN" altLang="en-US"/>
          </a:p>
        </p:txBody>
      </p:sp>
      <p:sp>
        <p:nvSpPr>
          <p:cNvPr id="6" name="页脚占位符 8"/>
          <p:cNvSpPr>
            <a:spLocks noGrp="1"/>
          </p:cNvSpPr>
          <p:nvPr>
            <p:ph type="ftr" sz="quarter" idx="12"/>
          </p:nvPr>
        </p:nvSpPr>
        <p:spPr>
          <a:xfrm>
            <a:off x="145323" y="6409134"/>
            <a:ext cx="4521917" cy="476250"/>
          </a:xfrm>
        </p:spPr>
        <p:txBody>
          <a:bodyPr/>
          <a:lstStyle>
            <a:lvl1pPr>
              <a:defRPr/>
            </a:lvl1pPr>
          </a:lstStyle>
          <a:p>
            <a:endParaRPr lang="zh-CN" altLang="en-US"/>
          </a:p>
        </p:txBody>
      </p:sp>
    </p:spTree>
    <p:extLst>
      <p:ext uri="{BB962C8B-B14F-4D97-AF65-F5344CB8AC3E}">
        <p14:creationId xmlns:p14="http://schemas.microsoft.com/office/powerpoint/2010/main" val="6279924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6C7C235-F4FD-4A9C-8E16-2C60D9A9D41D}" type="slidenum">
              <a:rPr lang="zh-CN" altLang="en-US" smtClean="0"/>
              <a:t>‹#›</a:t>
            </a:fld>
            <a:endParaRPr lang="zh-CN" altLang="en-US"/>
          </a:p>
        </p:txBody>
      </p:sp>
    </p:spTree>
    <p:extLst>
      <p:ext uri="{BB962C8B-B14F-4D97-AF65-F5344CB8AC3E}">
        <p14:creationId xmlns:p14="http://schemas.microsoft.com/office/powerpoint/2010/main" val="20926084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0" y="6381328"/>
            <a:ext cx="47624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chemeClr val="accent2">
                    <a:lumMod val="50000"/>
                  </a:schemeClr>
                </a:solidFill>
                <a:latin typeface="Arial" charset="0"/>
                <a:ea typeface="+mn-ea"/>
              </a:defRPr>
            </a:lvl1pPr>
          </a:lstStyle>
          <a:p>
            <a:endParaRPr lang="zh-CN" altLang="en-US"/>
          </a:p>
        </p:txBody>
      </p:sp>
      <p:sp>
        <p:nvSpPr>
          <p:cNvPr id="1030" name="Rectangle 6"/>
          <p:cNvSpPr>
            <a:spLocks noGrp="1" noChangeArrowheads="1"/>
          </p:cNvSpPr>
          <p:nvPr>
            <p:ph type="sldNum" sz="quarter" idx="4"/>
          </p:nvPr>
        </p:nvSpPr>
        <p:spPr bwMode="auto">
          <a:xfrm>
            <a:off x="10800523" y="6409134"/>
            <a:ext cx="111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Arial" charset="0"/>
                <a:ea typeface="+mn-ea"/>
              </a:defRPr>
            </a:lvl1pPr>
          </a:lstStyle>
          <a:p>
            <a:fld id="{A6C7C235-F4FD-4A9C-8E16-2C60D9A9D41D}" type="slidenum">
              <a:rPr lang="zh-CN" altLang="en-US" smtClean="0"/>
              <a:t>‹#›</a:t>
            </a:fld>
            <a:endParaRPr lang="zh-CN" altLang="en-US"/>
          </a:p>
        </p:txBody>
      </p:sp>
      <p:sp>
        <p:nvSpPr>
          <p:cNvPr id="1031" name="Rectangle 7"/>
          <p:cNvSpPr>
            <a:spLocks noChangeArrowheads="1"/>
          </p:cNvSpPr>
          <p:nvPr/>
        </p:nvSpPr>
        <p:spPr bwMode="auto">
          <a:xfrm>
            <a:off x="0" y="-9525"/>
            <a:ext cx="12192000" cy="990600"/>
          </a:xfrm>
          <a:prstGeom prst="rect">
            <a:avLst/>
          </a:prstGeom>
          <a:solidFill>
            <a:schemeClr val="accent2">
              <a:lumMod val="75000"/>
            </a:schemeClr>
          </a:solidFill>
          <a:ln w="76200">
            <a:noFill/>
            <a:miter lim="800000"/>
            <a:headEnd/>
            <a:tailEnd/>
          </a:ln>
          <a:effectLst/>
        </p:spPr>
        <p:txBody>
          <a:bodyPr wrap="none" anchor="ctr"/>
          <a:lstStyle/>
          <a:p>
            <a:pPr fontAlgn="auto">
              <a:spcBef>
                <a:spcPts val="0"/>
              </a:spcBef>
              <a:spcAft>
                <a:spcPts val="0"/>
              </a:spcAft>
              <a:defRPr/>
            </a:pPr>
            <a:endParaRPr lang="zh-CN" altLang="en-US" sz="1800">
              <a:ea typeface="+mn-ea"/>
            </a:endParaRPr>
          </a:p>
        </p:txBody>
      </p:sp>
      <p:sp>
        <p:nvSpPr>
          <p:cNvPr id="2" name="Rectangle 8"/>
          <p:cNvSpPr>
            <a:spLocks noGrp="1" noChangeArrowheads="1"/>
          </p:cNvSpPr>
          <p:nvPr>
            <p:ph type="title"/>
          </p:nvPr>
        </p:nvSpPr>
        <p:spPr bwMode="auto">
          <a:xfrm>
            <a:off x="228600" y="115888"/>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623392" y="1268760"/>
            <a:ext cx="10755808" cy="49685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Title</a:t>
            </a:r>
            <a:r>
              <a:rPr lang="zh-CN" altLang="en-US" dirty="0" smtClean="0"/>
              <a:t>速度发动司法</a:t>
            </a:r>
          </a:p>
          <a:p>
            <a:pPr lvl="1"/>
            <a:r>
              <a:rPr lang="en-US" altLang="zh-CN" dirty="0" smtClean="0"/>
              <a:t>Title</a:t>
            </a:r>
            <a:r>
              <a:rPr lang="zh-CN" altLang="en-US" dirty="0" smtClean="0"/>
              <a:t>额外</a:t>
            </a:r>
          </a:p>
          <a:p>
            <a:pPr lvl="2"/>
            <a:r>
              <a:rPr lang="en-US" altLang="zh-CN" dirty="0" smtClean="0"/>
              <a:t>Title</a:t>
            </a:r>
            <a:r>
              <a:rPr lang="zh-CN" altLang="en-US" dirty="0" smtClean="0"/>
              <a:t>阿嫂发</a:t>
            </a:r>
          </a:p>
          <a:p>
            <a:pPr lvl="3"/>
            <a:r>
              <a:rPr lang="en-US" altLang="zh-CN" dirty="0" smtClean="0"/>
              <a:t>Title</a:t>
            </a:r>
            <a:r>
              <a:rPr lang="zh-CN" altLang="en-US" dirty="0" smtClean="0"/>
              <a:t>动</a:t>
            </a:r>
          </a:p>
          <a:p>
            <a:pPr lvl="4"/>
            <a:r>
              <a:rPr lang="en-US" altLang="zh-CN" dirty="0" smtClean="0"/>
              <a:t>Title</a:t>
            </a:r>
            <a:r>
              <a:rPr lang="zh-CN" altLang="en-US" dirty="0" smtClean="0"/>
              <a:t>司法</a:t>
            </a:r>
          </a:p>
        </p:txBody>
      </p:sp>
    </p:spTree>
    <p:extLst>
      <p:ext uri="{BB962C8B-B14F-4D97-AF65-F5344CB8AC3E}">
        <p14:creationId xmlns:p14="http://schemas.microsoft.com/office/powerpoint/2010/main" val="1644947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advClick="0"/>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Tahoma" pitchFamily="34" charset="0"/>
          <a:ea typeface="黑体" pitchFamily="2" charset="-122"/>
        </a:defRPr>
      </a:lvl2pPr>
      <a:lvl3pPr algn="l" rtl="0" eaLnBrk="1" fontAlgn="base" hangingPunct="1">
        <a:spcBef>
          <a:spcPct val="0"/>
        </a:spcBef>
        <a:spcAft>
          <a:spcPct val="0"/>
        </a:spcAft>
        <a:defRPr sz="3600">
          <a:solidFill>
            <a:schemeClr val="bg1"/>
          </a:solidFill>
          <a:latin typeface="Tahoma" pitchFamily="34" charset="0"/>
          <a:ea typeface="黑体" pitchFamily="2" charset="-122"/>
        </a:defRPr>
      </a:lvl3pPr>
      <a:lvl4pPr algn="l" rtl="0" eaLnBrk="1" fontAlgn="base" hangingPunct="1">
        <a:spcBef>
          <a:spcPct val="0"/>
        </a:spcBef>
        <a:spcAft>
          <a:spcPct val="0"/>
        </a:spcAft>
        <a:defRPr sz="3600">
          <a:solidFill>
            <a:schemeClr val="bg1"/>
          </a:solidFill>
          <a:latin typeface="Tahoma" pitchFamily="34" charset="0"/>
          <a:ea typeface="黑体" pitchFamily="2" charset="-122"/>
        </a:defRPr>
      </a:lvl4pPr>
      <a:lvl5pPr algn="l" rtl="0" eaLnBrk="1" fontAlgn="base" hangingPunct="1">
        <a:spcBef>
          <a:spcPct val="0"/>
        </a:spcBef>
        <a:spcAft>
          <a:spcPct val="0"/>
        </a:spcAft>
        <a:defRPr sz="3600">
          <a:solidFill>
            <a:schemeClr val="bg1"/>
          </a:solidFill>
          <a:latin typeface="Tahoma" pitchFamily="34" charset="0"/>
          <a:ea typeface="黑体" pitchFamily="2" charset="-122"/>
        </a:defRPr>
      </a:lvl5pPr>
      <a:lvl6pPr marL="457200" algn="l" rtl="0" eaLnBrk="1" fontAlgn="base" hangingPunct="1">
        <a:spcBef>
          <a:spcPct val="0"/>
        </a:spcBef>
        <a:spcAft>
          <a:spcPct val="0"/>
        </a:spcAft>
        <a:defRPr sz="3600">
          <a:solidFill>
            <a:schemeClr val="bg1"/>
          </a:solidFill>
          <a:latin typeface="Tahoma" pitchFamily="34" charset="0"/>
          <a:ea typeface="黑体" pitchFamily="2" charset="-122"/>
        </a:defRPr>
      </a:lvl6pPr>
      <a:lvl7pPr marL="914400" algn="l" rtl="0" eaLnBrk="1" fontAlgn="base" hangingPunct="1">
        <a:spcBef>
          <a:spcPct val="0"/>
        </a:spcBef>
        <a:spcAft>
          <a:spcPct val="0"/>
        </a:spcAft>
        <a:defRPr sz="3600">
          <a:solidFill>
            <a:schemeClr val="bg1"/>
          </a:solidFill>
          <a:latin typeface="Tahoma" pitchFamily="34" charset="0"/>
          <a:ea typeface="黑体" pitchFamily="2" charset="-122"/>
        </a:defRPr>
      </a:lvl7pPr>
      <a:lvl8pPr marL="1371600" algn="l" rtl="0" eaLnBrk="1" fontAlgn="base" hangingPunct="1">
        <a:spcBef>
          <a:spcPct val="0"/>
        </a:spcBef>
        <a:spcAft>
          <a:spcPct val="0"/>
        </a:spcAft>
        <a:defRPr sz="3600">
          <a:solidFill>
            <a:schemeClr val="bg1"/>
          </a:solidFill>
          <a:latin typeface="Tahoma" pitchFamily="34" charset="0"/>
          <a:ea typeface="黑体" pitchFamily="2" charset="-122"/>
        </a:defRPr>
      </a:lvl8pPr>
      <a:lvl9pPr marL="1828800" algn="l" rtl="0" eaLnBrk="1" fontAlgn="base" hangingPunct="1">
        <a:spcBef>
          <a:spcPct val="0"/>
        </a:spcBef>
        <a:spcAft>
          <a:spcPct val="0"/>
        </a:spcAft>
        <a:defRPr sz="3600">
          <a:solidFill>
            <a:schemeClr val="bg1"/>
          </a:solidFill>
          <a:latin typeface="Tahoma" pitchFamily="34" charset="0"/>
          <a:ea typeface="黑体" pitchFamily="2" charset="-122"/>
        </a:defRPr>
      </a:lvl9pPr>
    </p:titleStyle>
    <p:bodyStyle>
      <a:lvl1pPr marL="342900" indent="-342900" algn="l" rtl="0" eaLnBrk="1" fontAlgn="base" hangingPunct="1">
        <a:spcBef>
          <a:spcPct val="20000"/>
        </a:spcBef>
        <a:spcAft>
          <a:spcPct val="0"/>
        </a:spcAft>
        <a:buClr>
          <a:schemeClr val="accent2">
            <a:lumMod val="75000"/>
          </a:schemeClr>
        </a:buClr>
        <a:buSzPct val="60000"/>
        <a:buFont typeface="Wingdings" pitchFamily="2" charset="2"/>
        <a:buChar char="l"/>
        <a:defRPr sz="2800">
          <a:solidFill>
            <a:schemeClr val="tx1"/>
          </a:solidFill>
          <a:effectLst/>
          <a:latin typeface="+mn-lt"/>
          <a:ea typeface="+mn-ea"/>
          <a:cs typeface="+mn-cs"/>
        </a:defRPr>
      </a:lvl1pPr>
      <a:lvl2pPr marL="640080" indent="-285750" algn="l" rtl="0" eaLnBrk="1" fontAlgn="base" hangingPunct="1">
        <a:spcBef>
          <a:spcPct val="20000"/>
        </a:spcBef>
        <a:spcAft>
          <a:spcPct val="0"/>
        </a:spcAft>
        <a:buClr>
          <a:schemeClr val="accent2">
            <a:lumMod val="75000"/>
          </a:schemeClr>
        </a:buClr>
        <a:buSzPct val="50000"/>
        <a:buFont typeface="Wingdings" pitchFamily="2" charset="2"/>
        <a:buChar char="l"/>
        <a:defRPr sz="2400">
          <a:solidFill>
            <a:schemeClr val="tx1"/>
          </a:solidFill>
          <a:effectLst/>
          <a:latin typeface="+mn-lt"/>
          <a:ea typeface="+mn-ea"/>
        </a:defRPr>
      </a:lvl2pPr>
      <a:lvl3pPr marL="1005840" indent="-228600" algn="l" rtl="0" eaLnBrk="1" fontAlgn="base" hangingPunct="1">
        <a:spcBef>
          <a:spcPct val="20000"/>
        </a:spcBef>
        <a:spcAft>
          <a:spcPct val="0"/>
        </a:spcAft>
        <a:buClr>
          <a:schemeClr val="accent2">
            <a:lumMod val="75000"/>
          </a:schemeClr>
        </a:buClr>
        <a:buSzPct val="40000"/>
        <a:buFont typeface="Wingdings" pitchFamily="2" charset="2"/>
        <a:buChar char="l"/>
        <a:defRPr sz="2000">
          <a:solidFill>
            <a:schemeClr val="tx1"/>
          </a:solidFill>
          <a:effectLst/>
          <a:latin typeface="+mn-lt"/>
          <a:ea typeface="+mn-ea"/>
        </a:defRPr>
      </a:lvl3pPr>
      <a:lvl4pPr marL="1600200" indent="-228600" algn="l" rtl="0" eaLnBrk="1" fontAlgn="base" hangingPunct="1">
        <a:spcBef>
          <a:spcPct val="20000"/>
        </a:spcBef>
        <a:spcAft>
          <a:spcPct val="0"/>
        </a:spcAft>
        <a:buFont typeface="Wingdings" pitchFamily="2" charset="2"/>
        <a:buChar char="Ø"/>
        <a:defRPr sz="1600">
          <a:solidFill>
            <a:schemeClr val="tx1"/>
          </a:solidFill>
          <a:effectLst/>
          <a:latin typeface="+mn-lt"/>
          <a:ea typeface="+mn-ea"/>
        </a:defRPr>
      </a:lvl4pPr>
      <a:lvl5pPr marL="2057400" indent="-228600" algn="l" rtl="0" eaLnBrk="1" fontAlgn="base" hangingPunct="1">
        <a:spcBef>
          <a:spcPct val="20000"/>
        </a:spcBef>
        <a:spcAft>
          <a:spcPct val="0"/>
        </a:spcAft>
        <a:buFont typeface="Wingdings" pitchFamily="2" charset="2"/>
        <a:buChar char="ü"/>
        <a:defRPr sz="1600">
          <a:solidFill>
            <a:schemeClr val="tx1"/>
          </a:solidFill>
          <a:effectLst/>
          <a:latin typeface="+mn-lt"/>
          <a:ea typeface="+mn-ea"/>
        </a:defRPr>
      </a:lvl5pPr>
      <a:lvl6pPr marL="2514600" indent="-228600" algn="l" rtl="0" eaLnBrk="1" fontAlgn="base" hangingPunct="1">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917033"/>
            <a:ext cx="10363200" cy="1449973"/>
          </a:xfrm>
        </p:spPr>
        <p:txBody>
          <a:bodyPr/>
          <a:lstStyle/>
          <a:p>
            <a:pPr>
              <a:lnSpc>
                <a:spcPct val="150000"/>
              </a:lnSpc>
            </a:pPr>
            <a:r>
              <a:rPr lang="zh-CN" altLang="en-US" dirty="0" smtClean="0"/>
              <a:t>基于重写技术的嵌入式系统建模与验证</a:t>
            </a:r>
            <a:r>
              <a:rPr lang="zh-CN" altLang="en-US" dirty="0"/>
              <a:t/>
            </a:r>
            <a:br>
              <a:rPr lang="zh-CN" altLang="en-US" dirty="0"/>
            </a:br>
            <a:r>
              <a:rPr lang="zh-CN" altLang="en-US" sz="2400" dirty="0"/>
              <a:t>（博士学位论文预答辩）</a:t>
            </a:r>
          </a:p>
        </p:txBody>
      </p:sp>
      <p:sp>
        <p:nvSpPr>
          <p:cNvPr id="3" name="副标题 2"/>
          <p:cNvSpPr>
            <a:spLocks noGrp="1"/>
          </p:cNvSpPr>
          <p:nvPr>
            <p:ph type="subTitle" idx="1"/>
          </p:nvPr>
        </p:nvSpPr>
        <p:spPr>
          <a:xfrm>
            <a:off x="4572000" y="3887536"/>
            <a:ext cx="3048000" cy="2096168"/>
          </a:xfrm>
        </p:spPr>
        <p:txBody>
          <a:bodyPr/>
          <a:lstStyle/>
          <a:p>
            <a:pPr algn="l"/>
            <a:r>
              <a:rPr lang="zh-CN" altLang="en-US" dirty="0" smtClean="0">
                <a:solidFill>
                  <a:srgbClr val="381E76"/>
                </a:solidFill>
              </a:rPr>
              <a:t>研　究   生：刘嘉祥　　 </a:t>
            </a:r>
            <a:endParaRPr lang="en-US" altLang="zh-CN" dirty="0" smtClean="0">
              <a:solidFill>
                <a:srgbClr val="381E76"/>
              </a:solidFill>
            </a:endParaRPr>
          </a:p>
          <a:p>
            <a:pPr algn="l"/>
            <a:r>
              <a:rPr lang="zh-CN" altLang="en-US" dirty="0" smtClean="0">
                <a:solidFill>
                  <a:srgbClr val="381E76"/>
                </a:solidFill>
              </a:rPr>
              <a:t>指 导 教 师：顾　明 教授</a:t>
            </a:r>
            <a:endParaRPr lang="en-US" altLang="zh-CN" dirty="0" smtClean="0">
              <a:solidFill>
                <a:srgbClr val="381E76"/>
              </a:solidFill>
            </a:endParaRPr>
          </a:p>
          <a:p>
            <a:pPr algn="l"/>
            <a:r>
              <a:rPr lang="zh-CN" altLang="en-US" dirty="0" smtClean="0">
                <a:solidFill>
                  <a:srgbClr val="381E76"/>
                </a:solidFill>
              </a:rPr>
              <a:t>指 导 教 师：孙家广 教授</a:t>
            </a:r>
            <a:endParaRPr lang="en-US" altLang="zh-CN" dirty="0" smtClean="0">
              <a:solidFill>
                <a:srgbClr val="381E76"/>
              </a:solidFill>
            </a:endParaRPr>
          </a:p>
          <a:p>
            <a:pPr algn="l"/>
            <a:endParaRPr lang="en-US" altLang="zh-CN" dirty="0"/>
          </a:p>
          <a:p>
            <a:r>
              <a:rPr lang="zh-CN" altLang="en-US" sz="1800" dirty="0" smtClean="0">
                <a:solidFill>
                  <a:srgbClr val="381E76"/>
                </a:solidFill>
              </a:rPr>
              <a:t>清华大学</a:t>
            </a:r>
            <a:endParaRPr lang="en-US" altLang="zh-CN" sz="1800" dirty="0" smtClean="0">
              <a:solidFill>
                <a:srgbClr val="381E76"/>
              </a:solidFill>
            </a:endParaRPr>
          </a:p>
          <a:p>
            <a:r>
              <a:rPr lang="en-US" altLang="zh-CN" sz="1800" dirty="0" smtClean="0">
                <a:solidFill>
                  <a:srgbClr val="381E76"/>
                </a:solidFill>
              </a:rPr>
              <a:t>2017</a:t>
            </a:r>
            <a:r>
              <a:rPr lang="zh-CN" altLang="en-US" sz="1800" dirty="0" smtClean="0">
                <a:solidFill>
                  <a:srgbClr val="381E76"/>
                </a:solidFill>
              </a:rPr>
              <a:t>年</a:t>
            </a:r>
            <a:r>
              <a:rPr lang="en-US" altLang="zh-CN" sz="1800" dirty="0" smtClean="0">
                <a:solidFill>
                  <a:srgbClr val="381E76"/>
                </a:solidFill>
              </a:rPr>
              <a:t>3</a:t>
            </a:r>
            <a:r>
              <a:rPr lang="zh-CN" altLang="en-US" sz="1800" dirty="0" smtClean="0">
                <a:solidFill>
                  <a:srgbClr val="381E76"/>
                </a:solidFill>
              </a:rPr>
              <a:t>月</a:t>
            </a:r>
            <a:r>
              <a:rPr lang="en-US" altLang="zh-CN" sz="1800" dirty="0" smtClean="0">
                <a:solidFill>
                  <a:srgbClr val="381E76"/>
                </a:solidFill>
              </a:rPr>
              <a:t>3</a:t>
            </a:r>
            <a:r>
              <a:rPr lang="zh-CN" altLang="en-US" sz="1800" dirty="0" smtClean="0">
                <a:solidFill>
                  <a:srgbClr val="381E76"/>
                </a:solidFill>
              </a:rPr>
              <a:t>日</a:t>
            </a:r>
            <a:endParaRPr lang="en-US" altLang="zh-CN" sz="1800" dirty="0" smtClean="0">
              <a:solidFill>
                <a:srgbClr val="381E76"/>
              </a:solidFill>
            </a:endParaRPr>
          </a:p>
          <a:p>
            <a:pPr algn="l"/>
            <a:endParaRPr lang="zh-CN" altLang="en-US" dirty="0"/>
          </a:p>
        </p:txBody>
      </p:sp>
    </p:spTree>
    <p:extLst>
      <p:ext uri="{BB962C8B-B14F-4D97-AF65-F5344CB8AC3E}">
        <p14:creationId xmlns:p14="http://schemas.microsoft.com/office/powerpoint/2010/main" val="338836241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r>
              <a:rPr lang="en-US" altLang="zh-CN" dirty="0" smtClean="0"/>
              <a:t>-</a:t>
            </a:r>
            <a:r>
              <a:rPr lang="zh-CN" altLang="en-US" dirty="0" smtClean="0"/>
              <a:t>自动机模型</a:t>
            </a:r>
            <a:endParaRPr lang="zh-CN" altLang="en-US" dirty="0"/>
          </a:p>
        </p:txBody>
      </p:sp>
      <p:sp>
        <p:nvSpPr>
          <p:cNvPr id="3" name="内容占位符 2"/>
          <p:cNvSpPr>
            <a:spLocks noGrp="1"/>
          </p:cNvSpPr>
          <p:nvPr>
            <p:ph idx="1"/>
          </p:nvPr>
        </p:nvSpPr>
        <p:spPr>
          <a:xfrm>
            <a:off x="623392" y="1268760"/>
            <a:ext cx="10755808" cy="5589240"/>
          </a:xfrm>
        </p:spPr>
        <p:txBody>
          <a:bodyPr/>
          <a:lstStyle/>
          <a:p>
            <a:r>
              <a:rPr lang="zh-CN" altLang="en-US" dirty="0" smtClean="0"/>
              <a:t>代表模型：</a:t>
            </a:r>
            <a:r>
              <a:rPr lang="en-US" altLang="zh-CN" sz="2400" dirty="0" smtClean="0"/>
              <a:t>FSM</a:t>
            </a:r>
            <a:r>
              <a:rPr lang="zh-CN" altLang="en-US" sz="2400" dirty="0" smtClean="0"/>
              <a:t>、</a:t>
            </a:r>
            <a:r>
              <a:rPr lang="en-US" altLang="zh-CN" sz="2400" dirty="0" smtClean="0"/>
              <a:t>HCFSM</a:t>
            </a:r>
            <a:r>
              <a:rPr lang="zh-CN" altLang="en-US" sz="2400" dirty="0" smtClean="0"/>
              <a:t>、</a:t>
            </a:r>
            <a:r>
              <a:rPr lang="en-US" altLang="zh-CN" sz="2400" dirty="0" smtClean="0"/>
              <a:t>Timed Automata </a:t>
            </a:r>
            <a:r>
              <a:rPr lang="zh-CN" altLang="en-US" sz="2400" dirty="0" smtClean="0"/>
              <a:t>等</a:t>
            </a:r>
            <a:endParaRPr lang="en-US" altLang="zh-CN" dirty="0" smtClean="0"/>
          </a:p>
          <a:p>
            <a:r>
              <a:rPr lang="zh-CN" altLang="en-US" dirty="0" smtClean="0"/>
              <a:t>代表工具：</a:t>
            </a:r>
            <a:r>
              <a:rPr lang="en-US" altLang="zh-CN" sz="2400" dirty="0" smtClean="0"/>
              <a:t>SPIN</a:t>
            </a:r>
            <a:r>
              <a:rPr lang="zh-CN" altLang="en-US" sz="2400" dirty="0" smtClean="0"/>
              <a:t>、</a:t>
            </a:r>
            <a:r>
              <a:rPr lang="en-US" altLang="zh-CN" sz="2400" dirty="0" smtClean="0"/>
              <a:t>UPPAAL </a:t>
            </a:r>
            <a:r>
              <a:rPr lang="zh-CN" altLang="en-US" sz="2400" dirty="0" smtClean="0"/>
              <a:t>等</a:t>
            </a:r>
            <a:endParaRPr lang="en-US" altLang="zh-CN" dirty="0" smtClean="0"/>
          </a:p>
          <a:p>
            <a:r>
              <a:rPr lang="zh-CN" altLang="en-US" dirty="0" smtClean="0">
                <a:solidFill>
                  <a:srgbClr val="FF0000"/>
                </a:solidFill>
              </a:rPr>
              <a:t>验证技术</a:t>
            </a:r>
            <a:endParaRPr lang="en-US" altLang="zh-CN" dirty="0" smtClean="0">
              <a:solidFill>
                <a:srgbClr val="FF0000"/>
              </a:solidFill>
            </a:endParaRPr>
          </a:p>
          <a:p>
            <a:pPr lvl="1"/>
            <a:r>
              <a:rPr lang="zh-CN" altLang="en-US" dirty="0" smtClean="0"/>
              <a:t>模型仿真、模型检测</a:t>
            </a:r>
            <a:endParaRPr lang="en-US" altLang="zh-CN" dirty="0" smtClean="0"/>
          </a:p>
          <a:p>
            <a:r>
              <a:rPr lang="zh-CN" altLang="en-US" dirty="0" smtClean="0">
                <a:solidFill>
                  <a:srgbClr val="FF0000"/>
                </a:solidFill>
              </a:rPr>
              <a:t>优点</a:t>
            </a:r>
            <a:endParaRPr lang="en-US" altLang="zh-CN" dirty="0" smtClean="0">
              <a:solidFill>
                <a:srgbClr val="FF0000"/>
              </a:solidFill>
            </a:endParaRPr>
          </a:p>
          <a:p>
            <a:pPr marL="811530" lvl="1" indent="-457200">
              <a:buFont typeface="+mj-lt"/>
              <a:buAutoNum type="arabicPeriod"/>
            </a:pPr>
            <a:r>
              <a:rPr lang="zh-CN" altLang="en-US" dirty="0" smtClean="0"/>
              <a:t>验证过程自动化</a:t>
            </a:r>
            <a:endParaRPr lang="en-US" altLang="zh-CN" dirty="0" smtClean="0"/>
          </a:p>
          <a:p>
            <a:r>
              <a:rPr lang="zh-CN" altLang="en-US" dirty="0" smtClean="0">
                <a:solidFill>
                  <a:srgbClr val="FF0000"/>
                </a:solidFill>
              </a:rPr>
              <a:t>缺点</a:t>
            </a:r>
            <a:endParaRPr lang="en-US" altLang="zh-CN" dirty="0" smtClean="0">
              <a:solidFill>
                <a:srgbClr val="FF0000"/>
              </a:solidFill>
            </a:endParaRPr>
          </a:p>
          <a:p>
            <a:pPr marL="811530" lvl="1" indent="-457200">
              <a:buFont typeface="+mj-lt"/>
              <a:buAutoNum type="arabicPeriod"/>
            </a:pPr>
            <a:r>
              <a:rPr lang="zh-CN" altLang="en-US" dirty="0" smtClean="0"/>
              <a:t>表达能力有限，对自定义类型、动态结构的建模支持有限</a:t>
            </a:r>
            <a:endParaRPr lang="en-US" altLang="zh-CN" dirty="0" smtClean="0"/>
          </a:p>
          <a:p>
            <a:pPr marL="811530" lvl="1" indent="-457200">
              <a:buFont typeface="+mj-lt"/>
              <a:buAutoNum type="arabicPeriod"/>
            </a:pPr>
            <a:r>
              <a:rPr lang="zh-CN" altLang="en-US" dirty="0" smtClean="0"/>
              <a:t>面临状态爆炸问题，验证规模有限</a:t>
            </a:r>
            <a:endParaRPr lang="zh-CN" altLang="en-US" dirty="0"/>
          </a:p>
        </p:txBody>
      </p:sp>
    </p:spTree>
    <p:extLst>
      <p:ext uri="{BB962C8B-B14F-4D97-AF65-F5344CB8AC3E}">
        <p14:creationId xmlns:p14="http://schemas.microsoft.com/office/powerpoint/2010/main" val="33544755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r>
              <a:rPr lang="en-US" altLang="zh-CN" dirty="0" smtClean="0"/>
              <a:t>-</a:t>
            </a:r>
            <a:r>
              <a:rPr lang="zh-CN" altLang="en-US" dirty="0"/>
              <a:t> </a:t>
            </a:r>
            <a:r>
              <a:rPr lang="en-US" altLang="zh-CN" dirty="0" smtClean="0"/>
              <a:t>Petri </a:t>
            </a:r>
            <a:r>
              <a:rPr lang="zh-CN" altLang="en-US" dirty="0" smtClean="0"/>
              <a:t>网模型</a:t>
            </a:r>
            <a:endParaRPr lang="zh-CN" altLang="en-US" dirty="0"/>
          </a:p>
        </p:txBody>
      </p:sp>
      <p:sp>
        <p:nvSpPr>
          <p:cNvPr id="3" name="内容占位符 2"/>
          <p:cNvSpPr>
            <a:spLocks noGrp="1"/>
          </p:cNvSpPr>
          <p:nvPr>
            <p:ph idx="1"/>
          </p:nvPr>
        </p:nvSpPr>
        <p:spPr>
          <a:xfrm>
            <a:off x="623392" y="1268760"/>
            <a:ext cx="10755808" cy="5589240"/>
          </a:xfrm>
        </p:spPr>
        <p:txBody>
          <a:bodyPr/>
          <a:lstStyle/>
          <a:p>
            <a:r>
              <a:rPr lang="zh-CN" altLang="en-US" dirty="0" smtClean="0"/>
              <a:t>代表模型：</a:t>
            </a:r>
            <a:r>
              <a:rPr lang="en-US" altLang="zh-CN" sz="2400" dirty="0" smtClean="0"/>
              <a:t>Petri </a:t>
            </a:r>
            <a:r>
              <a:rPr lang="en-US" altLang="zh-CN" sz="2400" dirty="0"/>
              <a:t>Net</a:t>
            </a:r>
            <a:r>
              <a:rPr lang="zh-CN" altLang="en-US" sz="2400" dirty="0" smtClean="0"/>
              <a:t>、</a:t>
            </a:r>
            <a:r>
              <a:rPr lang="en-US" altLang="zh-CN" sz="2400" dirty="0" smtClean="0"/>
              <a:t>Colored</a:t>
            </a:r>
            <a:r>
              <a:rPr lang="zh-CN" altLang="en-US" sz="2400" dirty="0" smtClean="0"/>
              <a:t> </a:t>
            </a:r>
            <a:r>
              <a:rPr lang="en-US" altLang="zh-CN" sz="2400" dirty="0" smtClean="0"/>
              <a:t>Petri Net</a:t>
            </a:r>
            <a:r>
              <a:rPr lang="zh-CN" altLang="en-US" sz="2400" dirty="0" smtClean="0"/>
              <a:t>、</a:t>
            </a:r>
            <a:r>
              <a:rPr lang="en-US" altLang="zh-CN" sz="2400" dirty="0" smtClean="0"/>
              <a:t>Time Petri Net </a:t>
            </a:r>
            <a:r>
              <a:rPr lang="zh-CN" altLang="en-US" sz="2400" dirty="0" smtClean="0"/>
              <a:t>等</a:t>
            </a:r>
            <a:endParaRPr lang="en-US" altLang="zh-CN" dirty="0" smtClean="0"/>
          </a:p>
          <a:p>
            <a:r>
              <a:rPr lang="zh-CN" altLang="en-US" dirty="0" smtClean="0"/>
              <a:t>代表工具：</a:t>
            </a:r>
            <a:r>
              <a:rPr lang="en-US" altLang="zh-CN" sz="2400" dirty="0" smtClean="0"/>
              <a:t>TINA</a:t>
            </a:r>
            <a:r>
              <a:rPr lang="zh-CN" altLang="en-US" sz="2400" dirty="0" smtClean="0"/>
              <a:t>、</a:t>
            </a:r>
            <a:r>
              <a:rPr lang="en-US" altLang="zh-CN" sz="2400" dirty="0" smtClean="0"/>
              <a:t>CPN Tool </a:t>
            </a:r>
            <a:r>
              <a:rPr lang="zh-CN" altLang="en-US" sz="2400" dirty="0" smtClean="0"/>
              <a:t>等</a:t>
            </a:r>
            <a:endParaRPr lang="en-US" altLang="zh-CN" dirty="0" smtClean="0"/>
          </a:p>
          <a:p>
            <a:r>
              <a:rPr lang="zh-CN" altLang="en-US" dirty="0" smtClean="0">
                <a:solidFill>
                  <a:srgbClr val="FF0000"/>
                </a:solidFill>
              </a:rPr>
              <a:t>验证技术</a:t>
            </a:r>
            <a:endParaRPr lang="en-US" altLang="zh-CN" dirty="0" smtClean="0">
              <a:solidFill>
                <a:srgbClr val="FF0000"/>
              </a:solidFill>
            </a:endParaRPr>
          </a:p>
          <a:p>
            <a:pPr lvl="1"/>
            <a:r>
              <a:rPr lang="zh-CN" altLang="en-US" dirty="0" smtClean="0"/>
              <a:t>模型仿真、模型检测</a:t>
            </a:r>
            <a:endParaRPr lang="en-US" altLang="zh-CN" dirty="0" smtClean="0"/>
          </a:p>
          <a:p>
            <a:r>
              <a:rPr lang="zh-CN" altLang="en-US" dirty="0" smtClean="0">
                <a:solidFill>
                  <a:srgbClr val="FF0000"/>
                </a:solidFill>
              </a:rPr>
              <a:t>优点</a:t>
            </a:r>
            <a:endParaRPr lang="en-US" altLang="zh-CN" dirty="0" smtClean="0">
              <a:solidFill>
                <a:srgbClr val="FF0000"/>
              </a:solidFill>
            </a:endParaRPr>
          </a:p>
          <a:p>
            <a:pPr marL="811530" lvl="1" indent="-457200">
              <a:buFont typeface="+mj-lt"/>
              <a:buAutoNum type="arabicPeriod"/>
            </a:pPr>
            <a:r>
              <a:rPr lang="zh-CN" altLang="en-US" dirty="0" smtClean="0"/>
              <a:t>表达能力强，支持自定义类型以及动态结构的建模</a:t>
            </a:r>
            <a:endParaRPr lang="en-US" altLang="zh-CN" dirty="0" smtClean="0"/>
          </a:p>
          <a:p>
            <a:pPr marL="811530" lvl="1" indent="-457200">
              <a:buFont typeface="+mj-lt"/>
              <a:buAutoNum type="arabicPeriod"/>
            </a:pPr>
            <a:r>
              <a:rPr lang="zh-CN" altLang="en-US" dirty="0" smtClean="0"/>
              <a:t>验证过程自动化</a:t>
            </a:r>
            <a:endParaRPr lang="en-US" altLang="zh-CN" dirty="0" smtClean="0"/>
          </a:p>
          <a:p>
            <a:r>
              <a:rPr lang="zh-CN" altLang="en-US" dirty="0" smtClean="0">
                <a:solidFill>
                  <a:srgbClr val="FF0000"/>
                </a:solidFill>
              </a:rPr>
              <a:t>缺点</a:t>
            </a:r>
            <a:endParaRPr lang="en-US" altLang="zh-CN" dirty="0" smtClean="0">
              <a:solidFill>
                <a:srgbClr val="FF0000"/>
              </a:solidFill>
            </a:endParaRPr>
          </a:p>
          <a:p>
            <a:pPr marL="811530" lvl="1" indent="-457200">
              <a:buFont typeface="+mj-lt"/>
              <a:buAutoNum type="arabicPeriod"/>
            </a:pPr>
            <a:r>
              <a:rPr lang="zh-CN" altLang="en-US" dirty="0" smtClean="0"/>
              <a:t>面临状态爆炸问题，验证规模有限</a:t>
            </a:r>
            <a:endParaRPr lang="zh-CN" altLang="en-US" dirty="0"/>
          </a:p>
        </p:txBody>
      </p:sp>
    </p:spTree>
    <p:extLst>
      <p:ext uri="{BB962C8B-B14F-4D97-AF65-F5344CB8AC3E}">
        <p14:creationId xmlns:p14="http://schemas.microsoft.com/office/powerpoint/2010/main" val="1836997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r>
              <a:rPr lang="en-US" altLang="zh-CN" dirty="0" smtClean="0"/>
              <a:t>-</a:t>
            </a:r>
            <a:r>
              <a:rPr lang="zh-CN" altLang="en-US" dirty="0" smtClean="0"/>
              <a:t>语法</a:t>
            </a:r>
            <a:r>
              <a:rPr lang="zh-CN" altLang="en-US" dirty="0" smtClean="0"/>
              <a:t>表达式模型</a:t>
            </a:r>
            <a:endParaRPr lang="zh-CN" altLang="en-US" dirty="0"/>
          </a:p>
        </p:txBody>
      </p:sp>
      <p:sp>
        <p:nvSpPr>
          <p:cNvPr id="3" name="内容占位符 2"/>
          <p:cNvSpPr>
            <a:spLocks noGrp="1"/>
          </p:cNvSpPr>
          <p:nvPr>
            <p:ph idx="1"/>
          </p:nvPr>
        </p:nvSpPr>
        <p:spPr>
          <a:xfrm>
            <a:off x="623392" y="1268760"/>
            <a:ext cx="10755808" cy="5589240"/>
          </a:xfrm>
        </p:spPr>
        <p:txBody>
          <a:bodyPr/>
          <a:lstStyle/>
          <a:p>
            <a:r>
              <a:rPr lang="zh-CN" altLang="en-US" dirty="0" smtClean="0"/>
              <a:t>代表模型：</a:t>
            </a:r>
            <a:r>
              <a:rPr lang="en-US" altLang="zh-CN" sz="2400" dirty="0" smtClean="0"/>
              <a:t>Type Theory</a:t>
            </a:r>
            <a:r>
              <a:rPr lang="zh-CN" altLang="en-US" sz="2400" dirty="0" smtClean="0"/>
              <a:t>、</a:t>
            </a:r>
            <a:r>
              <a:rPr lang="en-US" altLang="zh-CN" sz="2400" dirty="0" smtClean="0"/>
              <a:t>HOL </a:t>
            </a:r>
            <a:r>
              <a:rPr lang="zh-CN" altLang="en-US" sz="2400" dirty="0" smtClean="0"/>
              <a:t>等</a:t>
            </a:r>
            <a:endParaRPr lang="en-US" altLang="zh-CN" dirty="0" smtClean="0"/>
          </a:p>
          <a:p>
            <a:r>
              <a:rPr lang="zh-CN" altLang="en-US" dirty="0" smtClean="0"/>
              <a:t>代表工具：</a:t>
            </a:r>
            <a:r>
              <a:rPr lang="en-US" altLang="zh-CN" sz="2400" dirty="0" smtClean="0"/>
              <a:t>Coq</a:t>
            </a:r>
            <a:r>
              <a:rPr lang="zh-CN" altLang="en-US" sz="2400" dirty="0" smtClean="0"/>
              <a:t>、</a:t>
            </a:r>
            <a:r>
              <a:rPr lang="en-US" altLang="zh-CN" sz="2400" dirty="0" smtClean="0"/>
              <a:t>Isabelle </a:t>
            </a:r>
            <a:r>
              <a:rPr lang="zh-CN" altLang="en-US" sz="2400" dirty="0" smtClean="0"/>
              <a:t>等</a:t>
            </a:r>
            <a:endParaRPr lang="en-US" altLang="zh-CN" dirty="0" smtClean="0"/>
          </a:p>
          <a:p>
            <a:r>
              <a:rPr lang="zh-CN" altLang="en-US" dirty="0" smtClean="0">
                <a:solidFill>
                  <a:srgbClr val="FF0000"/>
                </a:solidFill>
              </a:rPr>
              <a:t>验证技术</a:t>
            </a:r>
            <a:endParaRPr lang="en-US" altLang="zh-CN" dirty="0" smtClean="0">
              <a:solidFill>
                <a:srgbClr val="FF0000"/>
              </a:solidFill>
            </a:endParaRPr>
          </a:p>
          <a:p>
            <a:pPr lvl="1"/>
            <a:r>
              <a:rPr lang="zh-CN" altLang="en-US" dirty="0" smtClean="0"/>
              <a:t>定理证明</a:t>
            </a:r>
            <a:endParaRPr lang="en-US" altLang="zh-CN" dirty="0" smtClean="0"/>
          </a:p>
          <a:p>
            <a:r>
              <a:rPr lang="zh-CN" altLang="en-US" dirty="0" smtClean="0">
                <a:solidFill>
                  <a:srgbClr val="FF0000"/>
                </a:solidFill>
              </a:rPr>
              <a:t>优点</a:t>
            </a:r>
            <a:endParaRPr lang="en-US" altLang="zh-CN" dirty="0" smtClean="0">
              <a:solidFill>
                <a:srgbClr val="FF0000"/>
              </a:solidFill>
            </a:endParaRPr>
          </a:p>
          <a:p>
            <a:pPr marL="811530" lvl="1" indent="-457200">
              <a:buFont typeface="+mj-lt"/>
              <a:buAutoNum type="arabicPeriod"/>
            </a:pPr>
            <a:r>
              <a:rPr lang="zh-CN" altLang="en-US" dirty="0" smtClean="0"/>
              <a:t>模型表达能力强，支持自定义类型与动态结构的建模</a:t>
            </a:r>
            <a:endParaRPr lang="en-US" altLang="zh-CN" dirty="0" smtClean="0"/>
          </a:p>
          <a:p>
            <a:pPr marL="811530" lvl="1" indent="-457200">
              <a:buFont typeface="+mj-lt"/>
              <a:buAutoNum type="arabicPeriod"/>
            </a:pPr>
            <a:r>
              <a:rPr lang="zh-CN" altLang="en-US" dirty="0" smtClean="0"/>
              <a:t>验证技术不存在状态爆炸问题</a:t>
            </a:r>
            <a:endParaRPr lang="en-US" altLang="zh-CN" dirty="0" smtClean="0"/>
          </a:p>
          <a:p>
            <a:r>
              <a:rPr lang="zh-CN" altLang="en-US" dirty="0" smtClean="0">
                <a:solidFill>
                  <a:srgbClr val="FF0000"/>
                </a:solidFill>
              </a:rPr>
              <a:t>缺点</a:t>
            </a:r>
            <a:endParaRPr lang="en-US" altLang="zh-CN" dirty="0" smtClean="0">
              <a:solidFill>
                <a:srgbClr val="FF0000"/>
              </a:solidFill>
            </a:endParaRPr>
          </a:p>
          <a:p>
            <a:pPr marL="811530" lvl="1" indent="-457200">
              <a:buFont typeface="+mj-lt"/>
              <a:buAutoNum type="arabicPeriod"/>
            </a:pPr>
            <a:r>
              <a:rPr lang="zh-CN" altLang="en-US" dirty="0" smtClean="0"/>
              <a:t>模型不直观；验证成本高</a:t>
            </a:r>
            <a:endParaRPr lang="en-US" altLang="zh-CN" dirty="0" smtClean="0"/>
          </a:p>
          <a:p>
            <a:pPr marL="811530" lvl="1" indent="-457200">
              <a:buFont typeface="+mj-lt"/>
              <a:buAutoNum type="arabicPeriod"/>
            </a:pPr>
            <a:r>
              <a:rPr lang="zh-CN" altLang="en-US" dirty="0" smtClean="0"/>
              <a:t>模型不可执行，无法进行仿真</a:t>
            </a:r>
            <a:endParaRPr lang="zh-CN" altLang="en-US" dirty="0"/>
          </a:p>
        </p:txBody>
      </p:sp>
    </p:spTree>
    <p:extLst>
      <p:ext uri="{BB962C8B-B14F-4D97-AF65-F5344CB8AC3E}">
        <p14:creationId xmlns:p14="http://schemas.microsoft.com/office/powerpoint/2010/main" val="31396096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r>
              <a:rPr lang="en-US" altLang="zh-CN" dirty="0" smtClean="0"/>
              <a:t>-</a:t>
            </a:r>
            <a:r>
              <a:rPr lang="zh-CN" altLang="en-US" dirty="0" smtClean="0"/>
              <a:t>重写</a:t>
            </a:r>
            <a:r>
              <a:rPr lang="zh-CN" altLang="en-US" dirty="0" smtClean="0"/>
              <a:t>模型</a:t>
            </a:r>
            <a:endParaRPr lang="zh-CN" altLang="en-US" dirty="0"/>
          </a:p>
        </p:txBody>
      </p:sp>
      <p:sp>
        <p:nvSpPr>
          <p:cNvPr id="3" name="内容占位符 2"/>
          <p:cNvSpPr>
            <a:spLocks noGrp="1"/>
          </p:cNvSpPr>
          <p:nvPr>
            <p:ph idx="1"/>
          </p:nvPr>
        </p:nvSpPr>
        <p:spPr>
          <a:xfrm>
            <a:off x="623392" y="1268760"/>
            <a:ext cx="10755808" cy="5589240"/>
          </a:xfrm>
        </p:spPr>
        <p:txBody>
          <a:bodyPr/>
          <a:lstStyle/>
          <a:p>
            <a:r>
              <a:rPr lang="zh-CN" altLang="en-US" dirty="0" smtClean="0"/>
              <a:t>代表模型：</a:t>
            </a:r>
            <a:r>
              <a:rPr lang="en-US" altLang="zh-CN" sz="2400" dirty="0" smtClean="0"/>
              <a:t>TRS</a:t>
            </a:r>
            <a:r>
              <a:rPr lang="zh-CN" altLang="en-US" sz="2400" dirty="0" smtClean="0"/>
              <a:t>、</a:t>
            </a:r>
            <a:r>
              <a:rPr lang="en-US" altLang="zh-CN" sz="2400" dirty="0" smtClean="0"/>
              <a:t>CTRS</a:t>
            </a:r>
            <a:r>
              <a:rPr lang="zh-CN" altLang="en-US" sz="2400" dirty="0" smtClean="0"/>
              <a:t>、</a:t>
            </a:r>
            <a:r>
              <a:rPr lang="en-US" altLang="zh-CN" sz="2400" dirty="0" smtClean="0"/>
              <a:t>Rewriting Logic </a:t>
            </a:r>
            <a:r>
              <a:rPr lang="zh-CN" altLang="en-US" sz="2400" dirty="0" smtClean="0"/>
              <a:t>等</a:t>
            </a:r>
            <a:endParaRPr lang="en-US" altLang="zh-CN" dirty="0" smtClean="0"/>
          </a:p>
          <a:p>
            <a:r>
              <a:rPr lang="zh-CN" altLang="en-US" dirty="0" smtClean="0"/>
              <a:t>代表工具：</a:t>
            </a:r>
            <a:r>
              <a:rPr lang="en-US" altLang="zh-CN" sz="2400" dirty="0" smtClean="0"/>
              <a:t>Maude</a:t>
            </a:r>
            <a:r>
              <a:rPr lang="zh-CN" altLang="en-US" sz="2400" dirty="0" smtClean="0"/>
              <a:t>、</a:t>
            </a:r>
            <a:r>
              <a:rPr lang="en-US" altLang="zh-CN" sz="2400" dirty="0" err="1" smtClean="0"/>
              <a:t>CafeOBJ</a:t>
            </a:r>
            <a:r>
              <a:rPr lang="en-US" altLang="zh-CN" sz="2400" dirty="0" smtClean="0"/>
              <a:t> </a:t>
            </a:r>
            <a:r>
              <a:rPr lang="zh-CN" altLang="en-US" sz="2400" dirty="0" smtClean="0"/>
              <a:t>等</a:t>
            </a:r>
            <a:endParaRPr lang="en-US" altLang="zh-CN" dirty="0" smtClean="0"/>
          </a:p>
          <a:p>
            <a:r>
              <a:rPr lang="zh-CN" altLang="en-US" dirty="0" smtClean="0">
                <a:solidFill>
                  <a:srgbClr val="FF0000"/>
                </a:solidFill>
              </a:rPr>
              <a:t>验证技术</a:t>
            </a:r>
            <a:endParaRPr lang="en-US" altLang="zh-CN" dirty="0" smtClean="0">
              <a:solidFill>
                <a:srgbClr val="FF0000"/>
              </a:solidFill>
            </a:endParaRPr>
          </a:p>
          <a:p>
            <a:pPr lvl="1"/>
            <a:r>
              <a:rPr lang="zh-CN" altLang="en-US" dirty="0" smtClean="0"/>
              <a:t>模型仿真、模型检测、定理证明</a:t>
            </a:r>
            <a:endParaRPr lang="en-US" altLang="zh-CN" dirty="0" smtClean="0"/>
          </a:p>
          <a:p>
            <a:r>
              <a:rPr lang="zh-CN" altLang="en-US" dirty="0" smtClean="0">
                <a:solidFill>
                  <a:srgbClr val="FF0000"/>
                </a:solidFill>
              </a:rPr>
              <a:t>优点</a:t>
            </a:r>
            <a:endParaRPr lang="en-US" altLang="zh-CN" dirty="0" smtClean="0">
              <a:solidFill>
                <a:srgbClr val="FF0000"/>
              </a:solidFill>
            </a:endParaRPr>
          </a:p>
          <a:p>
            <a:pPr marL="811530" lvl="1" indent="-457200">
              <a:buFont typeface="+mj-lt"/>
              <a:buAutoNum type="arabicPeriod"/>
            </a:pPr>
            <a:r>
              <a:rPr lang="zh-CN" altLang="en-US" dirty="0" smtClean="0"/>
              <a:t>模型表达能力较强，支持</a:t>
            </a:r>
            <a:r>
              <a:rPr lang="zh-CN" altLang="en-US" dirty="0"/>
              <a:t>自定义类型与动态结构的建模</a:t>
            </a:r>
            <a:endParaRPr lang="en-US" altLang="zh-CN" dirty="0" smtClean="0"/>
          </a:p>
          <a:p>
            <a:pPr marL="811530" lvl="1" indent="-457200">
              <a:buFont typeface="+mj-lt"/>
              <a:buAutoNum type="arabicPeriod"/>
            </a:pPr>
            <a:r>
              <a:rPr lang="zh-CN" altLang="en-US" dirty="0" smtClean="0"/>
              <a:t>支持验证技术较全面</a:t>
            </a:r>
            <a:endParaRPr lang="en-US" altLang="zh-CN" dirty="0" smtClean="0"/>
          </a:p>
          <a:p>
            <a:r>
              <a:rPr lang="zh-CN" altLang="en-US" dirty="0" smtClean="0">
                <a:solidFill>
                  <a:srgbClr val="FF0000"/>
                </a:solidFill>
              </a:rPr>
              <a:t>缺点</a:t>
            </a:r>
            <a:endParaRPr lang="en-US" altLang="zh-CN" dirty="0" smtClean="0">
              <a:solidFill>
                <a:srgbClr val="FF0000"/>
              </a:solidFill>
            </a:endParaRPr>
          </a:p>
          <a:p>
            <a:pPr marL="811530" lvl="1" indent="-457200">
              <a:buFont typeface="+mj-lt"/>
              <a:buAutoNum type="arabicPeriod"/>
            </a:pPr>
            <a:r>
              <a:rPr lang="zh-CN" altLang="en-US" dirty="0" smtClean="0"/>
              <a:t>模型不直观，建模成本高</a:t>
            </a:r>
            <a:endParaRPr lang="en-US" altLang="zh-CN" dirty="0" smtClean="0"/>
          </a:p>
          <a:p>
            <a:pPr marL="811530" lvl="1" indent="-457200">
              <a:buFont typeface="+mj-lt"/>
              <a:buAutoNum type="arabicPeriod"/>
            </a:pPr>
            <a:r>
              <a:rPr lang="zh-CN" altLang="en-US" dirty="0" smtClean="0"/>
              <a:t>对确定性行为支持有局限性</a:t>
            </a:r>
            <a:endParaRPr lang="zh-CN" altLang="en-US" dirty="0"/>
          </a:p>
        </p:txBody>
      </p:sp>
    </p:spTree>
    <p:extLst>
      <p:ext uri="{BB962C8B-B14F-4D97-AF65-F5344CB8AC3E}">
        <p14:creationId xmlns:p14="http://schemas.microsoft.com/office/powerpoint/2010/main" val="328304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r>
              <a:rPr lang="en-US" altLang="zh-CN" dirty="0" smtClean="0"/>
              <a:t>-</a:t>
            </a:r>
            <a:r>
              <a:rPr lang="zh-CN" altLang="en-US" dirty="0" smtClean="0"/>
              <a:t>总结</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复杂的、大规模的嵌入式系统，给形式化模型带来两方面的挑战：</a:t>
            </a:r>
            <a:endParaRPr lang="en-US" altLang="zh-CN" dirty="0" smtClean="0"/>
          </a:p>
          <a:p>
            <a:pPr lvl="1">
              <a:lnSpc>
                <a:spcPct val="150000"/>
              </a:lnSpc>
            </a:pPr>
            <a:r>
              <a:rPr lang="zh-CN" altLang="en-US" i="1" dirty="0" smtClean="0"/>
              <a:t>建模能力与验证能力</a:t>
            </a:r>
            <a:endParaRPr lang="en-US" altLang="zh-CN" i="1" dirty="0" smtClean="0"/>
          </a:p>
          <a:p>
            <a:pPr lvl="2">
              <a:lnSpc>
                <a:spcPct val="150000"/>
              </a:lnSpc>
            </a:pPr>
            <a:r>
              <a:rPr lang="zh-CN" altLang="en-US" dirty="0" smtClean="0">
                <a:solidFill>
                  <a:srgbClr val="FF0000"/>
                </a:solidFill>
              </a:rPr>
              <a:t>挑战</a:t>
            </a:r>
            <a:r>
              <a:rPr lang="en-US" altLang="zh-CN" dirty="0" smtClean="0">
                <a:solidFill>
                  <a:srgbClr val="FF0000"/>
                </a:solidFill>
              </a:rPr>
              <a:t>1</a:t>
            </a:r>
            <a:r>
              <a:rPr lang="zh-CN" altLang="en-US" dirty="0" smtClean="0"/>
              <a:t>：如何在保证模型验证能力的前提下，设计具有更强表达能力的形式化模型</a:t>
            </a:r>
            <a:endParaRPr lang="en-US" altLang="zh-CN" dirty="0" smtClean="0"/>
          </a:p>
          <a:p>
            <a:pPr lvl="1">
              <a:lnSpc>
                <a:spcPct val="150000"/>
              </a:lnSpc>
            </a:pPr>
            <a:r>
              <a:rPr lang="zh-CN" altLang="en-US" i="1" dirty="0" smtClean="0"/>
              <a:t>模型易用性</a:t>
            </a:r>
            <a:endParaRPr lang="en-US" altLang="zh-CN" i="1" dirty="0" smtClean="0"/>
          </a:p>
          <a:p>
            <a:pPr lvl="2">
              <a:lnSpc>
                <a:spcPct val="150000"/>
              </a:lnSpc>
            </a:pPr>
            <a:r>
              <a:rPr lang="zh-CN" altLang="en-US" dirty="0" smtClean="0">
                <a:solidFill>
                  <a:srgbClr val="FF0000"/>
                </a:solidFill>
              </a:rPr>
              <a:t>挑战</a:t>
            </a:r>
            <a:r>
              <a:rPr lang="en-US" altLang="zh-CN" dirty="0" smtClean="0">
                <a:solidFill>
                  <a:srgbClr val="FF0000"/>
                </a:solidFill>
              </a:rPr>
              <a:t>2</a:t>
            </a:r>
            <a:r>
              <a:rPr lang="zh-CN" altLang="en-US" dirty="0" smtClean="0"/>
              <a:t>：如何让使用者更方便地利用该模型对系统进行建模与验证</a:t>
            </a:r>
            <a:endParaRPr lang="zh-CN" altLang="en-US" dirty="0"/>
          </a:p>
        </p:txBody>
      </p:sp>
    </p:spTree>
    <p:extLst>
      <p:ext uri="{BB962C8B-B14F-4D97-AF65-F5344CB8AC3E}">
        <p14:creationId xmlns:p14="http://schemas.microsoft.com/office/powerpoint/2010/main" val="3489810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报告提纲</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研究背景</a:t>
            </a:r>
            <a:endParaRPr lang="en-US" altLang="zh-CN" dirty="0" smtClean="0"/>
          </a:p>
          <a:p>
            <a:pPr>
              <a:lnSpc>
                <a:spcPct val="150000"/>
              </a:lnSpc>
            </a:pPr>
            <a:r>
              <a:rPr lang="zh-CN" altLang="en-US" dirty="0" smtClean="0"/>
              <a:t>研究现状</a:t>
            </a:r>
            <a:endParaRPr lang="en-US" altLang="zh-CN" dirty="0" smtClean="0"/>
          </a:p>
          <a:p>
            <a:pPr>
              <a:lnSpc>
                <a:spcPct val="150000"/>
              </a:lnSpc>
              <a:buClr>
                <a:srgbClr val="FF0000"/>
              </a:buClr>
            </a:pPr>
            <a:r>
              <a:rPr lang="zh-CN" altLang="en-US" dirty="0" smtClean="0">
                <a:solidFill>
                  <a:srgbClr val="FF0000"/>
                </a:solidFill>
              </a:rPr>
              <a:t>研究思路</a:t>
            </a:r>
            <a:endParaRPr lang="en-US" altLang="zh-CN" dirty="0" smtClean="0">
              <a:solidFill>
                <a:srgbClr val="FF0000"/>
              </a:solidFill>
            </a:endParaRPr>
          </a:p>
          <a:p>
            <a:pPr>
              <a:lnSpc>
                <a:spcPct val="150000"/>
              </a:lnSpc>
            </a:pPr>
            <a:r>
              <a:rPr lang="zh-CN" altLang="en-US" dirty="0" smtClean="0"/>
              <a:t>研究内容</a:t>
            </a:r>
            <a:endParaRPr lang="en-US" altLang="zh-CN" dirty="0" smtClean="0"/>
          </a:p>
          <a:p>
            <a:pPr>
              <a:lnSpc>
                <a:spcPct val="150000"/>
              </a:lnSpc>
            </a:pPr>
            <a:r>
              <a:rPr lang="zh-CN" altLang="en-US" dirty="0" smtClean="0"/>
              <a:t>总结展望</a:t>
            </a:r>
            <a:endParaRPr lang="zh-CN" altLang="en-US" dirty="0"/>
          </a:p>
        </p:txBody>
      </p:sp>
    </p:spTree>
    <p:extLst>
      <p:ext uri="{BB962C8B-B14F-4D97-AF65-F5344CB8AC3E}">
        <p14:creationId xmlns:p14="http://schemas.microsoft.com/office/powerpoint/2010/main" val="6782700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研究思路</a:t>
            </a:r>
            <a:endParaRPr lang="zh-CN" altLang="en-US" dirty="0"/>
          </a:p>
        </p:txBody>
      </p:sp>
      <p:sp>
        <p:nvSpPr>
          <p:cNvPr id="3" name="内容占位符 2"/>
          <p:cNvSpPr>
            <a:spLocks noGrp="1"/>
          </p:cNvSpPr>
          <p:nvPr>
            <p:ph idx="1"/>
          </p:nvPr>
        </p:nvSpPr>
        <p:spPr>
          <a:xfrm>
            <a:off x="623391" y="1268760"/>
            <a:ext cx="11063783" cy="4968552"/>
          </a:xfrm>
        </p:spPr>
        <p:txBody>
          <a:bodyPr/>
          <a:lstStyle/>
          <a:p>
            <a:r>
              <a:rPr lang="zh-CN" altLang="en-US" dirty="0" smtClean="0"/>
              <a:t>挑战</a:t>
            </a:r>
            <a:r>
              <a:rPr lang="en-US" altLang="zh-CN" dirty="0" smtClean="0"/>
              <a:t>1</a:t>
            </a:r>
            <a:r>
              <a:rPr lang="zh-CN" altLang="en-US" dirty="0" smtClean="0"/>
              <a:t>：模型的建模能力与验证能力</a:t>
            </a:r>
            <a:endParaRPr lang="en-US" altLang="zh-CN" dirty="0" smtClean="0"/>
          </a:p>
          <a:p>
            <a:pPr lvl="1"/>
            <a:r>
              <a:rPr lang="zh-CN" altLang="en-US" dirty="0" smtClean="0"/>
              <a:t>基于已有的重写模型，针对系统中的确定性行为，提出</a:t>
            </a:r>
            <a:r>
              <a:rPr lang="zh-CN" altLang="en-US" dirty="0" smtClean="0">
                <a:solidFill>
                  <a:srgbClr val="FF0000"/>
                </a:solidFill>
              </a:rPr>
              <a:t>规范化条件重写模型</a:t>
            </a:r>
            <a:r>
              <a:rPr lang="zh-CN" altLang="en-US" dirty="0" smtClean="0"/>
              <a:t>。</a:t>
            </a:r>
            <a:endParaRPr lang="zh-CN" altLang="en-US" dirty="0"/>
          </a:p>
        </p:txBody>
      </p:sp>
      <p:grpSp>
        <p:nvGrpSpPr>
          <p:cNvPr id="4" name="组合 3"/>
          <p:cNvGrpSpPr/>
          <p:nvPr/>
        </p:nvGrpSpPr>
        <p:grpSpPr>
          <a:xfrm>
            <a:off x="2291475" y="3104190"/>
            <a:ext cx="7419641" cy="2528046"/>
            <a:chOff x="1270709" y="2007010"/>
            <a:chExt cx="7419641" cy="2528046"/>
          </a:xfrm>
        </p:grpSpPr>
        <p:sp>
          <p:nvSpPr>
            <p:cNvPr id="5" name="上箭头 4"/>
            <p:cNvSpPr/>
            <p:nvPr/>
          </p:nvSpPr>
          <p:spPr>
            <a:xfrm rot="5400000">
              <a:off x="6889083" y="2944921"/>
              <a:ext cx="419544" cy="652226"/>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上箭头 5"/>
            <p:cNvSpPr/>
            <p:nvPr/>
          </p:nvSpPr>
          <p:spPr>
            <a:xfrm rot="5400000">
              <a:off x="5880366" y="3230828"/>
              <a:ext cx="419544" cy="953834"/>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上箭头 6"/>
            <p:cNvSpPr/>
            <p:nvPr/>
          </p:nvSpPr>
          <p:spPr>
            <a:xfrm rot="5400000">
              <a:off x="5848038" y="2387476"/>
              <a:ext cx="419544" cy="889179"/>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上箭头 7"/>
            <p:cNvSpPr/>
            <p:nvPr/>
          </p:nvSpPr>
          <p:spPr>
            <a:xfrm rot="5400000">
              <a:off x="3232193" y="1926192"/>
              <a:ext cx="419544" cy="1811747"/>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1270709" y="2516198"/>
              <a:ext cx="1265380" cy="631735"/>
            </a:xfrm>
            <a:prstGeom prst="rect">
              <a:avLst/>
            </a:prstGeom>
            <a:noFill/>
            <a:ln w="12700" cap="flat" cmpd="sng" algn="ctr">
              <a:solidFill>
                <a:srgbClr val="5B9BD5">
                  <a:shade val="50000"/>
                </a:srgbClr>
              </a:solidFill>
              <a:prstDash val="solid"/>
              <a:miter lim="800000"/>
            </a:ln>
            <a:effectLst/>
          </p:spPr>
          <p:txBody>
            <a:bodyPr tIns="468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系统</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4347839" y="2516198"/>
              <a:ext cx="1265382" cy="631735"/>
            </a:xfrm>
            <a:prstGeom prst="rect">
              <a:avLst/>
            </a:prstGeom>
            <a:noFill/>
            <a:ln w="12700" cap="flat" cmpd="sng" algn="ctr">
              <a:solidFill>
                <a:srgbClr val="5B9BD5">
                  <a:shade val="50000"/>
                </a:srgbClr>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规范化条件重写模型</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7424968" y="2955169"/>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验证结果</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2" name="圆角矩形 11"/>
            <p:cNvSpPr/>
            <p:nvPr/>
          </p:nvSpPr>
          <p:spPr>
            <a:xfrm>
              <a:off x="3188320" y="2012106"/>
              <a:ext cx="507291" cy="165010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建模工具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 12"/>
            <p:cNvSpPr/>
            <p:nvPr/>
          </p:nvSpPr>
          <p:spPr>
            <a:xfrm>
              <a:off x="6265449" y="2007010"/>
              <a:ext cx="507291" cy="252804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验证</a:t>
              </a: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4347839" y="3391877"/>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验证属性</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cxnSp>
          <p:nvCxnSpPr>
            <p:cNvPr id="15" name="肘形连接符 14"/>
            <p:cNvCxnSpPr>
              <a:stCxn id="11" idx="2"/>
              <a:endCxn id="9" idx="2"/>
            </p:cNvCxnSpPr>
            <p:nvPr/>
          </p:nvCxnSpPr>
          <p:spPr>
            <a:xfrm rot="5400000" flipH="1">
              <a:off x="4761043" y="290289"/>
              <a:ext cx="438971" cy="6154260"/>
            </a:xfrm>
            <a:prstGeom prst="bentConnector3">
              <a:avLst>
                <a:gd name="adj1" fmla="val -272880"/>
              </a:avLst>
            </a:prstGeom>
            <a:noFill/>
            <a:ln w="19050" cap="flat" cmpd="sng" algn="ctr">
              <a:solidFill>
                <a:srgbClr val="5B9BD5"/>
              </a:solidFill>
              <a:prstDash val="dash"/>
              <a:miter lim="800000"/>
              <a:tailEnd type="triangle" w="lg" len="lg"/>
            </a:ln>
            <a:effectLst/>
          </p:spPr>
        </p:cxnSp>
      </p:grpSp>
      <p:sp>
        <p:nvSpPr>
          <p:cNvPr id="16" name="矩形 15"/>
          <p:cNvSpPr/>
          <p:nvPr/>
        </p:nvSpPr>
        <p:spPr bwMode="auto">
          <a:xfrm>
            <a:off x="5210719" y="3457757"/>
            <a:ext cx="1581150" cy="942975"/>
          </a:xfrm>
          <a:prstGeom prst="rect">
            <a:avLst/>
          </a:prstGeom>
          <a:noFill/>
          <a:ln>
            <a:solidFill>
              <a:srgbClr val="FF0000"/>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894678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研究思路</a:t>
            </a:r>
            <a:endParaRPr lang="zh-CN" altLang="en-US" dirty="0"/>
          </a:p>
        </p:txBody>
      </p:sp>
      <p:sp>
        <p:nvSpPr>
          <p:cNvPr id="3" name="内容占位符 2"/>
          <p:cNvSpPr>
            <a:spLocks noGrp="1"/>
          </p:cNvSpPr>
          <p:nvPr>
            <p:ph idx="1"/>
          </p:nvPr>
        </p:nvSpPr>
        <p:spPr/>
        <p:txBody>
          <a:bodyPr/>
          <a:lstStyle/>
          <a:p>
            <a:r>
              <a:rPr lang="zh-CN" altLang="en-US" dirty="0" smtClean="0"/>
              <a:t>挑战</a:t>
            </a:r>
            <a:r>
              <a:rPr lang="en-US" altLang="zh-CN" dirty="0"/>
              <a:t>2</a:t>
            </a:r>
            <a:r>
              <a:rPr lang="zh-CN" altLang="en-US" dirty="0" smtClean="0"/>
              <a:t>：模型的易用性</a:t>
            </a:r>
            <a:endParaRPr lang="en-US" altLang="zh-CN" dirty="0" smtClean="0"/>
          </a:p>
          <a:p>
            <a:pPr lvl="1"/>
            <a:r>
              <a:rPr lang="zh-CN" altLang="en-US" dirty="0" smtClean="0"/>
              <a:t>方案一：针对嵌入式系统，提出一套基于规范化条件重写模型的</a:t>
            </a:r>
            <a:r>
              <a:rPr lang="zh-CN" altLang="en-US" dirty="0" smtClean="0">
                <a:solidFill>
                  <a:srgbClr val="FF0000"/>
                </a:solidFill>
              </a:rPr>
              <a:t>建模方法</a:t>
            </a:r>
            <a:r>
              <a:rPr lang="zh-CN" altLang="en-US" dirty="0" smtClean="0"/>
              <a:t>。</a:t>
            </a:r>
            <a:endParaRPr lang="zh-CN" altLang="en-US" dirty="0"/>
          </a:p>
        </p:txBody>
      </p:sp>
      <p:grpSp>
        <p:nvGrpSpPr>
          <p:cNvPr id="4" name="组合 3"/>
          <p:cNvGrpSpPr/>
          <p:nvPr/>
        </p:nvGrpSpPr>
        <p:grpSpPr>
          <a:xfrm>
            <a:off x="2767502" y="3104190"/>
            <a:ext cx="6943614" cy="2528046"/>
            <a:chOff x="1746736" y="2007010"/>
            <a:chExt cx="6943614" cy="2528046"/>
          </a:xfrm>
        </p:grpSpPr>
        <p:sp>
          <p:nvSpPr>
            <p:cNvPr id="5" name="上箭头 4"/>
            <p:cNvSpPr/>
            <p:nvPr/>
          </p:nvSpPr>
          <p:spPr>
            <a:xfrm rot="5400000">
              <a:off x="6889083" y="2944921"/>
              <a:ext cx="419544" cy="652226"/>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上箭头 5"/>
            <p:cNvSpPr/>
            <p:nvPr/>
          </p:nvSpPr>
          <p:spPr>
            <a:xfrm rot="5400000">
              <a:off x="5880366" y="3230828"/>
              <a:ext cx="419544" cy="953834"/>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上箭头 6"/>
            <p:cNvSpPr/>
            <p:nvPr/>
          </p:nvSpPr>
          <p:spPr>
            <a:xfrm rot="5400000">
              <a:off x="5848038" y="2387476"/>
              <a:ext cx="419544" cy="889179"/>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上箭头 7"/>
            <p:cNvSpPr/>
            <p:nvPr/>
          </p:nvSpPr>
          <p:spPr>
            <a:xfrm rot="5400000">
              <a:off x="3232193" y="1926192"/>
              <a:ext cx="419544" cy="1811747"/>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4347839" y="2516198"/>
              <a:ext cx="1265382" cy="631735"/>
            </a:xfrm>
            <a:prstGeom prst="rect">
              <a:avLst/>
            </a:prstGeom>
            <a:noFill/>
            <a:ln w="12700" cap="flat" cmpd="sng" algn="ctr">
              <a:solidFill>
                <a:srgbClr val="5B9BD5">
                  <a:shade val="50000"/>
                </a:srgbClr>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规范化条件重写模型</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7424968" y="2955169"/>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验证结果</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2" name="圆角矩形 11"/>
            <p:cNvSpPr/>
            <p:nvPr/>
          </p:nvSpPr>
          <p:spPr>
            <a:xfrm>
              <a:off x="3188320" y="2012106"/>
              <a:ext cx="507291" cy="165010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建模工具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 12"/>
            <p:cNvSpPr/>
            <p:nvPr/>
          </p:nvSpPr>
          <p:spPr>
            <a:xfrm>
              <a:off x="6265449" y="2007010"/>
              <a:ext cx="507291" cy="252804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验证</a:t>
              </a: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4347839" y="3391877"/>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验证属性</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cxnSp>
          <p:nvCxnSpPr>
            <p:cNvPr id="15" name="肘形连接符 14"/>
            <p:cNvCxnSpPr>
              <a:stCxn id="11" idx="2"/>
              <a:endCxn id="22" idx="2"/>
            </p:cNvCxnSpPr>
            <p:nvPr/>
          </p:nvCxnSpPr>
          <p:spPr>
            <a:xfrm rot="5400000">
              <a:off x="4768065" y="565574"/>
              <a:ext cx="268265" cy="6310924"/>
            </a:xfrm>
            <a:prstGeom prst="bentConnector3">
              <a:avLst>
                <a:gd name="adj1" fmla="val 447957"/>
              </a:avLst>
            </a:prstGeom>
            <a:noFill/>
            <a:ln w="19050" cap="flat" cmpd="sng" algn="ctr">
              <a:solidFill>
                <a:srgbClr val="5B9BD5"/>
              </a:solidFill>
              <a:prstDash val="dash"/>
              <a:miter lim="800000"/>
              <a:tailEnd type="triangle" w="lg" len="lg"/>
            </a:ln>
            <a:effectLst/>
          </p:spPr>
        </p:cxnSp>
      </p:grpSp>
      <p:grpSp>
        <p:nvGrpSpPr>
          <p:cNvPr id="21" name="组合 20"/>
          <p:cNvGrpSpPr/>
          <p:nvPr/>
        </p:nvGrpSpPr>
        <p:grpSpPr>
          <a:xfrm>
            <a:off x="1978147" y="2906140"/>
            <a:ext cx="1578708" cy="2046209"/>
            <a:chOff x="957384" y="1925427"/>
            <a:chExt cx="1578708" cy="2046209"/>
          </a:xfrm>
        </p:grpSpPr>
        <p:sp>
          <p:nvSpPr>
            <p:cNvPr id="22" name="矩形 21"/>
            <p:cNvSpPr/>
            <p:nvPr/>
          </p:nvSpPr>
          <p:spPr>
            <a:xfrm>
              <a:off x="957384" y="1925427"/>
              <a:ext cx="1578708" cy="2046209"/>
            </a:xfrm>
            <a:prstGeom prst="rect">
              <a:avLst/>
            </a:prstGeom>
            <a:noFill/>
            <a:ln w="19050" cap="flat" cmpd="sng" algn="ctr">
              <a:solidFill>
                <a:srgbClr val="5B9BD5">
                  <a:shade val="50000"/>
                </a:srgbClr>
              </a:solidFill>
              <a:prstDash val="solid"/>
              <a:miter lim="800000"/>
            </a:ln>
            <a:effectLst/>
          </p:spPr>
          <p:txBody>
            <a:bodyPr tIns="108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系统</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23" name="流程图: 多文档 22"/>
            <p:cNvSpPr/>
            <p:nvPr/>
          </p:nvSpPr>
          <p:spPr>
            <a:xfrm>
              <a:off x="1062892" y="2446215"/>
              <a:ext cx="1367693" cy="771702"/>
            </a:xfrm>
            <a:prstGeom prst="flowChartMultidocumen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软件代码</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24" name="矩形 23"/>
            <p:cNvSpPr/>
            <p:nvPr/>
          </p:nvSpPr>
          <p:spPr>
            <a:xfrm>
              <a:off x="1062892" y="3391877"/>
              <a:ext cx="1367693" cy="437661"/>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硬件</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grpSp>
      <p:sp>
        <p:nvSpPr>
          <p:cNvPr id="31" name="矩形 30"/>
          <p:cNvSpPr/>
          <p:nvPr/>
        </p:nvSpPr>
        <p:spPr bwMode="auto">
          <a:xfrm>
            <a:off x="3934092" y="2821918"/>
            <a:ext cx="1057275" cy="2214652"/>
          </a:xfrm>
          <a:prstGeom prst="rect">
            <a:avLst/>
          </a:prstGeom>
          <a:noFill/>
          <a:ln>
            <a:solidFill>
              <a:srgbClr val="FF0000"/>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57547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研究思路</a:t>
            </a:r>
            <a:endParaRPr lang="zh-CN" altLang="en-US" dirty="0"/>
          </a:p>
        </p:txBody>
      </p:sp>
      <p:sp>
        <p:nvSpPr>
          <p:cNvPr id="3" name="内容占位符 2"/>
          <p:cNvSpPr>
            <a:spLocks noGrp="1"/>
          </p:cNvSpPr>
          <p:nvPr>
            <p:ph idx="1"/>
          </p:nvPr>
        </p:nvSpPr>
        <p:spPr/>
        <p:txBody>
          <a:bodyPr/>
          <a:lstStyle/>
          <a:p>
            <a:r>
              <a:rPr lang="zh-CN" altLang="en-US" dirty="0" smtClean="0"/>
              <a:t>挑战</a:t>
            </a:r>
            <a:r>
              <a:rPr lang="en-US" altLang="zh-CN" dirty="0"/>
              <a:t>2</a:t>
            </a:r>
            <a:r>
              <a:rPr lang="zh-CN" altLang="en-US" dirty="0" smtClean="0"/>
              <a:t>：模型的易用性</a:t>
            </a:r>
            <a:endParaRPr lang="en-US" altLang="zh-CN" dirty="0" smtClean="0"/>
          </a:p>
          <a:p>
            <a:pPr lvl="1"/>
            <a:r>
              <a:rPr lang="zh-CN" altLang="en-US" dirty="0" smtClean="0"/>
              <a:t>方案二：针对 </a:t>
            </a:r>
            <a:r>
              <a:rPr lang="en-US" altLang="zh-CN" dirty="0" smtClean="0"/>
              <a:t>C </a:t>
            </a:r>
            <a:r>
              <a:rPr lang="zh-CN" altLang="en-US" dirty="0" smtClean="0"/>
              <a:t>代码的终止性属性，基于规范化条件重写模型，对代码进行</a:t>
            </a:r>
            <a:r>
              <a:rPr lang="zh-CN" altLang="en-US" dirty="0" smtClean="0">
                <a:solidFill>
                  <a:srgbClr val="FF0000"/>
                </a:solidFill>
              </a:rPr>
              <a:t>自动建模</a:t>
            </a:r>
            <a:r>
              <a:rPr lang="zh-CN" altLang="en-US" dirty="0" smtClean="0"/>
              <a:t>。</a:t>
            </a:r>
            <a:endParaRPr lang="zh-CN" altLang="en-US" dirty="0"/>
          </a:p>
        </p:txBody>
      </p:sp>
      <p:grpSp>
        <p:nvGrpSpPr>
          <p:cNvPr id="4" name="组合 3"/>
          <p:cNvGrpSpPr/>
          <p:nvPr/>
        </p:nvGrpSpPr>
        <p:grpSpPr>
          <a:xfrm>
            <a:off x="2924165" y="3104190"/>
            <a:ext cx="6786951" cy="2528046"/>
            <a:chOff x="1903399" y="2007010"/>
            <a:chExt cx="6786951" cy="2528046"/>
          </a:xfrm>
        </p:grpSpPr>
        <p:sp>
          <p:nvSpPr>
            <p:cNvPr id="5" name="上箭头 4"/>
            <p:cNvSpPr/>
            <p:nvPr/>
          </p:nvSpPr>
          <p:spPr>
            <a:xfrm rot="5400000">
              <a:off x="6889083" y="2944921"/>
              <a:ext cx="419544" cy="652226"/>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上箭头 5"/>
            <p:cNvSpPr/>
            <p:nvPr/>
          </p:nvSpPr>
          <p:spPr>
            <a:xfrm rot="5400000">
              <a:off x="5880366" y="3230828"/>
              <a:ext cx="419544" cy="953834"/>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上箭头 6"/>
            <p:cNvSpPr/>
            <p:nvPr/>
          </p:nvSpPr>
          <p:spPr>
            <a:xfrm rot="5400000">
              <a:off x="5848038" y="2387476"/>
              <a:ext cx="419544" cy="889179"/>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上箭头 7"/>
            <p:cNvSpPr/>
            <p:nvPr/>
          </p:nvSpPr>
          <p:spPr>
            <a:xfrm rot="5400000">
              <a:off x="3232193" y="1926192"/>
              <a:ext cx="419544" cy="1811747"/>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4347839" y="2516198"/>
              <a:ext cx="1265382" cy="631735"/>
            </a:xfrm>
            <a:prstGeom prst="rect">
              <a:avLst/>
            </a:prstGeom>
            <a:noFill/>
            <a:ln w="12700" cap="flat" cmpd="sng" algn="ctr">
              <a:solidFill>
                <a:srgbClr val="5B9BD5">
                  <a:shade val="50000"/>
                </a:srgbClr>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规范化条件重写模型</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7424968" y="2955169"/>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验证结果</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2" name="圆角矩形 11"/>
            <p:cNvSpPr/>
            <p:nvPr/>
          </p:nvSpPr>
          <p:spPr>
            <a:xfrm>
              <a:off x="3188320" y="2012106"/>
              <a:ext cx="507291" cy="165010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prstClr val="white"/>
                  </a:solidFill>
                  <a:latin typeface="Calibri" panose="020F0502020204030204"/>
                  <a:ea typeface="宋体" panose="02010600030101010101" pitchFamily="2" charset="-122"/>
                </a:rPr>
                <a:t>自动建模</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圆角矩形 12"/>
            <p:cNvSpPr/>
            <p:nvPr/>
          </p:nvSpPr>
          <p:spPr>
            <a:xfrm>
              <a:off x="6265449" y="2007010"/>
              <a:ext cx="507291" cy="252804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验证</a:t>
              </a: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4347839" y="3391877"/>
              <a:ext cx="1265382" cy="631735"/>
            </a:xfrm>
            <a:prstGeom prst="rect">
              <a:avLst/>
            </a:prstGeom>
            <a:noFill/>
            <a:ln w="12700" cap="flat" cmpd="sng" algn="ctr">
              <a:solidFill>
                <a:srgbClr val="5B9BD5">
                  <a:shade val="50000"/>
                </a:srgbClr>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FF0000"/>
                  </a:solidFill>
                  <a:latin typeface="Calibri" panose="020F0502020204030204"/>
                  <a:ea typeface="宋体" panose="02010600030101010101" pitchFamily="2" charset="-122"/>
                </a:rPr>
                <a:t>终止性</a:t>
              </a: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属性</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cxnSp>
          <p:nvCxnSpPr>
            <p:cNvPr id="15" name="肘形连接符 14"/>
            <p:cNvCxnSpPr>
              <a:stCxn id="11" idx="2"/>
            </p:cNvCxnSpPr>
            <p:nvPr/>
          </p:nvCxnSpPr>
          <p:spPr>
            <a:xfrm rot="5400000" flipH="1">
              <a:off x="4761043" y="290289"/>
              <a:ext cx="438971" cy="6154260"/>
            </a:xfrm>
            <a:prstGeom prst="bentConnector3">
              <a:avLst>
                <a:gd name="adj1" fmla="val -272880"/>
              </a:avLst>
            </a:prstGeom>
            <a:noFill/>
            <a:ln w="19050" cap="flat" cmpd="sng" algn="ctr">
              <a:solidFill>
                <a:srgbClr val="5B9BD5"/>
              </a:solidFill>
              <a:prstDash val="dash"/>
              <a:miter lim="800000"/>
              <a:tailEnd type="triangle" w="lg" len="lg"/>
            </a:ln>
            <a:effectLst/>
          </p:spPr>
        </p:cxnSp>
      </p:grpSp>
      <p:sp>
        <p:nvSpPr>
          <p:cNvPr id="16" name="流程图: 多文档 15"/>
          <p:cNvSpPr/>
          <p:nvPr/>
        </p:nvSpPr>
        <p:spPr>
          <a:xfrm>
            <a:off x="2189162" y="3543395"/>
            <a:ext cx="1367693" cy="771702"/>
          </a:xfrm>
          <a:prstGeom prst="flowChartMultidocumen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FF0000"/>
                </a:solidFill>
                <a:latin typeface="Calibri" panose="020F0502020204030204"/>
                <a:ea typeface="宋体" panose="02010600030101010101" pitchFamily="2" charset="-122"/>
              </a:rPr>
              <a:t>C </a:t>
            </a:r>
            <a:r>
              <a:rPr kumimoji="0" lang="zh-CN" altLang="en-US" sz="1800" b="0" i="0" u="none" strike="noStrike" kern="0" cap="none" spc="0" normalizeH="0" baseline="0" noProof="0" dirty="0" smtClean="0">
                <a:ln>
                  <a:noFill/>
                </a:ln>
                <a:solidFill>
                  <a:srgbClr val="FF0000"/>
                </a:solidFill>
                <a:effectLst/>
                <a:uLnTx/>
                <a:uFillTx/>
                <a:latin typeface="Calibri" panose="020F0502020204030204"/>
                <a:ea typeface="宋体" panose="02010600030101010101" pitchFamily="2" charset="-122"/>
                <a:cs typeface="+mn-cs"/>
              </a:rPr>
              <a:t>代码</a:t>
            </a:r>
            <a:endParaRPr kumimoji="0" lang="zh-CN" altLang="en-US" sz="1800" b="0" i="0" u="none" strike="noStrike" kern="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17" name="矩形 16"/>
          <p:cNvSpPr/>
          <p:nvPr/>
        </p:nvSpPr>
        <p:spPr bwMode="auto">
          <a:xfrm>
            <a:off x="3901031" y="2505076"/>
            <a:ext cx="4200525" cy="3191654"/>
          </a:xfrm>
          <a:prstGeom prst="rect">
            <a:avLst/>
          </a:prstGeom>
          <a:noFill/>
          <a:ln>
            <a:solidFill>
              <a:srgbClr val="FF0000"/>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Ceagle</a:t>
            </a:r>
            <a:r>
              <a:rPr lang="en-US" altLang="zh-CN" dirty="0" smtClean="0">
                <a:solidFill>
                  <a:schemeClr val="tx1"/>
                </a:solidFill>
                <a:latin typeface="Arial" charset="0"/>
                <a:ea typeface="宋体" pitchFamily="2" charset="-122"/>
              </a:rPr>
              <a:t>-Termination</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矩形 17"/>
          <p:cNvSpPr/>
          <p:nvPr/>
        </p:nvSpPr>
        <p:spPr bwMode="auto">
          <a:xfrm>
            <a:off x="4067443" y="2898271"/>
            <a:ext cx="790575" cy="2061947"/>
          </a:xfrm>
          <a:prstGeom prst="rect">
            <a:avLst/>
          </a:prstGeom>
          <a:noFill/>
          <a:ln>
            <a:solidFill>
              <a:srgbClr val="FF0000"/>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387216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报告提纲</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研究背景</a:t>
            </a:r>
            <a:endParaRPr lang="en-US" altLang="zh-CN" dirty="0" smtClean="0"/>
          </a:p>
          <a:p>
            <a:pPr>
              <a:lnSpc>
                <a:spcPct val="150000"/>
              </a:lnSpc>
            </a:pPr>
            <a:r>
              <a:rPr lang="zh-CN" altLang="en-US" dirty="0" smtClean="0"/>
              <a:t>研究现状</a:t>
            </a:r>
            <a:endParaRPr lang="en-US" altLang="zh-CN" dirty="0" smtClean="0"/>
          </a:p>
          <a:p>
            <a:pPr>
              <a:lnSpc>
                <a:spcPct val="150000"/>
              </a:lnSpc>
            </a:pPr>
            <a:r>
              <a:rPr lang="zh-CN" altLang="en-US" dirty="0" smtClean="0"/>
              <a:t>研究思路</a:t>
            </a:r>
            <a:endParaRPr lang="en-US" altLang="zh-CN" dirty="0" smtClean="0"/>
          </a:p>
          <a:p>
            <a:pPr>
              <a:lnSpc>
                <a:spcPct val="150000"/>
              </a:lnSpc>
              <a:buClr>
                <a:srgbClr val="FF0000"/>
              </a:buClr>
            </a:pPr>
            <a:r>
              <a:rPr lang="zh-CN" altLang="en-US" dirty="0" smtClean="0">
                <a:solidFill>
                  <a:srgbClr val="FF0000"/>
                </a:solidFill>
              </a:rPr>
              <a:t>研究内容</a:t>
            </a:r>
            <a:endParaRPr lang="en-US" altLang="zh-CN" dirty="0" smtClean="0">
              <a:solidFill>
                <a:srgbClr val="FF0000"/>
              </a:solidFill>
            </a:endParaRPr>
          </a:p>
          <a:p>
            <a:pPr>
              <a:lnSpc>
                <a:spcPct val="150000"/>
              </a:lnSpc>
            </a:pPr>
            <a:r>
              <a:rPr lang="zh-CN" altLang="en-US" dirty="0" smtClean="0"/>
              <a:t>总结展望</a:t>
            </a:r>
            <a:endParaRPr lang="zh-CN" altLang="en-US" dirty="0"/>
          </a:p>
        </p:txBody>
      </p:sp>
    </p:spTree>
    <p:extLst>
      <p:ext uri="{BB962C8B-B14F-4D97-AF65-F5344CB8AC3E}">
        <p14:creationId xmlns:p14="http://schemas.microsoft.com/office/powerpoint/2010/main" val="7406135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报告提纲</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研究背景</a:t>
            </a:r>
            <a:endParaRPr lang="en-US" altLang="zh-CN" dirty="0" smtClean="0"/>
          </a:p>
          <a:p>
            <a:pPr>
              <a:lnSpc>
                <a:spcPct val="150000"/>
              </a:lnSpc>
            </a:pPr>
            <a:r>
              <a:rPr lang="zh-CN" altLang="en-US" dirty="0" smtClean="0"/>
              <a:t>研究现状</a:t>
            </a:r>
            <a:endParaRPr lang="en-US" altLang="zh-CN" dirty="0" smtClean="0"/>
          </a:p>
          <a:p>
            <a:pPr>
              <a:lnSpc>
                <a:spcPct val="150000"/>
              </a:lnSpc>
            </a:pPr>
            <a:r>
              <a:rPr lang="zh-CN" altLang="en-US" dirty="0" smtClean="0"/>
              <a:t>研究思路</a:t>
            </a:r>
            <a:endParaRPr lang="en-US" altLang="zh-CN" dirty="0" smtClean="0"/>
          </a:p>
          <a:p>
            <a:pPr>
              <a:lnSpc>
                <a:spcPct val="150000"/>
              </a:lnSpc>
            </a:pPr>
            <a:r>
              <a:rPr lang="zh-CN" altLang="en-US" dirty="0" smtClean="0"/>
              <a:t>研究内容</a:t>
            </a:r>
            <a:endParaRPr lang="en-US" altLang="zh-CN" dirty="0" smtClean="0"/>
          </a:p>
          <a:p>
            <a:pPr>
              <a:lnSpc>
                <a:spcPct val="150000"/>
              </a:lnSpc>
            </a:pPr>
            <a:r>
              <a:rPr lang="zh-CN" altLang="en-US" dirty="0" smtClean="0"/>
              <a:t>总结展望</a:t>
            </a:r>
            <a:endParaRPr lang="zh-CN" altLang="en-US" dirty="0"/>
          </a:p>
        </p:txBody>
      </p:sp>
    </p:spTree>
    <p:extLst>
      <p:ext uri="{BB962C8B-B14F-4D97-AF65-F5344CB8AC3E}">
        <p14:creationId xmlns:p14="http://schemas.microsoft.com/office/powerpoint/2010/main" val="411463359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623392" y="1268759"/>
            <a:ext cx="10755808" cy="5446365"/>
          </a:xfrm>
        </p:spPr>
        <p:txBody>
          <a:bodyPr/>
          <a:lstStyle/>
          <a:p>
            <a:pPr marL="514350" indent="-514350">
              <a:lnSpc>
                <a:spcPct val="150000"/>
              </a:lnSpc>
              <a:buFont typeface="+mj-lt"/>
              <a:buAutoNum type="arabicPeriod"/>
            </a:pPr>
            <a:r>
              <a:rPr lang="zh-CN" altLang="en-US" dirty="0"/>
              <a:t>基于已有的重写模型，针对系统</a:t>
            </a:r>
            <a:r>
              <a:rPr lang="zh-CN" altLang="en-US" dirty="0" smtClean="0"/>
              <a:t>中确定性行为进行扩展的形式化模型：</a:t>
            </a:r>
            <a:r>
              <a:rPr lang="zh-CN" altLang="en-US" dirty="0" smtClean="0">
                <a:solidFill>
                  <a:srgbClr val="FF0000"/>
                </a:solidFill>
              </a:rPr>
              <a:t>规范化</a:t>
            </a:r>
            <a:r>
              <a:rPr lang="zh-CN" altLang="en-US" dirty="0">
                <a:solidFill>
                  <a:srgbClr val="FF0000"/>
                </a:solidFill>
              </a:rPr>
              <a:t>条件重写</a:t>
            </a:r>
            <a:r>
              <a:rPr lang="zh-CN" altLang="en-US" dirty="0" smtClean="0">
                <a:solidFill>
                  <a:srgbClr val="FF0000"/>
                </a:solidFill>
              </a:rPr>
              <a:t>模型</a:t>
            </a:r>
            <a:endParaRPr lang="en-US" altLang="zh-CN" dirty="0" smtClean="0">
              <a:solidFill>
                <a:srgbClr val="FF0000"/>
              </a:solidFill>
            </a:endParaRPr>
          </a:p>
          <a:p>
            <a:pPr marL="811530" lvl="1" indent="-514350"/>
            <a:r>
              <a:rPr lang="zh-CN" altLang="en-US" dirty="0" smtClean="0"/>
              <a:t>规范化重写模型的语法和语义</a:t>
            </a:r>
            <a:endParaRPr lang="en-US" altLang="zh-CN" dirty="0" smtClean="0"/>
          </a:p>
          <a:p>
            <a:pPr marL="514350" indent="-514350">
              <a:lnSpc>
                <a:spcPct val="150000"/>
              </a:lnSpc>
              <a:buFont typeface="+mj-lt"/>
              <a:buAutoNum type="arabicPeriod"/>
            </a:pPr>
            <a:r>
              <a:rPr lang="zh-CN" altLang="en-US" dirty="0" smtClean="0"/>
              <a:t>基于规范化重写模型，针对嵌入式系统的</a:t>
            </a:r>
            <a:r>
              <a:rPr lang="zh-CN" altLang="en-US" dirty="0" smtClean="0">
                <a:solidFill>
                  <a:srgbClr val="FF0000"/>
                </a:solidFill>
              </a:rPr>
              <a:t>建模方法</a:t>
            </a:r>
            <a:endParaRPr lang="en-US" altLang="zh-CN" dirty="0" smtClean="0">
              <a:solidFill>
                <a:srgbClr val="FF0000"/>
              </a:solidFill>
            </a:endParaRPr>
          </a:p>
          <a:p>
            <a:pPr marL="811530" lvl="1" indent="-514350"/>
            <a:r>
              <a:rPr lang="zh-CN" altLang="en-US" dirty="0" smtClean="0"/>
              <a:t>建模方法论，及其在工具 </a:t>
            </a:r>
            <a:r>
              <a:rPr lang="en-US" altLang="zh-CN" dirty="0" smtClean="0"/>
              <a:t>Maude </a:t>
            </a:r>
            <a:r>
              <a:rPr lang="zh-CN" altLang="en-US" dirty="0" smtClean="0"/>
              <a:t>中的实现</a:t>
            </a:r>
            <a:endParaRPr lang="en-US" altLang="zh-CN" dirty="0" smtClean="0"/>
          </a:p>
          <a:p>
            <a:pPr marL="811530" lvl="1" indent="-514350"/>
            <a:r>
              <a:rPr lang="zh-CN" altLang="en-US" dirty="0" smtClean="0"/>
              <a:t>应用案例</a:t>
            </a:r>
            <a:endParaRPr lang="en-US" altLang="zh-CN" dirty="0" smtClean="0"/>
          </a:p>
          <a:p>
            <a:pPr marL="514350" indent="-514350">
              <a:lnSpc>
                <a:spcPct val="150000"/>
              </a:lnSpc>
              <a:buFont typeface="+mj-lt"/>
              <a:buAutoNum type="arabicPeriod"/>
            </a:pPr>
            <a:r>
              <a:rPr lang="zh-CN" altLang="en-US" dirty="0" smtClean="0"/>
              <a:t>基于规范化重写模型，针对 </a:t>
            </a:r>
            <a:r>
              <a:rPr lang="en-US" altLang="zh-CN" dirty="0" smtClean="0"/>
              <a:t>C </a:t>
            </a:r>
            <a:r>
              <a:rPr lang="zh-CN" altLang="en-US" dirty="0" smtClean="0"/>
              <a:t>程序的</a:t>
            </a:r>
            <a:r>
              <a:rPr lang="zh-CN" altLang="en-US" dirty="0" smtClean="0">
                <a:solidFill>
                  <a:srgbClr val="FF0000"/>
                </a:solidFill>
              </a:rPr>
              <a:t>终止性自动验证工具</a:t>
            </a:r>
            <a:endParaRPr lang="en-US" altLang="zh-CN" dirty="0" smtClean="0">
              <a:solidFill>
                <a:srgbClr val="FF0000"/>
              </a:solidFill>
            </a:endParaRPr>
          </a:p>
          <a:p>
            <a:pPr marL="811530" lvl="1" indent="-514350"/>
            <a:r>
              <a:rPr lang="zh-CN" altLang="en-US" dirty="0" smtClean="0"/>
              <a:t>针对 </a:t>
            </a:r>
            <a:r>
              <a:rPr lang="en-US" altLang="zh-CN" dirty="0" smtClean="0"/>
              <a:t>C </a:t>
            </a:r>
            <a:r>
              <a:rPr lang="zh-CN" altLang="en-US" dirty="0" smtClean="0"/>
              <a:t>程序终止性的模型自动构造</a:t>
            </a:r>
            <a:endParaRPr lang="en-US" altLang="zh-CN" dirty="0" smtClean="0"/>
          </a:p>
          <a:p>
            <a:pPr marL="811530" lvl="1" indent="-514350"/>
            <a:r>
              <a:rPr lang="en-US" altLang="zh-CN" dirty="0" smtClean="0"/>
              <a:t>C </a:t>
            </a:r>
            <a:r>
              <a:rPr lang="zh-CN" altLang="en-US" dirty="0" smtClean="0"/>
              <a:t>程序终止性验证工具 </a:t>
            </a:r>
            <a:r>
              <a:rPr lang="en-US" altLang="zh-CN" dirty="0" err="1" smtClean="0"/>
              <a:t>Ceagle</a:t>
            </a:r>
            <a:r>
              <a:rPr lang="en-US" altLang="zh-CN" dirty="0" smtClean="0"/>
              <a:t>-Termination</a:t>
            </a:r>
            <a:endParaRPr lang="zh-CN" altLang="en-US" dirty="0"/>
          </a:p>
        </p:txBody>
      </p:sp>
    </p:spTree>
    <p:extLst>
      <p:ext uri="{BB962C8B-B14F-4D97-AF65-F5344CB8AC3E}">
        <p14:creationId xmlns:p14="http://schemas.microsoft.com/office/powerpoint/2010/main" val="594690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623392" y="1268759"/>
            <a:ext cx="10755808" cy="5446365"/>
          </a:xfrm>
        </p:spPr>
        <p:txBody>
          <a:bodyPr/>
          <a:lstStyle/>
          <a:p>
            <a:pPr marL="514350" indent="-514350">
              <a:lnSpc>
                <a:spcPct val="150000"/>
              </a:lnSpc>
              <a:buClr>
                <a:srgbClr val="FF0000"/>
              </a:buClr>
              <a:buFont typeface="+mj-lt"/>
              <a:buAutoNum type="arabicPeriod"/>
            </a:pPr>
            <a:r>
              <a:rPr lang="zh-CN" altLang="en-US" dirty="0">
                <a:solidFill>
                  <a:srgbClr val="FF0000"/>
                </a:solidFill>
              </a:rPr>
              <a:t>基于已有的重写模型，针对系统</a:t>
            </a:r>
            <a:r>
              <a:rPr lang="zh-CN" altLang="en-US" dirty="0" smtClean="0">
                <a:solidFill>
                  <a:srgbClr val="FF0000"/>
                </a:solidFill>
              </a:rPr>
              <a:t>中确定性行为进行扩展的形式化模型：</a:t>
            </a:r>
            <a:r>
              <a:rPr lang="zh-CN" altLang="en-US" i="1" dirty="0" smtClean="0">
                <a:solidFill>
                  <a:srgbClr val="FF0000"/>
                </a:solidFill>
              </a:rPr>
              <a:t>规范化</a:t>
            </a:r>
            <a:r>
              <a:rPr lang="zh-CN" altLang="en-US" i="1" dirty="0">
                <a:solidFill>
                  <a:srgbClr val="FF0000"/>
                </a:solidFill>
              </a:rPr>
              <a:t>条件重写</a:t>
            </a:r>
            <a:r>
              <a:rPr lang="zh-CN" altLang="en-US" i="1" dirty="0" smtClean="0">
                <a:solidFill>
                  <a:srgbClr val="FF0000"/>
                </a:solidFill>
              </a:rPr>
              <a:t>模型</a:t>
            </a:r>
            <a:endParaRPr lang="en-US" altLang="zh-CN" i="1" dirty="0" smtClean="0">
              <a:solidFill>
                <a:srgbClr val="FF0000"/>
              </a:solidFill>
            </a:endParaRPr>
          </a:p>
          <a:p>
            <a:pPr marL="811530" lvl="1" indent="-514350">
              <a:buClr>
                <a:srgbClr val="FF0000"/>
              </a:buClr>
            </a:pPr>
            <a:r>
              <a:rPr lang="zh-CN" altLang="en-US" dirty="0" smtClean="0">
                <a:solidFill>
                  <a:srgbClr val="FF0000"/>
                </a:solidFill>
              </a:rPr>
              <a:t>规范化重写模型的语法和语义</a:t>
            </a:r>
            <a:endParaRPr lang="en-US" altLang="zh-CN" dirty="0" smtClean="0">
              <a:solidFill>
                <a:srgbClr val="FF0000"/>
              </a:solidFill>
            </a:endParaRPr>
          </a:p>
          <a:p>
            <a:pPr marL="514350" indent="-514350">
              <a:lnSpc>
                <a:spcPct val="150000"/>
              </a:lnSpc>
              <a:buFont typeface="+mj-lt"/>
              <a:buAutoNum type="arabicPeriod"/>
            </a:pPr>
            <a:r>
              <a:rPr lang="zh-CN" altLang="en-US" dirty="0" smtClean="0"/>
              <a:t>基于规范化重写模型，针对嵌入式系统的建模方法</a:t>
            </a:r>
            <a:endParaRPr lang="en-US" altLang="zh-CN" dirty="0" smtClean="0"/>
          </a:p>
          <a:p>
            <a:pPr marL="811530" lvl="1" indent="-514350"/>
            <a:r>
              <a:rPr lang="zh-CN" altLang="en-US" dirty="0" smtClean="0"/>
              <a:t>建模方法论，及其在工具 </a:t>
            </a:r>
            <a:r>
              <a:rPr lang="en-US" altLang="zh-CN" dirty="0" smtClean="0"/>
              <a:t>Maude </a:t>
            </a:r>
            <a:r>
              <a:rPr lang="zh-CN" altLang="en-US" dirty="0" smtClean="0"/>
              <a:t>中的实现</a:t>
            </a:r>
            <a:endParaRPr lang="en-US" altLang="zh-CN" dirty="0" smtClean="0"/>
          </a:p>
          <a:p>
            <a:pPr marL="811530" lvl="1" indent="-514350"/>
            <a:r>
              <a:rPr lang="zh-CN" altLang="en-US" dirty="0" smtClean="0"/>
              <a:t>应用案例</a:t>
            </a:r>
            <a:endParaRPr lang="en-US" altLang="zh-CN" dirty="0" smtClean="0"/>
          </a:p>
          <a:p>
            <a:pPr marL="514350" indent="-514350">
              <a:lnSpc>
                <a:spcPct val="150000"/>
              </a:lnSpc>
              <a:buFont typeface="+mj-lt"/>
              <a:buAutoNum type="arabicPeriod"/>
            </a:pPr>
            <a:r>
              <a:rPr lang="zh-CN" altLang="en-US" dirty="0" smtClean="0"/>
              <a:t>基于规范化重写模型，针对 </a:t>
            </a:r>
            <a:r>
              <a:rPr lang="en-US" altLang="zh-CN" dirty="0" smtClean="0"/>
              <a:t>C </a:t>
            </a:r>
            <a:r>
              <a:rPr lang="zh-CN" altLang="en-US" dirty="0" smtClean="0"/>
              <a:t>程序的终止性自动验证工具</a:t>
            </a:r>
            <a:endParaRPr lang="en-US" altLang="zh-CN" dirty="0" smtClean="0"/>
          </a:p>
          <a:p>
            <a:pPr marL="811530" lvl="1" indent="-514350"/>
            <a:r>
              <a:rPr lang="zh-CN" altLang="en-US" dirty="0" smtClean="0"/>
              <a:t>针对 </a:t>
            </a:r>
            <a:r>
              <a:rPr lang="en-US" altLang="zh-CN" dirty="0" smtClean="0"/>
              <a:t>C </a:t>
            </a:r>
            <a:r>
              <a:rPr lang="zh-CN" altLang="en-US" dirty="0" smtClean="0"/>
              <a:t>程序终止性的模型自动构造</a:t>
            </a:r>
            <a:endParaRPr lang="en-US" altLang="zh-CN" dirty="0" smtClean="0"/>
          </a:p>
          <a:p>
            <a:pPr marL="811530" lvl="1" indent="-514350"/>
            <a:r>
              <a:rPr lang="en-US" altLang="zh-CN" dirty="0" smtClean="0"/>
              <a:t>C </a:t>
            </a:r>
            <a:r>
              <a:rPr lang="zh-CN" altLang="en-US" dirty="0" smtClean="0"/>
              <a:t>程序终止性验证工具 </a:t>
            </a:r>
            <a:r>
              <a:rPr lang="en-US" altLang="zh-CN" dirty="0" err="1" smtClean="0"/>
              <a:t>Ceagle</a:t>
            </a:r>
            <a:r>
              <a:rPr lang="en-US" altLang="zh-CN" dirty="0" smtClean="0"/>
              <a:t>-Termination</a:t>
            </a:r>
            <a:endParaRPr lang="zh-CN" altLang="en-US" dirty="0"/>
          </a:p>
        </p:txBody>
      </p:sp>
    </p:spTree>
    <p:extLst>
      <p:ext uri="{BB962C8B-B14F-4D97-AF65-F5344CB8AC3E}">
        <p14:creationId xmlns:p14="http://schemas.microsoft.com/office/powerpoint/2010/main" val="27933229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规范化条件重写模型</a:t>
            </a:r>
            <a:endParaRPr lang="zh-CN" altLang="en-US" dirty="0"/>
          </a:p>
        </p:txBody>
      </p:sp>
      <p:sp>
        <p:nvSpPr>
          <p:cNvPr id="3" name="内容占位符 2"/>
          <p:cNvSpPr>
            <a:spLocks noGrp="1"/>
          </p:cNvSpPr>
          <p:nvPr>
            <p:ph idx="1"/>
          </p:nvPr>
        </p:nvSpPr>
        <p:spPr/>
        <p:txBody>
          <a:bodyPr/>
          <a:lstStyle/>
          <a:p>
            <a:r>
              <a:rPr lang="zh-CN" altLang="en-US" dirty="0" smtClean="0"/>
              <a:t>解决问题</a:t>
            </a:r>
            <a:endParaRPr lang="en-US" altLang="zh-CN" dirty="0" smtClean="0"/>
          </a:p>
          <a:p>
            <a:pPr lvl="1"/>
            <a:r>
              <a:rPr lang="zh-CN" altLang="en-US" dirty="0" smtClean="0"/>
              <a:t>嵌入式系统的复杂性，如复杂的数据结构、系统结构的动态变化、硬件的并发行为与软件的顺序行为并存等，给形式化模型的表达能力提出了挑战。</a:t>
            </a:r>
            <a:endParaRPr lang="en-US" altLang="zh-CN" dirty="0" smtClean="0"/>
          </a:p>
          <a:p>
            <a:pPr lvl="1"/>
            <a:endParaRPr lang="en-US" altLang="zh-CN" dirty="0"/>
          </a:p>
          <a:p>
            <a:r>
              <a:rPr lang="zh-CN" altLang="en-US" dirty="0" smtClean="0"/>
              <a:t>研究方法</a:t>
            </a:r>
            <a:endParaRPr lang="en-US" altLang="zh-CN" dirty="0" smtClean="0"/>
          </a:p>
          <a:p>
            <a:pPr lvl="1"/>
            <a:r>
              <a:rPr lang="zh-CN" altLang="en-US" dirty="0" smtClean="0"/>
              <a:t>结合已有重写模型及其扩展的优点，得到具有更强表达能力的 </a:t>
            </a:r>
            <a:r>
              <a:rPr lang="zh-CN" altLang="en-US" i="1" dirty="0" smtClean="0"/>
              <a:t>规范化条件重写模型 </a:t>
            </a:r>
            <a:r>
              <a:rPr lang="zh-CN" altLang="en-US" dirty="0" smtClean="0"/>
              <a:t>。</a:t>
            </a:r>
            <a:endParaRPr lang="zh-CN" altLang="en-US" dirty="0"/>
          </a:p>
        </p:txBody>
      </p:sp>
    </p:spTree>
    <p:extLst>
      <p:ext uri="{BB962C8B-B14F-4D97-AF65-F5344CB8AC3E}">
        <p14:creationId xmlns:p14="http://schemas.microsoft.com/office/powerpoint/2010/main" val="350635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规范化条件重写模型</a:t>
            </a:r>
          </a:p>
        </p:txBody>
      </p:sp>
      <p:sp>
        <p:nvSpPr>
          <p:cNvPr id="3" name="内容占位符 2"/>
          <p:cNvSpPr>
            <a:spLocks noGrp="1"/>
          </p:cNvSpPr>
          <p:nvPr>
            <p:ph idx="1"/>
          </p:nvPr>
        </p:nvSpPr>
        <p:spPr/>
        <p:txBody>
          <a:bodyPr/>
          <a:lstStyle/>
          <a:p>
            <a:r>
              <a:rPr lang="zh-CN" altLang="en-US" dirty="0" smtClean="0"/>
              <a:t>重写模型    ：</a:t>
            </a:r>
            <a:endParaRPr lang="en-US" altLang="zh-CN" dirty="0" smtClean="0"/>
          </a:p>
          <a:p>
            <a:pPr lvl="1"/>
            <a:r>
              <a:rPr lang="zh-CN" altLang="en-US" i="1" dirty="0" smtClean="0"/>
              <a:t>项表达式 </a:t>
            </a:r>
            <a:r>
              <a:rPr lang="zh-CN" altLang="en-US" dirty="0" smtClean="0"/>
              <a:t>集合</a:t>
            </a:r>
            <a:endParaRPr lang="en-US" altLang="zh-CN" dirty="0" smtClean="0"/>
          </a:p>
          <a:p>
            <a:pPr lvl="1"/>
            <a:r>
              <a:rPr lang="zh-CN" altLang="en-US" i="1" dirty="0" smtClean="0"/>
              <a:t>重写规则</a:t>
            </a:r>
            <a:r>
              <a:rPr lang="zh-CN" altLang="en-US" dirty="0" smtClean="0"/>
              <a:t> 集合  </a:t>
            </a:r>
            <a:endParaRPr lang="zh-CN" altLang="en-US" dirty="0"/>
          </a:p>
        </p:txBody>
      </p:sp>
      <p:pic>
        <p:nvPicPr>
          <p:cNvPr id="4" name="图片 3"/>
          <p:cNvPicPr>
            <a:picLocks noChangeAspect="1"/>
          </p:cNvPicPr>
          <p:nvPr/>
        </p:nvPicPr>
        <p:blipFill>
          <a:blip r:embed="rId2"/>
          <a:stretch>
            <a:fillRect/>
          </a:stretch>
        </p:blipFill>
        <p:spPr>
          <a:xfrm>
            <a:off x="2536256" y="1307260"/>
            <a:ext cx="418699" cy="510289"/>
          </a:xfrm>
          <a:prstGeom prst="rect">
            <a:avLst/>
          </a:prstGeom>
        </p:spPr>
      </p:pic>
      <p:pic>
        <p:nvPicPr>
          <p:cNvPr id="5" name="图片 4"/>
          <p:cNvPicPr>
            <a:picLocks noChangeAspect="1"/>
          </p:cNvPicPr>
          <p:nvPr/>
        </p:nvPicPr>
        <p:blipFill>
          <a:blip r:embed="rId3"/>
          <a:stretch>
            <a:fillRect/>
          </a:stretch>
        </p:blipFill>
        <p:spPr>
          <a:xfrm>
            <a:off x="3252502" y="1788674"/>
            <a:ext cx="4653763" cy="473264"/>
          </a:xfrm>
          <a:prstGeom prst="rect">
            <a:avLst/>
          </a:prstGeom>
        </p:spPr>
      </p:pic>
      <p:pic>
        <p:nvPicPr>
          <p:cNvPr id="6" name="图片 5"/>
          <p:cNvPicPr>
            <a:picLocks noChangeAspect="1"/>
          </p:cNvPicPr>
          <p:nvPr/>
        </p:nvPicPr>
        <p:blipFill>
          <a:blip r:embed="rId4"/>
          <a:stretch>
            <a:fillRect/>
          </a:stretch>
        </p:blipFill>
        <p:spPr>
          <a:xfrm>
            <a:off x="3252502" y="2212486"/>
            <a:ext cx="1247525" cy="478024"/>
          </a:xfrm>
          <a:prstGeom prst="rect">
            <a:avLst/>
          </a:prstGeom>
        </p:spPr>
      </p:pic>
      <p:pic>
        <p:nvPicPr>
          <p:cNvPr id="7" name="图片 6"/>
          <p:cNvPicPr>
            <a:picLocks noChangeAspect="1"/>
          </p:cNvPicPr>
          <p:nvPr/>
        </p:nvPicPr>
        <p:blipFill>
          <a:blip r:embed="rId5"/>
          <a:stretch>
            <a:fillRect/>
          </a:stretch>
        </p:blipFill>
        <p:spPr>
          <a:xfrm>
            <a:off x="5915629" y="2451498"/>
            <a:ext cx="2628900" cy="1247775"/>
          </a:xfrm>
          <a:prstGeom prst="rect">
            <a:avLst/>
          </a:prstGeom>
        </p:spPr>
      </p:pic>
      <p:pic>
        <p:nvPicPr>
          <p:cNvPr id="8" name="图片 7"/>
          <p:cNvPicPr>
            <a:picLocks noChangeAspect="1"/>
          </p:cNvPicPr>
          <p:nvPr/>
        </p:nvPicPr>
        <p:blipFill>
          <a:blip r:embed="rId6"/>
          <a:stretch>
            <a:fillRect/>
          </a:stretch>
        </p:blipFill>
        <p:spPr>
          <a:xfrm>
            <a:off x="8544529" y="2451498"/>
            <a:ext cx="3209925" cy="2085975"/>
          </a:xfrm>
          <a:prstGeom prst="rect">
            <a:avLst/>
          </a:prstGeom>
        </p:spPr>
      </p:pic>
      <p:pic>
        <p:nvPicPr>
          <p:cNvPr id="9" name="图片 8"/>
          <p:cNvPicPr>
            <a:picLocks noChangeAspect="1"/>
          </p:cNvPicPr>
          <p:nvPr/>
        </p:nvPicPr>
        <p:blipFill>
          <a:blip r:embed="rId7"/>
          <a:stretch>
            <a:fillRect/>
          </a:stretch>
        </p:blipFill>
        <p:spPr>
          <a:xfrm>
            <a:off x="1605342" y="2914836"/>
            <a:ext cx="3686175" cy="838200"/>
          </a:xfrm>
          <a:prstGeom prst="rect">
            <a:avLst/>
          </a:prstGeom>
        </p:spPr>
      </p:pic>
      <p:pic>
        <p:nvPicPr>
          <p:cNvPr id="10" name="图片 9"/>
          <p:cNvPicPr>
            <a:picLocks noChangeAspect="1"/>
          </p:cNvPicPr>
          <p:nvPr/>
        </p:nvPicPr>
        <p:blipFill>
          <a:blip r:embed="rId8"/>
          <a:stretch>
            <a:fillRect/>
          </a:stretch>
        </p:blipFill>
        <p:spPr>
          <a:xfrm>
            <a:off x="228600" y="3977362"/>
            <a:ext cx="5562600" cy="2457450"/>
          </a:xfrm>
          <a:prstGeom prst="rect">
            <a:avLst/>
          </a:prstGeom>
        </p:spPr>
      </p:pic>
      <p:pic>
        <p:nvPicPr>
          <p:cNvPr id="11" name="图片 10"/>
          <p:cNvPicPr>
            <a:picLocks noChangeAspect="1"/>
          </p:cNvPicPr>
          <p:nvPr/>
        </p:nvPicPr>
        <p:blipFill>
          <a:blip r:embed="rId9"/>
          <a:stretch>
            <a:fillRect/>
          </a:stretch>
        </p:blipFill>
        <p:spPr>
          <a:xfrm>
            <a:off x="6013245" y="4882011"/>
            <a:ext cx="6010275" cy="457200"/>
          </a:xfrm>
          <a:prstGeom prst="rect">
            <a:avLst/>
          </a:prstGeom>
        </p:spPr>
      </p:pic>
    </p:spTree>
    <p:extLst>
      <p:ext uri="{BB962C8B-B14F-4D97-AF65-F5344CB8AC3E}">
        <p14:creationId xmlns:p14="http://schemas.microsoft.com/office/powerpoint/2010/main" val="3660485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规范化条件重写模型</a:t>
            </a:r>
          </a:p>
        </p:txBody>
      </p:sp>
      <p:sp>
        <p:nvSpPr>
          <p:cNvPr id="3" name="内容占位符 2"/>
          <p:cNvSpPr>
            <a:spLocks noGrp="1"/>
          </p:cNvSpPr>
          <p:nvPr>
            <p:ph idx="1"/>
          </p:nvPr>
        </p:nvSpPr>
        <p:spPr/>
        <p:txBody>
          <a:bodyPr/>
          <a:lstStyle/>
          <a:p>
            <a:r>
              <a:rPr lang="zh-CN" altLang="en-US" dirty="0" smtClean="0"/>
              <a:t>重写的不确定性：</a:t>
            </a:r>
            <a:endParaRPr lang="en-US" altLang="zh-CN" dirty="0" smtClean="0"/>
          </a:p>
          <a:p>
            <a:endParaRPr lang="en-US" altLang="zh-CN" dirty="0"/>
          </a:p>
          <a:p>
            <a:endParaRPr lang="en-US" altLang="zh-CN" dirty="0" smtClean="0"/>
          </a:p>
          <a:p>
            <a:endParaRPr lang="en-US" altLang="zh-CN" dirty="0"/>
          </a:p>
          <a:p>
            <a:r>
              <a:rPr lang="zh-CN" altLang="en-US" dirty="0" smtClean="0"/>
              <a:t>重写模型可能具有的属性：</a:t>
            </a:r>
            <a:endParaRPr lang="en-US" altLang="zh-CN" dirty="0" smtClean="0"/>
          </a:p>
          <a:p>
            <a:pPr lvl="1"/>
            <a:endParaRPr lang="en-US" altLang="zh-CN" dirty="0" smtClean="0"/>
          </a:p>
          <a:p>
            <a:pPr lvl="1"/>
            <a:endParaRPr lang="zh-CN" altLang="en-US" dirty="0"/>
          </a:p>
        </p:txBody>
      </p:sp>
      <p:pic>
        <p:nvPicPr>
          <p:cNvPr id="12" name="图片 11"/>
          <p:cNvPicPr>
            <a:picLocks noChangeAspect="1"/>
          </p:cNvPicPr>
          <p:nvPr/>
        </p:nvPicPr>
        <p:blipFill>
          <a:blip r:embed="rId2"/>
          <a:stretch>
            <a:fillRect/>
          </a:stretch>
        </p:blipFill>
        <p:spPr>
          <a:xfrm>
            <a:off x="980423" y="1922974"/>
            <a:ext cx="5534025" cy="466725"/>
          </a:xfrm>
          <a:prstGeom prst="rect">
            <a:avLst/>
          </a:prstGeom>
        </p:spPr>
      </p:pic>
      <p:pic>
        <p:nvPicPr>
          <p:cNvPr id="13" name="图片 12"/>
          <p:cNvPicPr>
            <a:picLocks noChangeAspect="1"/>
          </p:cNvPicPr>
          <p:nvPr/>
        </p:nvPicPr>
        <p:blipFill>
          <a:blip r:embed="rId3"/>
          <a:stretch>
            <a:fillRect/>
          </a:stretch>
        </p:blipFill>
        <p:spPr>
          <a:xfrm>
            <a:off x="7624561" y="1152525"/>
            <a:ext cx="4219575" cy="895350"/>
          </a:xfrm>
          <a:prstGeom prst="rect">
            <a:avLst/>
          </a:prstGeom>
        </p:spPr>
      </p:pic>
      <p:pic>
        <p:nvPicPr>
          <p:cNvPr id="14" name="图片 13"/>
          <p:cNvPicPr>
            <a:picLocks noChangeAspect="1"/>
          </p:cNvPicPr>
          <p:nvPr/>
        </p:nvPicPr>
        <p:blipFill>
          <a:blip r:embed="rId4"/>
          <a:stretch>
            <a:fillRect/>
          </a:stretch>
        </p:blipFill>
        <p:spPr>
          <a:xfrm>
            <a:off x="1018222" y="2451824"/>
            <a:ext cx="5400675" cy="428625"/>
          </a:xfrm>
          <a:prstGeom prst="rect">
            <a:avLst/>
          </a:prstGeom>
        </p:spPr>
      </p:pic>
      <p:sp>
        <p:nvSpPr>
          <p:cNvPr id="15" name="圆角矩形 14"/>
          <p:cNvSpPr/>
          <p:nvPr/>
        </p:nvSpPr>
        <p:spPr bwMode="auto">
          <a:xfrm>
            <a:off x="1607419" y="4116118"/>
            <a:ext cx="1347537" cy="44276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终止性</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6" name="圆角矩形 15"/>
          <p:cNvSpPr/>
          <p:nvPr/>
        </p:nvSpPr>
        <p:spPr bwMode="auto">
          <a:xfrm>
            <a:off x="4114800" y="4116118"/>
            <a:ext cx="1347537" cy="44276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Arial" charset="0"/>
                <a:ea typeface="宋体" pitchFamily="2" charset="-122"/>
              </a:rPr>
              <a:t>合流性</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7" name="文本框 16"/>
          <p:cNvSpPr txBox="1"/>
          <p:nvPr/>
        </p:nvSpPr>
        <p:spPr>
          <a:xfrm>
            <a:off x="3292664" y="3983556"/>
            <a:ext cx="484428" cy="707886"/>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marL="0" algn="ctr"/>
            <a:r>
              <a:rPr lang="en-US" altLang="zh-CN" sz="4000" b="1" dirty="0" smtClean="0"/>
              <a:t>+</a:t>
            </a:r>
            <a:endParaRPr lang="zh-CN" altLang="en-US" sz="4000" b="1" dirty="0"/>
          </a:p>
        </p:txBody>
      </p:sp>
      <p:sp>
        <p:nvSpPr>
          <p:cNvPr id="18" name="圆角矩形 17"/>
          <p:cNvSpPr/>
          <p:nvPr/>
        </p:nvSpPr>
        <p:spPr bwMode="auto">
          <a:xfrm>
            <a:off x="2861109" y="5377168"/>
            <a:ext cx="1347537" cy="442762"/>
          </a:xfrm>
          <a:prstGeom prst="roundRect">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函数性</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19" name="下箭头 18"/>
          <p:cNvSpPr/>
          <p:nvPr/>
        </p:nvSpPr>
        <p:spPr bwMode="auto">
          <a:xfrm>
            <a:off x="2904422" y="4780366"/>
            <a:ext cx="1260909" cy="317634"/>
          </a:xfrm>
          <a:prstGeom prst="downArrow">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20" name="文本框 19"/>
          <p:cNvSpPr txBox="1"/>
          <p:nvPr/>
        </p:nvSpPr>
        <p:spPr>
          <a:xfrm>
            <a:off x="4237521" y="5408807"/>
            <a:ext cx="318548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a:r>
              <a:rPr lang="zh-CN" altLang="en-US" dirty="0" smtClean="0"/>
              <a:t>范式（计算结果）存在且唯一</a:t>
            </a:r>
            <a:endParaRPr lang="zh-CN" altLang="en-US" dirty="0"/>
          </a:p>
        </p:txBody>
      </p:sp>
    </p:spTree>
    <p:extLst>
      <p:ext uri="{BB962C8B-B14F-4D97-AF65-F5344CB8AC3E}">
        <p14:creationId xmlns:p14="http://schemas.microsoft.com/office/powerpoint/2010/main" val="525665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规范化条件重写模型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标准重写模型：表达能力有局限性</a:t>
            </a:r>
            <a:endParaRPr lang="en-US" altLang="zh-CN" dirty="0" smtClean="0"/>
          </a:p>
          <a:p>
            <a:pPr lvl="1">
              <a:lnSpc>
                <a:spcPct val="150000"/>
              </a:lnSpc>
            </a:pPr>
            <a:r>
              <a:rPr lang="zh-CN" altLang="en-US" dirty="0" smtClean="0"/>
              <a:t>“等价”关系难以描述：如交换律</a:t>
            </a:r>
            <a:endParaRPr lang="en-US" altLang="zh-CN" dirty="0" smtClean="0"/>
          </a:p>
          <a:p>
            <a:pPr lvl="1">
              <a:lnSpc>
                <a:spcPct val="150000"/>
              </a:lnSpc>
            </a:pPr>
            <a:r>
              <a:rPr lang="zh-CN" altLang="en-US" dirty="0" smtClean="0"/>
              <a:t>条件判断行为难以描述：如“</a:t>
            </a:r>
            <a:r>
              <a:rPr lang="en-US" altLang="zh-CN" dirty="0" smtClean="0"/>
              <a:t>if-else</a:t>
            </a:r>
            <a:r>
              <a:rPr lang="zh-CN" altLang="en-US" dirty="0" smtClean="0"/>
              <a:t>”</a:t>
            </a:r>
            <a:endParaRPr lang="en-US" altLang="zh-CN" dirty="0" smtClean="0"/>
          </a:p>
          <a:p>
            <a:pPr lvl="1">
              <a:lnSpc>
                <a:spcPct val="150000"/>
              </a:lnSpc>
            </a:pPr>
            <a:r>
              <a:rPr lang="zh-CN" altLang="en-US" dirty="0"/>
              <a:t>确定</a:t>
            </a:r>
            <a:r>
              <a:rPr lang="zh-CN" altLang="en-US" dirty="0" smtClean="0"/>
              <a:t>性行为难以描述</a:t>
            </a:r>
            <a:endParaRPr lang="zh-CN" altLang="en-US" dirty="0"/>
          </a:p>
        </p:txBody>
      </p:sp>
    </p:spTree>
    <p:extLst>
      <p:ext uri="{BB962C8B-B14F-4D97-AF65-F5344CB8AC3E}">
        <p14:creationId xmlns:p14="http://schemas.microsoft.com/office/powerpoint/2010/main" val="147695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规范化条件重写模型</a:t>
            </a:r>
            <a:endParaRPr lang="zh-CN" altLang="en-US" dirty="0"/>
          </a:p>
        </p:txBody>
      </p:sp>
      <p:sp>
        <p:nvSpPr>
          <p:cNvPr id="3" name="内容占位符 2"/>
          <p:cNvSpPr>
            <a:spLocks noGrp="1"/>
          </p:cNvSpPr>
          <p:nvPr>
            <p:ph idx="1"/>
          </p:nvPr>
        </p:nvSpPr>
        <p:spPr/>
        <p:txBody>
          <a:bodyPr/>
          <a:lstStyle/>
          <a:p>
            <a:r>
              <a:rPr lang="zh-CN" altLang="en-US" dirty="0" smtClean="0"/>
              <a:t>规范化条件重写模型</a:t>
            </a:r>
            <a:endParaRPr lang="en-US" altLang="zh-CN" dirty="0" smtClean="0"/>
          </a:p>
          <a:p>
            <a:pPr lvl="1"/>
            <a:r>
              <a:rPr lang="zh-CN" altLang="en-US" dirty="0" smtClean="0"/>
              <a:t>等价模型</a:t>
            </a:r>
            <a:endParaRPr lang="en-US" altLang="zh-CN" dirty="0" smtClean="0"/>
          </a:p>
          <a:p>
            <a:pPr lvl="1"/>
            <a:r>
              <a:rPr lang="zh-CN" altLang="en-US" dirty="0" smtClean="0"/>
              <a:t>化简模型                                 </a:t>
            </a:r>
            <a:endParaRPr lang="en-US" altLang="zh-CN" dirty="0" smtClean="0"/>
          </a:p>
          <a:p>
            <a:pPr lvl="1"/>
            <a:r>
              <a:rPr lang="zh-CN" altLang="en-US" dirty="0" smtClean="0"/>
              <a:t>条件重写模型  </a:t>
            </a:r>
            <a:endParaRPr lang="en-US" altLang="zh-CN" dirty="0" smtClean="0"/>
          </a:p>
          <a:p>
            <a:pPr lvl="1"/>
            <a:endParaRPr lang="en-US" altLang="zh-CN" dirty="0"/>
          </a:p>
          <a:p>
            <a:r>
              <a:rPr lang="zh-CN" altLang="en-US" dirty="0" smtClean="0"/>
              <a:t>规范化条件重写</a:t>
            </a:r>
            <a:endParaRPr lang="zh-CN" altLang="en-US" dirty="0">
              <a:solidFill>
                <a:srgbClr val="FF0000"/>
              </a:solidFill>
            </a:endParaRPr>
          </a:p>
        </p:txBody>
      </p:sp>
      <p:pic>
        <p:nvPicPr>
          <p:cNvPr id="4" name="图片 3"/>
          <p:cNvPicPr>
            <a:picLocks noChangeAspect="1"/>
          </p:cNvPicPr>
          <p:nvPr/>
        </p:nvPicPr>
        <p:blipFill>
          <a:blip r:embed="rId2"/>
          <a:stretch>
            <a:fillRect/>
          </a:stretch>
        </p:blipFill>
        <p:spPr>
          <a:xfrm>
            <a:off x="4396490" y="1259135"/>
            <a:ext cx="2251191" cy="540789"/>
          </a:xfrm>
          <a:prstGeom prst="rect">
            <a:avLst/>
          </a:prstGeom>
        </p:spPr>
      </p:pic>
      <p:pic>
        <p:nvPicPr>
          <p:cNvPr id="5" name="图片 4"/>
          <p:cNvPicPr>
            <a:picLocks noChangeAspect="1"/>
          </p:cNvPicPr>
          <p:nvPr/>
        </p:nvPicPr>
        <p:blipFill>
          <a:blip r:embed="rId3"/>
          <a:stretch>
            <a:fillRect/>
          </a:stretch>
        </p:blipFill>
        <p:spPr>
          <a:xfrm>
            <a:off x="2666700" y="1780673"/>
            <a:ext cx="1775700" cy="476698"/>
          </a:xfrm>
          <a:prstGeom prst="rect">
            <a:avLst/>
          </a:prstGeom>
        </p:spPr>
      </p:pic>
      <p:pic>
        <p:nvPicPr>
          <p:cNvPr id="6" name="图片 5"/>
          <p:cNvPicPr>
            <a:picLocks noChangeAspect="1"/>
          </p:cNvPicPr>
          <p:nvPr/>
        </p:nvPicPr>
        <p:blipFill>
          <a:blip r:embed="rId4"/>
          <a:stretch>
            <a:fillRect/>
          </a:stretch>
        </p:blipFill>
        <p:spPr>
          <a:xfrm>
            <a:off x="3276419" y="2695568"/>
            <a:ext cx="2331961" cy="413393"/>
          </a:xfrm>
          <a:prstGeom prst="rect">
            <a:avLst/>
          </a:prstGeom>
        </p:spPr>
      </p:pic>
      <p:grpSp>
        <p:nvGrpSpPr>
          <p:cNvPr id="33" name="组合 32"/>
          <p:cNvGrpSpPr/>
          <p:nvPr/>
        </p:nvGrpSpPr>
        <p:grpSpPr>
          <a:xfrm>
            <a:off x="2701166" y="2248570"/>
            <a:ext cx="2347348" cy="413393"/>
            <a:chOff x="2701166" y="2248570"/>
            <a:chExt cx="2347348" cy="413393"/>
          </a:xfrm>
        </p:grpSpPr>
        <p:pic>
          <p:nvPicPr>
            <p:cNvPr id="7" name="图片 6"/>
            <p:cNvPicPr>
              <a:picLocks noChangeAspect="1"/>
            </p:cNvPicPr>
            <p:nvPr/>
          </p:nvPicPr>
          <p:blipFill>
            <a:blip r:embed="rId4"/>
            <a:stretch>
              <a:fillRect/>
            </a:stretch>
          </p:blipFill>
          <p:spPr>
            <a:xfrm>
              <a:off x="2716553" y="2248570"/>
              <a:ext cx="2331961" cy="413393"/>
            </a:xfrm>
            <a:prstGeom prst="rect">
              <a:avLst/>
            </a:prstGeom>
          </p:spPr>
        </p:pic>
        <p:pic>
          <p:nvPicPr>
            <p:cNvPr id="8" name="图片 7"/>
            <p:cNvPicPr>
              <a:picLocks noChangeAspect="1"/>
            </p:cNvPicPr>
            <p:nvPr/>
          </p:nvPicPr>
          <p:blipFill>
            <a:blip r:embed="rId5"/>
            <a:stretch>
              <a:fillRect/>
            </a:stretch>
          </p:blipFill>
          <p:spPr>
            <a:xfrm>
              <a:off x="2701166" y="2286246"/>
              <a:ext cx="321165" cy="354389"/>
            </a:xfrm>
            <a:prstGeom prst="rect">
              <a:avLst/>
            </a:prstGeom>
          </p:spPr>
        </p:pic>
      </p:grpSp>
      <p:grpSp>
        <p:nvGrpSpPr>
          <p:cNvPr id="34" name="组合 33"/>
          <p:cNvGrpSpPr/>
          <p:nvPr/>
        </p:nvGrpSpPr>
        <p:grpSpPr>
          <a:xfrm>
            <a:off x="5409470" y="2211575"/>
            <a:ext cx="3464410" cy="463419"/>
            <a:chOff x="5409470" y="2211575"/>
            <a:chExt cx="3464410" cy="463419"/>
          </a:xfrm>
        </p:grpSpPr>
        <p:sp>
          <p:nvSpPr>
            <p:cNvPr id="10" name="文本框 9"/>
            <p:cNvSpPr txBox="1"/>
            <p:nvPr/>
          </p:nvSpPr>
          <p:spPr>
            <a:xfrm>
              <a:off x="5409470" y="2211575"/>
              <a:ext cx="346441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a:r>
                <a:rPr lang="zh-CN" altLang="en-US" sz="2400" dirty="0"/>
                <a:t> </a:t>
              </a:r>
              <a:r>
                <a:rPr lang="zh-CN" altLang="en-US" sz="2400" dirty="0" smtClean="0"/>
                <a:t>     </a:t>
              </a:r>
              <a:r>
                <a:rPr lang="zh-CN" altLang="en-US" sz="2400" dirty="0"/>
                <a:t>满足</a:t>
              </a:r>
              <a:r>
                <a:rPr lang="zh-CN" altLang="en-US" sz="2400" dirty="0" smtClean="0"/>
                <a:t>终止性与合流性</a:t>
              </a:r>
              <a:endParaRPr lang="zh-CN" altLang="en-US" sz="2400" dirty="0"/>
            </a:p>
          </p:txBody>
        </p:sp>
        <p:pic>
          <p:nvPicPr>
            <p:cNvPr id="11" name="图片 10"/>
            <p:cNvPicPr>
              <a:picLocks noChangeAspect="1"/>
            </p:cNvPicPr>
            <p:nvPr/>
          </p:nvPicPr>
          <p:blipFill>
            <a:blip r:embed="rId6"/>
            <a:stretch>
              <a:fillRect/>
            </a:stretch>
          </p:blipFill>
          <p:spPr>
            <a:xfrm>
              <a:off x="5522084" y="2228495"/>
              <a:ext cx="493499" cy="446499"/>
            </a:xfrm>
            <a:prstGeom prst="rect">
              <a:avLst/>
            </a:prstGeom>
          </p:spPr>
        </p:pic>
      </p:grpSp>
      <p:sp>
        <p:nvSpPr>
          <p:cNvPr id="14" name="等腰三角形 13"/>
          <p:cNvSpPr/>
          <p:nvPr/>
        </p:nvSpPr>
        <p:spPr bwMode="auto">
          <a:xfrm>
            <a:off x="611511" y="4512894"/>
            <a:ext cx="1838425" cy="1713297"/>
          </a:xfrm>
          <a:prstGeom prst="triangle">
            <a:avLst/>
          </a:prstGeom>
          <a:noFill/>
          <a:ln>
            <a:solidFill>
              <a:srgbClr val="0070C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5" name="等腰三角形 14"/>
          <p:cNvSpPr/>
          <p:nvPr/>
        </p:nvSpPr>
        <p:spPr bwMode="auto">
          <a:xfrm>
            <a:off x="9583068" y="4488902"/>
            <a:ext cx="1838425" cy="1713297"/>
          </a:xfrm>
          <a:prstGeom prst="triangle">
            <a:avLst/>
          </a:prstGeom>
          <a:pattFill prst="wdUpDiag">
            <a:fgClr>
              <a:srgbClr val="0070C0"/>
            </a:fgClr>
            <a:bgClr>
              <a:schemeClr val="bg1"/>
            </a:bgClr>
          </a:pattFill>
          <a:ln>
            <a:solidFill>
              <a:srgbClr val="0070C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nvGrpSpPr>
          <p:cNvPr id="36" name="组合 35"/>
          <p:cNvGrpSpPr/>
          <p:nvPr/>
        </p:nvGrpSpPr>
        <p:grpSpPr>
          <a:xfrm>
            <a:off x="6592549" y="4512894"/>
            <a:ext cx="1838425" cy="1713297"/>
            <a:chOff x="6592549" y="4512894"/>
            <a:chExt cx="1838425" cy="1713297"/>
          </a:xfrm>
        </p:grpSpPr>
        <p:sp>
          <p:nvSpPr>
            <p:cNvPr id="13" name="等腰三角形 12"/>
            <p:cNvSpPr/>
            <p:nvPr/>
          </p:nvSpPr>
          <p:spPr bwMode="auto">
            <a:xfrm>
              <a:off x="6592549" y="4512894"/>
              <a:ext cx="1838425" cy="1713297"/>
            </a:xfrm>
            <a:prstGeom prst="triangle">
              <a:avLst/>
            </a:prstGeom>
            <a:solidFill>
              <a:srgbClr val="0070C0"/>
            </a:solidFill>
            <a:ln>
              <a:solidFill>
                <a:srgbClr val="0070C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8" name="等腰三角形 17"/>
            <p:cNvSpPr/>
            <p:nvPr/>
          </p:nvSpPr>
          <p:spPr bwMode="auto">
            <a:xfrm>
              <a:off x="7095625" y="5245768"/>
              <a:ext cx="1052026" cy="980422"/>
            </a:xfrm>
            <a:prstGeom prst="triangle">
              <a:avLst/>
            </a:prstGeom>
            <a:solidFill>
              <a:srgbClr val="FF0000"/>
            </a:solidFill>
            <a:ln>
              <a:solidFill>
                <a:srgbClr val="FF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grpSp>
        <p:nvGrpSpPr>
          <p:cNvPr id="35" name="组合 34"/>
          <p:cNvGrpSpPr/>
          <p:nvPr/>
        </p:nvGrpSpPr>
        <p:grpSpPr>
          <a:xfrm>
            <a:off x="3602030" y="4512895"/>
            <a:ext cx="1838425" cy="1713297"/>
            <a:chOff x="3602030" y="4512895"/>
            <a:chExt cx="1838425" cy="1713297"/>
          </a:xfrm>
        </p:grpSpPr>
        <p:sp>
          <p:nvSpPr>
            <p:cNvPr id="12" name="等腰三角形 11"/>
            <p:cNvSpPr/>
            <p:nvPr/>
          </p:nvSpPr>
          <p:spPr bwMode="auto">
            <a:xfrm>
              <a:off x="3602030" y="4512895"/>
              <a:ext cx="1838425" cy="1713297"/>
            </a:xfrm>
            <a:prstGeom prst="triangle">
              <a:avLst/>
            </a:prstGeom>
            <a:solidFill>
              <a:srgbClr val="0070C0"/>
            </a:solidFill>
            <a:ln>
              <a:solidFill>
                <a:srgbClr val="0070C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9" name="等腰三角形 18"/>
            <p:cNvSpPr/>
            <p:nvPr/>
          </p:nvSpPr>
          <p:spPr bwMode="auto">
            <a:xfrm>
              <a:off x="4114800" y="5245768"/>
              <a:ext cx="1052026" cy="980422"/>
            </a:xfrm>
            <a:prstGeom prst="triangle">
              <a:avLst/>
            </a:prstGeom>
            <a:noFill/>
            <a:ln>
              <a:solidFill>
                <a:srgbClr val="FF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grpSp>
        <p:nvGrpSpPr>
          <p:cNvPr id="31" name="组合 30"/>
          <p:cNvGrpSpPr/>
          <p:nvPr/>
        </p:nvGrpSpPr>
        <p:grpSpPr>
          <a:xfrm>
            <a:off x="5561621" y="4841617"/>
            <a:ext cx="928516" cy="481154"/>
            <a:chOff x="5561621" y="4841617"/>
            <a:chExt cx="928516" cy="481154"/>
          </a:xfrm>
        </p:grpSpPr>
        <p:cxnSp>
          <p:nvCxnSpPr>
            <p:cNvPr id="17" name="直接箭头连接符 16"/>
            <p:cNvCxnSpPr/>
            <p:nvPr/>
          </p:nvCxnSpPr>
          <p:spPr bwMode="auto">
            <a:xfrm>
              <a:off x="5561621" y="5322771"/>
              <a:ext cx="907923" cy="0"/>
            </a:xfrm>
            <a:prstGeom prst="straightConnector1">
              <a:avLst/>
            </a:prstGeom>
            <a:solidFill>
              <a:srgbClr val="000000"/>
            </a:solidFill>
            <a:ln w="38100" cap="flat" cmpd="sng" algn="ctr">
              <a:solidFill>
                <a:schemeClr val="tx1"/>
              </a:solidFill>
              <a:prstDash val="solid"/>
              <a:round/>
              <a:headEnd type="none" w="med" len="med"/>
              <a:tailEnd type="stealth" w="lg" len="lg"/>
            </a:ln>
            <a:effectLst/>
          </p:spPr>
        </p:cxnSp>
        <p:sp>
          <p:nvSpPr>
            <p:cNvPr id="20" name="文本框 19"/>
            <p:cNvSpPr txBox="1"/>
            <p:nvPr/>
          </p:nvSpPr>
          <p:spPr>
            <a:xfrm>
              <a:off x="5843806" y="4876436"/>
              <a:ext cx="646331"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a:r>
                <a:rPr lang="zh-CN" altLang="en-US" dirty="0"/>
                <a:t>重写</a:t>
              </a:r>
              <a:endParaRPr lang="zh-CN" altLang="en-US" dirty="0"/>
            </a:p>
          </p:txBody>
        </p:sp>
        <p:pic>
          <p:nvPicPr>
            <p:cNvPr id="21" name="图片 20"/>
            <p:cNvPicPr>
              <a:picLocks noChangeAspect="1"/>
            </p:cNvPicPr>
            <p:nvPr/>
          </p:nvPicPr>
          <p:blipFill>
            <a:blip r:embed="rId7"/>
            <a:stretch>
              <a:fillRect/>
            </a:stretch>
          </p:blipFill>
          <p:spPr>
            <a:xfrm>
              <a:off x="5600039" y="4841617"/>
              <a:ext cx="353186" cy="430445"/>
            </a:xfrm>
            <a:prstGeom prst="rect">
              <a:avLst/>
            </a:prstGeom>
          </p:spPr>
        </p:pic>
      </p:grpSp>
      <p:grpSp>
        <p:nvGrpSpPr>
          <p:cNvPr id="32" name="组合 31"/>
          <p:cNvGrpSpPr/>
          <p:nvPr/>
        </p:nvGrpSpPr>
        <p:grpSpPr>
          <a:xfrm>
            <a:off x="2567553" y="4876436"/>
            <a:ext cx="928516" cy="446335"/>
            <a:chOff x="2567553" y="4876436"/>
            <a:chExt cx="928516" cy="446335"/>
          </a:xfrm>
        </p:grpSpPr>
        <p:cxnSp>
          <p:nvCxnSpPr>
            <p:cNvPr id="22" name="直接箭头连接符 21"/>
            <p:cNvCxnSpPr/>
            <p:nvPr/>
          </p:nvCxnSpPr>
          <p:spPr bwMode="auto">
            <a:xfrm>
              <a:off x="2567553" y="5322771"/>
              <a:ext cx="907923" cy="0"/>
            </a:xfrm>
            <a:prstGeom prst="straightConnector1">
              <a:avLst/>
            </a:prstGeom>
            <a:solidFill>
              <a:srgbClr val="000000"/>
            </a:solidFill>
            <a:ln w="38100" cap="flat" cmpd="sng" algn="ctr">
              <a:solidFill>
                <a:schemeClr val="tx1"/>
              </a:solidFill>
              <a:prstDash val="solid"/>
              <a:round/>
              <a:headEnd type="none" w="med" len="med"/>
              <a:tailEnd type="stealth" w="lg" len="lg"/>
            </a:ln>
            <a:effectLst/>
          </p:spPr>
        </p:cxnSp>
        <p:sp>
          <p:nvSpPr>
            <p:cNvPr id="23" name="文本框 22"/>
            <p:cNvSpPr txBox="1"/>
            <p:nvPr/>
          </p:nvSpPr>
          <p:spPr>
            <a:xfrm>
              <a:off x="2849738" y="4876436"/>
              <a:ext cx="646331"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a:r>
                <a:rPr lang="zh-CN" altLang="en-US" dirty="0"/>
                <a:t>化简</a:t>
              </a:r>
              <a:endParaRPr lang="zh-CN" altLang="en-US" dirty="0"/>
            </a:p>
          </p:txBody>
        </p:sp>
        <p:pic>
          <p:nvPicPr>
            <p:cNvPr id="28" name="图片 27"/>
            <p:cNvPicPr>
              <a:picLocks noChangeAspect="1"/>
            </p:cNvPicPr>
            <p:nvPr/>
          </p:nvPicPr>
          <p:blipFill>
            <a:blip r:embed="rId5"/>
            <a:stretch>
              <a:fillRect/>
            </a:stretch>
          </p:blipFill>
          <p:spPr>
            <a:xfrm>
              <a:off x="2628559" y="4876436"/>
              <a:ext cx="310878" cy="343038"/>
            </a:xfrm>
            <a:prstGeom prst="rect">
              <a:avLst/>
            </a:prstGeom>
          </p:spPr>
        </p:pic>
      </p:grpSp>
      <p:grpSp>
        <p:nvGrpSpPr>
          <p:cNvPr id="30" name="组合 29"/>
          <p:cNvGrpSpPr/>
          <p:nvPr/>
        </p:nvGrpSpPr>
        <p:grpSpPr>
          <a:xfrm>
            <a:off x="8552115" y="4850142"/>
            <a:ext cx="928516" cy="446335"/>
            <a:chOff x="8552115" y="4850142"/>
            <a:chExt cx="928516" cy="446335"/>
          </a:xfrm>
        </p:grpSpPr>
        <p:cxnSp>
          <p:nvCxnSpPr>
            <p:cNvPr id="25" name="直接箭头连接符 24"/>
            <p:cNvCxnSpPr/>
            <p:nvPr/>
          </p:nvCxnSpPr>
          <p:spPr bwMode="auto">
            <a:xfrm>
              <a:off x="8552115" y="5296477"/>
              <a:ext cx="907923" cy="0"/>
            </a:xfrm>
            <a:prstGeom prst="straightConnector1">
              <a:avLst/>
            </a:prstGeom>
            <a:solidFill>
              <a:srgbClr val="000000"/>
            </a:solidFill>
            <a:ln w="38100" cap="flat" cmpd="sng" algn="ctr">
              <a:solidFill>
                <a:schemeClr val="tx1"/>
              </a:solidFill>
              <a:prstDash val="solid"/>
              <a:round/>
              <a:headEnd type="none" w="med" len="med"/>
              <a:tailEnd type="stealth" w="lg" len="lg"/>
            </a:ln>
            <a:effectLst/>
          </p:spPr>
        </p:cxnSp>
        <p:sp>
          <p:nvSpPr>
            <p:cNvPr id="26" name="文本框 25"/>
            <p:cNvSpPr txBox="1"/>
            <p:nvPr/>
          </p:nvSpPr>
          <p:spPr>
            <a:xfrm>
              <a:off x="8834300" y="4850142"/>
              <a:ext cx="646331"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a:r>
                <a:rPr lang="zh-CN" altLang="en-US" dirty="0"/>
                <a:t>化简</a:t>
              </a:r>
              <a:endParaRPr lang="zh-CN" altLang="en-US" dirty="0"/>
            </a:p>
          </p:txBody>
        </p:sp>
        <p:pic>
          <p:nvPicPr>
            <p:cNvPr id="29" name="图片 28"/>
            <p:cNvPicPr>
              <a:picLocks noChangeAspect="1"/>
            </p:cNvPicPr>
            <p:nvPr/>
          </p:nvPicPr>
          <p:blipFill>
            <a:blip r:embed="rId5"/>
            <a:stretch>
              <a:fillRect/>
            </a:stretch>
          </p:blipFill>
          <p:spPr>
            <a:xfrm>
              <a:off x="8611452" y="4876436"/>
              <a:ext cx="310878" cy="343038"/>
            </a:xfrm>
            <a:prstGeom prst="rect">
              <a:avLst/>
            </a:prstGeom>
          </p:spPr>
        </p:pic>
      </p:grpSp>
      <p:sp>
        <p:nvSpPr>
          <p:cNvPr id="37" name="文本框 36"/>
          <p:cNvSpPr txBox="1"/>
          <p:nvPr/>
        </p:nvSpPr>
        <p:spPr>
          <a:xfrm>
            <a:off x="3501577" y="3549318"/>
            <a:ext cx="902811"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zh-CN" altLang="en-US" sz="2800" dirty="0">
                <a:solidFill>
                  <a:srgbClr val="FF0000"/>
                </a:solidFill>
              </a:rPr>
              <a:t>策略</a:t>
            </a:r>
            <a:endParaRPr lang="zh-CN" altLang="en-US" sz="2800" dirty="0">
              <a:solidFill>
                <a:srgbClr val="FF0000"/>
              </a:solidFill>
            </a:endParaRPr>
          </a:p>
        </p:txBody>
      </p:sp>
    </p:spTree>
    <p:extLst>
      <p:ext uri="{BB962C8B-B14F-4D97-AF65-F5344CB8AC3E}">
        <p14:creationId xmlns:p14="http://schemas.microsoft.com/office/powerpoint/2010/main" val="214970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规范化条件重写模型</a:t>
            </a:r>
            <a:endParaRPr lang="zh-CN" altLang="en-US" dirty="0"/>
          </a:p>
        </p:txBody>
      </p:sp>
      <p:sp>
        <p:nvSpPr>
          <p:cNvPr id="3" name="内容占位符 2"/>
          <p:cNvSpPr>
            <a:spLocks noGrp="1"/>
          </p:cNvSpPr>
          <p:nvPr>
            <p:ph idx="1"/>
          </p:nvPr>
        </p:nvSpPr>
        <p:spPr/>
        <p:txBody>
          <a:bodyPr/>
          <a:lstStyle/>
          <a:p>
            <a:r>
              <a:rPr lang="zh-CN" altLang="en-US" dirty="0" smtClean="0"/>
              <a:t>重写模型扩展比较</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20504068"/>
              </p:ext>
            </p:extLst>
          </p:nvPr>
        </p:nvGraphicFramePr>
        <p:xfrm>
          <a:off x="1449911" y="2067944"/>
          <a:ext cx="9102769" cy="2966720"/>
        </p:xfrm>
        <a:graphic>
          <a:graphicData uri="http://schemas.openxmlformats.org/drawingml/2006/table">
            <a:tbl>
              <a:tblPr firstRow="1" bandRow="1">
                <a:tableStyleId>{5C22544A-7EE6-4342-B048-85BDC9FD1C3A}</a:tableStyleId>
              </a:tblPr>
              <a:tblGrid>
                <a:gridCol w="3282214"/>
                <a:gridCol w="1940185"/>
                <a:gridCol w="1940185"/>
                <a:gridCol w="1940185"/>
              </a:tblGrid>
              <a:tr h="370840">
                <a:tc>
                  <a:txBody>
                    <a:bodyPr/>
                    <a:lstStyle/>
                    <a:p>
                      <a:endParaRPr lang="zh-CN" altLang="en-US" dirty="0"/>
                    </a:p>
                  </a:txBody>
                  <a:tcPr/>
                </a:tc>
                <a:tc>
                  <a:txBody>
                    <a:bodyPr/>
                    <a:lstStyle/>
                    <a:p>
                      <a:pPr algn="ctr"/>
                      <a:r>
                        <a:rPr lang="zh-CN" altLang="en-US" dirty="0" smtClean="0">
                          <a:solidFill>
                            <a:schemeClr val="tx1"/>
                          </a:solidFill>
                        </a:rPr>
                        <a:t>等价关系</a:t>
                      </a:r>
                      <a:endParaRPr lang="zh-CN" altLang="en-US" dirty="0">
                        <a:solidFill>
                          <a:schemeClr val="tx1"/>
                        </a:solidFill>
                      </a:endParaRPr>
                    </a:p>
                  </a:txBody>
                  <a:tcPr/>
                </a:tc>
                <a:tc>
                  <a:txBody>
                    <a:bodyPr/>
                    <a:lstStyle/>
                    <a:p>
                      <a:pPr algn="ctr"/>
                      <a:r>
                        <a:rPr lang="zh-CN" altLang="en-US" dirty="0" smtClean="0">
                          <a:solidFill>
                            <a:schemeClr val="tx1"/>
                          </a:solidFill>
                        </a:rPr>
                        <a:t>条件约束</a:t>
                      </a:r>
                      <a:endParaRPr lang="zh-CN" altLang="en-US" dirty="0">
                        <a:solidFill>
                          <a:schemeClr val="tx1"/>
                        </a:solidFill>
                      </a:endParaRPr>
                    </a:p>
                  </a:txBody>
                  <a:tcPr/>
                </a:tc>
                <a:tc>
                  <a:txBody>
                    <a:bodyPr/>
                    <a:lstStyle/>
                    <a:p>
                      <a:pPr algn="ctr"/>
                      <a:r>
                        <a:rPr lang="zh-CN" altLang="en-US" dirty="0" smtClean="0">
                          <a:solidFill>
                            <a:schemeClr val="tx1"/>
                          </a:solidFill>
                        </a:rPr>
                        <a:t>确定性行为</a:t>
                      </a:r>
                      <a:endParaRPr lang="zh-CN" altLang="en-US" dirty="0">
                        <a:solidFill>
                          <a:schemeClr val="tx1"/>
                        </a:solidFill>
                      </a:endParaRPr>
                    </a:p>
                  </a:txBody>
                  <a:tcPr/>
                </a:tc>
              </a:tr>
              <a:tr h="370840">
                <a:tc>
                  <a:txBody>
                    <a:bodyPr/>
                    <a:lstStyle/>
                    <a:p>
                      <a:r>
                        <a:rPr lang="en-US" altLang="zh-CN" dirty="0" smtClean="0"/>
                        <a:t>Rewrite System</a:t>
                      </a:r>
                      <a:endParaRPr lang="zh-CN" altLang="en-US" dirty="0"/>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t>Rewrite Modulo</a:t>
                      </a:r>
                      <a:endParaRPr lang="zh-CN" altLang="en-US" dirty="0"/>
                    </a:p>
                  </a:txBody>
                  <a:tcPr/>
                </a:tc>
                <a:tc>
                  <a:txBody>
                    <a:bodyPr/>
                    <a:lstStyle/>
                    <a:p>
                      <a:pPr algn="ctr"/>
                      <a:r>
                        <a:rPr lang="zh-CN" altLang="en-US" b="0" dirty="0" smtClean="0">
                          <a:latin typeface="Times New Roman" panose="02020603050405020304" pitchFamily="18" charset="0"/>
                          <a:cs typeface="Times New Roman" panose="02020603050405020304" pitchFamily="18" charset="0"/>
                        </a:rPr>
                        <a:t>√</a:t>
                      </a:r>
                      <a:endParaRPr lang="zh-CN" altLang="en-US" b="0" dirty="0">
                        <a:latin typeface="Times New Roman" panose="02020603050405020304" pitchFamily="18" charset="0"/>
                        <a:cs typeface="Times New Roman" panose="02020603050405020304" pitchFamily="18" charset="0"/>
                      </a:endParaRP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t>Class Rewriting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t>Conditional Rewrite System</a:t>
                      </a:r>
                      <a:endParaRPr lang="zh-CN" altLang="en-US" dirty="0"/>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t>Rewriting Logic</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t>Normal Rewrite System</a:t>
                      </a:r>
                      <a:endParaRPr lang="zh-CN" altLang="en-US" dirty="0"/>
                    </a:p>
                  </a:txBody>
                  <a:tcPr>
                    <a:lnB w="19050" cap="flat" cmpd="sng" algn="ctr">
                      <a:solidFill>
                        <a:srgbClr val="FF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lnB w="19050" cap="flat" cmpd="sng" algn="ctr">
                      <a:solidFill>
                        <a:srgbClr val="FF0000"/>
                      </a:solidFill>
                      <a:prstDash val="solid"/>
                      <a:round/>
                      <a:headEnd type="none" w="med" len="med"/>
                      <a:tailEnd type="none" w="med" len="med"/>
                    </a:lnB>
                  </a:tcPr>
                </a:tc>
                <a:tc>
                  <a:txBody>
                    <a:bodyPr/>
                    <a:lstStyle/>
                    <a:p>
                      <a:pPr algn="ctr"/>
                      <a:r>
                        <a:rPr lang="en-US" altLang="zh-CN" b="0" dirty="0" smtClean="0">
                          <a:latin typeface="Times New Roman" panose="02020603050405020304" pitchFamily="18" charset="0"/>
                          <a:cs typeface="Times New Roman" panose="02020603050405020304" pitchFamily="18" charset="0"/>
                        </a:rPr>
                        <a:t>x</a:t>
                      </a:r>
                      <a:endParaRPr lang="zh-CN" altLang="en-US" b="0" dirty="0">
                        <a:latin typeface="Times New Roman" panose="02020603050405020304" pitchFamily="18" charset="0"/>
                        <a:cs typeface="Times New Roman" panose="02020603050405020304" pitchFamily="18" charset="0"/>
                      </a:endParaRPr>
                    </a:p>
                  </a:txBody>
                  <a:tcPr>
                    <a:lnB w="19050" cap="flat" cmpd="sng" algn="ctr">
                      <a:solidFill>
                        <a:srgbClr val="FF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lnB w="19050" cap="flat" cmpd="sng" algn="ctr">
                      <a:solidFill>
                        <a:srgbClr val="FF0000"/>
                      </a:solidFill>
                      <a:prstDash val="solid"/>
                      <a:round/>
                      <a:headEnd type="none" w="med" len="med"/>
                      <a:tailEnd type="none" w="med" len="med"/>
                    </a:lnB>
                  </a:tcPr>
                </a:tc>
              </a:tr>
              <a:tr h="370840">
                <a:tc>
                  <a:txBody>
                    <a:bodyPr/>
                    <a:lstStyle/>
                    <a:p>
                      <a:r>
                        <a:rPr lang="en-US" altLang="zh-CN" dirty="0" smtClean="0"/>
                        <a:t>Normalization Rewrite System</a:t>
                      </a:r>
                      <a:endParaRPr lang="zh-CN" altLang="en-US" dirty="0"/>
                    </a:p>
                  </a:txBody>
                  <a:tcPr>
                    <a:lnL w="19050" cap="flat" cmpd="sng" algn="ctr">
                      <a:solidFill>
                        <a:srgbClr val="FF0000"/>
                      </a:solidFill>
                      <a:prstDash val="solid"/>
                      <a:round/>
                      <a:headEnd type="none" w="med" len="med"/>
                      <a:tailEnd type="none" w="med" len="med"/>
                    </a:lnL>
                    <a:lnR w="12700" cmpd="sng">
                      <a:noFill/>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lnL w="12700" cmpd="sng">
                      <a:noFill/>
                    </a:lnL>
                    <a:lnR w="12700" cmpd="sng">
                      <a:noFill/>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lnL w="12700" cmpd="sng">
                      <a:noFill/>
                    </a:lnL>
                    <a:lnR w="12700" cmpd="sng">
                      <a:noFill/>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Times New Roman" panose="02020603050405020304" pitchFamily="18" charset="0"/>
                          <a:cs typeface="Times New Roman" panose="02020603050405020304" pitchFamily="18" charset="0"/>
                        </a:rPr>
                        <a:t>√</a:t>
                      </a:r>
                    </a:p>
                  </a:txBody>
                  <a:tcPr>
                    <a:lnL w="12700" cmpd="sng">
                      <a:noFill/>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9312588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623392" y="1268759"/>
            <a:ext cx="10755808" cy="5446365"/>
          </a:xfrm>
        </p:spPr>
        <p:txBody>
          <a:bodyPr/>
          <a:lstStyle/>
          <a:p>
            <a:pPr marL="514350" indent="-514350">
              <a:lnSpc>
                <a:spcPct val="150000"/>
              </a:lnSpc>
              <a:buFont typeface="+mj-lt"/>
              <a:buAutoNum type="arabicPeriod"/>
            </a:pPr>
            <a:r>
              <a:rPr lang="zh-CN" altLang="en-US" dirty="0"/>
              <a:t>基于已有的重写模型，针对系统</a:t>
            </a:r>
            <a:r>
              <a:rPr lang="zh-CN" altLang="en-US" dirty="0" smtClean="0"/>
              <a:t>中确定性行为进行扩展的形式化模型：规范化</a:t>
            </a:r>
            <a:r>
              <a:rPr lang="zh-CN" altLang="en-US" dirty="0"/>
              <a:t>条件重写</a:t>
            </a:r>
            <a:r>
              <a:rPr lang="zh-CN" altLang="en-US" dirty="0" smtClean="0"/>
              <a:t>模型</a:t>
            </a:r>
            <a:endParaRPr lang="en-US" altLang="zh-CN" dirty="0" smtClean="0"/>
          </a:p>
          <a:p>
            <a:pPr marL="811530" lvl="1" indent="-514350"/>
            <a:r>
              <a:rPr lang="zh-CN" altLang="en-US" dirty="0" smtClean="0"/>
              <a:t>规范化重写模型的语法和语义</a:t>
            </a:r>
            <a:endParaRPr lang="en-US" altLang="zh-CN" dirty="0" smtClean="0"/>
          </a:p>
          <a:p>
            <a:pPr marL="514350" indent="-514350">
              <a:lnSpc>
                <a:spcPct val="150000"/>
              </a:lnSpc>
              <a:buClr>
                <a:srgbClr val="FF0000"/>
              </a:buClr>
              <a:buFont typeface="+mj-lt"/>
              <a:buAutoNum type="arabicPeriod"/>
            </a:pPr>
            <a:r>
              <a:rPr lang="zh-CN" altLang="en-US" dirty="0" smtClean="0">
                <a:solidFill>
                  <a:srgbClr val="FF0000"/>
                </a:solidFill>
              </a:rPr>
              <a:t>基于规范化重写模型，针对嵌入式系统的</a:t>
            </a:r>
            <a:r>
              <a:rPr lang="zh-CN" altLang="en-US" i="1" dirty="0" smtClean="0">
                <a:solidFill>
                  <a:srgbClr val="FF0000"/>
                </a:solidFill>
              </a:rPr>
              <a:t>建模方法</a:t>
            </a:r>
            <a:endParaRPr lang="en-US" altLang="zh-CN" i="1" dirty="0" smtClean="0">
              <a:solidFill>
                <a:srgbClr val="FF0000"/>
              </a:solidFill>
            </a:endParaRPr>
          </a:p>
          <a:p>
            <a:pPr marL="811530" lvl="1" indent="-514350">
              <a:buClr>
                <a:srgbClr val="FF0000"/>
              </a:buClr>
            </a:pPr>
            <a:r>
              <a:rPr lang="zh-CN" altLang="en-US" dirty="0" smtClean="0">
                <a:solidFill>
                  <a:srgbClr val="FF0000"/>
                </a:solidFill>
              </a:rPr>
              <a:t>建模方法论，及其在工具 </a:t>
            </a:r>
            <a:r>
              <a:rPr lang="en-US" altLang="zh-CN" dirty="0" smtClean="0">
                <a:solidFill>
                  <a:srgbClr val="FF0000"/>
                </a:solidFill>
              </a:rPr>
              <a:t>Maude </a:t>
            </a:r>
            <a:r>
              <a:rPr lang="zh-CN" altLang="en-US" dirty="0" smtClean="0">
                <a:solidFill>
                  <a:srgbClr val="FF0000"/>
                </a:solidFill>
              </a:rPr>
              <a:t>中的实现</a:t>
            </a:r>
            <a:endParaRPr lang="en-US" altLang="zh-CN" dirty="0" smtClean="0">
              <a:solidFill>
                <a:srgbClr val="FF0000"/>
              </a:solidFill>
            </a:endParaRPr>
          </a:p>
          <a:p>
            <a:pPr marL="811530" lvl="1" indent="-514350">
              <a:buClr>
                <a:srgbClr val="FF0000"/>
              </a:buClr>
            </a:pPr>
            <a:r>
              <a:rPr lang="zh-CN" altLang="en-US" dirty="0" smtClean="0">
                <a:solidFill>
                  <a:srgbClr val="FF0000"/>
                </a:solidFill>
              </a:rPr>
              <a:t>应用案例</a:t>
            </a:r>
            <a:endParaRPr lang="en-US" altLang="zh-CN" dirty="0" smtClean="0">
              <a:solidFill>
                <a:srgbClr val="FF0000"/>
              </a:solidFill>
            </a:endParaRPr>
          </a:p>
          <a:p>
            <a:pPr marL="514350" indent="-514350">
              <a:lnSpc>
                <a:spcPct val="150000"/>
              </a:lnSpc>
              <a:buFont typeface="+mj-lt"/>
              <a:buAutoNum type="arabicPeriod"/>
            </a:pPr>
            <a:r>
              <a:rPr lang="zh-CN" altLang="en-US" dirty="0" smtClean="0"/>
              <a:t>基于规范化重写模型，针对 </a:t>
            </a:r>
            <a:r>
              <a:rPr lang="en-US" altLang="zh-CN" dirty="0" smtClean="0"/>
              <a:t>C </a:t>
            </a:r>
            <a:r>
              <a:rPr lang="zh-CN" altLang="en-US" dirty="0" smtClean="0"/>
              <a:t>程序的终止性自动验证工具</a:t>
            </a:r>
            <a:endParaRPr lang="en-US" altLang="zh-CN" dirty="0" smtClean="0"/>
          </a:p>
          <a:p>
            <a:pPr marL="811530" lvl="1" indent="-514350"/>
            <a:r>
              <a:rPr lang="zh-CN" altLang="en-US" dirty="0" smtClean="0"/>
              <a:t>针对 </a:t>
            </a:r>
            <a:r>
              <a:rPr lang="en-US" altLang="zh-CN" dirty="0" smtClean="0"/>
              <a:t>C </a:t>
            </a:r>
            <a:r>
              <a:rPr lang="zh-CN" altLang="en-US" dirty="0" smtClean="0"/>
              <a:t>程序终止性的模型自动构造</a:t>
            </a:r>
            <a:endParaRPr lang="en-US" altLang="zh-CN" dirty="0" smtClean="0"/>
          </a:p>
          <a:p>
            <a:pPr marL="811530" lvl="1" indent="-514350"/>
            <a:r>
              <a:rPr lang="en-US" altLang="zh-CN" dirty="0" smtClean="0"/>
              <a:t>C </a:t>
            </a:r>
            <a:r>
              <a:rPr lang="zh-CN" altLang="en-US" dirty="0" smtClean="0"/>
              <a:t>程序终止性验证工具 </a:t>
            </a:r>
            <a:r>
              <a:rPr lang="en-US" altLang="zh-CN" dirty="0" err="1" smtClean="0"/>
              <a:t>Ceagle</a:t>
            </a:r>
            <a:r>
              <a:rPr lang="en-US" altLang="zh-CN" dirty="0" smtClean="0"/>
              <a:t>-Termination</a:t>
            </a:r>
            <a:endParaRPr lang="zh-CN" altLang="en-US" dirty="0"/>
          </a:p>
        </p:txBody>
      </p:sp>
    </p:spTree>
    <p:extLst>
      <p:ext uri="{BB962C8B-B14F-4D97-AF65-F5344CB8AC3E}">
        <p14:creationId xmlns:p14="http://schemas.microsoft.com/office/powerpoint/2010/main" val="110733513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sp>
        <p:nvSpPr>
          <p:cNvPr id="3" name="内容占位符 2"/>
          <p:cNvSpPr>
            <a:spLocks noGrp="1"/>
          </p:cNvSpPr>
          <p:nvPr>
            <p:ph idx="1"/>
          </p:nvPr>
        </p:nvSpPr>
        <p:spPr/>
        <p:txBody>
          <a:bodyPr/>
          <a:lstStyle/>
          <a:p>
            <a:r>
              <a:rPr lang="zh-CN" altLang="en-US" dirty="0" smtClean="0"/>
              <a:t>解决问题</a:t>
            </a:r>
            <a:endParaRPr lang="en-US" altLang="zh-CN" dirty="0" smtClean="0"/>
          </a:p>
          <a:p>
            <a:pPr lvl="1"/>
            <a:r>
              <a:rPr lang="zh-CN" altLang="en-US" dirty="0" smtClean="0"/>
              <a:t>虽然规范化条件重写模型的表达能力强，但由于它的模型不像自动机那样直观，外加嵌入式系统本身复杂的特性，给建模人员带来了建模成本。</a:t>
            </a:r>
            <a:endParaRPr lang="en-US" altLang="zh-CN" dirty="0" smtClean="0"/>
          </a:p>
          <a:p>
            <a:pPr lvl="1"/>
            <a:endParaRPr lang="en-US" altLang="zh-CN" dirty="0"/>
          </a:p>
          <a:p>
            <a:r>
              <a:rPr lang="zh-CN" altLang="en-US" dirty="0" smtClean="0"/>
              <a:t>研究方法</a:t>
            </a:r>
            <a:endParaRPr lang="en-US" altLang="zh-CN" dirty="0" smtClean="0"/>
          </a:p>
          <a:p>
            <a:pPr lvl="1"/>
            <a:r>
              <a:rPr lang="zh-CN" altLang="en-US" dirty="0" smtClean="0"/>
              <a:t>针对嵌入式系统，提出一套基于规范化条件重写模型的建模方法，并在 </a:t>
            </a:r>
            <a:r>
              <a:rPr lang="en-US" altLang="zh-CN" dirty="0" smtClean="0"/>
              <a:t>Maude </a:t>
            </a:r>
            <a:r>
              <a:rPr lang="zh-CN" altLang="en-US" dirty="0" smtClean="0"/>
              <a:t>工具实现</a:t>
            </a:r>
            <a:endParaRPr lang="en-US" altLang="zh-CN" dirty="0" smtClean="0"/>
          </a:p>
          <a:p>
            <a:pPr lvl="1"/>
            <a:r>
              <a:rPr lang="zh-CN" altLang="en-US" dirty="0" smtClean="0"/>
              <a:t>通过真实应用案例验证其可行性</a:t>
            </a:r>
            <a:endParaRPr lang="zh-CN" altLang="en-US" dirty="0"/>
          </a:p>
        </p:txBody>
      </p:sp>
    </p:spTree>
    <p:extLst>
      <p:ext uri="{BB962C8B-B14F-4D97-AF65-F5344CB8AC3E}">
        <p14:creationId xmlns:p14="http://schemas.microsoft.com/office/powerpoint/2010/main" val="586312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报告提纲</a:t>
            </a:r>
            <a:endParaRPr lang="zh-CN" altLang="en-US" dirty="0"/>
          </a:p>
        </p:txBody>
      </p:sp>
      <p:sp>
        <p:nvSpPr>
          <p:cNvPr id="3" name="内容占位符 2"/>
          <p:cNvSpPr>
            <a:spLocks noGrp="1"/>
          </p:cNvSpPr>
          <p:nvPr>
            <p:ph idx="1"/>
          </p:nvPr>
        </p:nvSpPr>
        <p:spPr/>
        <p:txBody>
          <a:bodyPr/>
          <a:lstStyle/>
          <a:p>
            <a:pPr>
              <a:lnSpc>
                <a:spcPct val="150000"/>
              </a:lnSpc>
              <a:buClr>
                <a:srgbClr val="FF0000"/>
              </a:buClr>
            </a:pPr>
            <a:r>
              <a:rPr lang="zh-CN" altLang="en-US" dirty="0" smtClean="0">
                <a:solidFill>
                  <a:srgbClr val="FF0000"/>
                </a:solidFill>
              </a:rPr>
              <a:t>研究背景</a:t>
            </a:r>
            <a:endParaRPr lang="en-US" altLang="zh-CN" dirty="0" smtClean="0">
              <a:solidFill>
                <a:srgbClr val="FF0000"/>
              </a:solidFill>
            </a:endParaRPr>
          </a:p>
          <a:p>
            <a:pPr>
              <a:lnSpc>
                <a:spcPct val="150000"/>
              </a:lnSpc>
            </a:pPr>
            <a:r>
              <a:rPr lang="zh-CN" altLang="en-US" dirty="0" smtClean="0"/>
              <a:t>研究现状</a:t>
            </a:r>
            <a:endParaRPr lang="en-US" altLang="zh-CN" dirty="0" smtClean="0"/>
          </a:p>
          <a:p>
            <a:pPr>
              <a:lnSpc>
                <a:spcPct val="150000"/>
              </a:lnSpc>
            </a:pPr>
            <a:r>
              <a:rPr lang="zh-CN" altLang="en-US" dirty="0" smtClean="0"/>
              <a:t>研究思路</a:t>
            </a:r>
            <a:endParaRPr lang="en-US" altLang="zh-CN" dirty="0" smtClean="0"/>
          </a:p>
          <a:p>
            <a:pPr>
              <a:lnSpc>
                <a:spcPct val="150000"/>
              </a:lnSpc>
            </a:pPr>
            <a:r>
              <a:rPr lang="zh-CN" altLang="en-US" dirty="0" smtClean="0"/>
              <a:t>研究内容</a:t>
            </a:r>
            <a:endParaRPr lang="en-US" altLang="zh-CN" dirty="0" smtClean="0"/>
          </a:p>
          <a:p>
            <a:pPr>
              <a:lnSpc>
                <a:spcPct val="150000"/>
              </a:lnSpc>
            </a:pPr>
            <a:r>
              <a:rPr lang="zh-CN" altLang="en-US" dirty="0" smtClean="0"/>
              <a:t>总结展望</a:t>
            </a:r>
            <a:endParaRPr lang="zh-CN" altLang="en-US" dirty="0"/>
          </a:p>
        </p:txBody>
      </p:sp>
    </p:spTree>
    <p:extLst>
      <p:ext uri="{BB962C8B-B14F-4D97-AF65-F5344CB8AC3E}">
        <p14:creationId xmlns:p14="http://schemas.microsoft.com/office/powerpoint/2010/main" val="37812118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sp>
        <p:nvSpPr>
          <p:cNvPr id="3" name="内容占位符 2"/>
          <p:cNvSpPr>
            <a:spLocks noGrp="1"/>
          </p:cNvSpPr>
          <p:nvPr>
            <p:ph idx="1"/>
          </p:nvPr>
        </p:nvSpPr>
        <p:spPr/>
        <p:txBody>
          <a:bodyPr/>
          <a:lstStyle/>
          <a:p>
            <a:r>
              <a:rPr lang="zh-CN" altLang="en-US" dirty="0" smtClean="0"/>
              <a:t>基于重写模型的建模框架</a:t>
            </a:r>
            <a:endParaRPr lang="en-US" altLang="zh-CN" dirty="0" smtClean="0"/>
          </a:p>
          <a:p>
            <a:pPr lvl="1"/>
            <a:r>
              <a:rPr lang="zh-CN" altLang="en-US" dirty="0" smtClean="0"/>
              <a:t>系统状态 </a:t>
            </a:r>
            <a:r>
              <a:rPr lang="en-US" altLang="zh-CN" dirty="0"/>
              <a:t> </a:t>
            </a:r>
            <a:r>
              <a:rPr lang="en-US" altLang="zh-CN" dirty="0" smtClean="0"/>
              <a:t>       </a:t>
            </a:r>
            <a:r>
              <a:rPr lang="zh-CN" altLang="en-US" dirty="0" smtClean="0"/>
              <a:t>项表达式</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状态变迁（系统行为）  </a:t>
            </a:r>
            <a:r>
              <a:rPr lang="en-US" altLang="zh-CN" dirty="0"/>
              <a:t> </a:t>
            </a:r>
            <a:r>
              <a:rPr lang="en-US" altLang="zh-CN" dirty="0" smtClean="0"/>
              <a:t>     </a:t>
            </a:r>
            <a:r>
              <a:rPr lang="zh-CN" altLang="en-US" dirty="0" smtClean="0"/>
              <a:t>重写规则</a:t>
            </a:r>
            <a:endParaRPr lang="zh-CN" altLang="en-US" dirty="0"/>
          </a:p>
        </p:txBody>
      </p:sp>
      <p:pic>
        <p:nvPicPr>
          <p:cNvPr id="4" name="图片 3"/>
          <p:cNvPicPr>
            <a:picLocks noChangeAspect="1"/>
          </p:cNvPicPr>
          <p:nvPr/>
        </p:nvPicPr>
        <p:blipFill>
          <a:blip r:embed="rId2"/>
          <a:stretch>
            <a:fillRect/>
          </a:stretch>
        </p:blipFill>
        <p:spPr>
          <a:xfrm>
            <a:off x="1781175" y="2371725"/>
            <a:ext cx="5048250" cy="361950"/>
          </a:xfrm>
          <a:prstGeom prst="rect">
            <a:avLst/>
          </a:prstGeom>
        </p:spPr>
      </p:pic>
      <p:pic>
        <p:nvPicPr>
          <p:cNvPr id="5" name="图片 4"/>
          <p:cNvPicPr>
            <a:picLocks noChangeAspect="1"/>
          </p:cNvPicPr>
          <p:nvPr/>
        </p:nvPicPr>
        <p:blipFill>
          <a:blip r:embed="rId3"/>
          <a:stretch>
            <a:fillRect/>
          </a:stretch>
        </p:blipFill>
        <p:spPr>
          <a:xfrm>
            <a:off x="1809750" y="2914650"/>
            <a:ext cx="1590675" cy="361950"/>
          </a:xfrm>
          <a:prstGeom prst="rect">
            <a:avLst/>
          </a:prstGeom>
        </p:spPr>
      </p:pic>
      <p:pic>
        <p:nvPicPr>
          <p:cNvPr id="6" name="图片 5"/>
          <p:cNvPicPr>
            <a:picLocks noChangeAspect="1"/>
          </p:cNvPicPr>
          <p:nvPr/>
        </p:nvPicPr>
        <p:blipFill>
          <a:blip r:embed="rId4"/>
          <a:stretch>
            <a:fillRect/>
          </a:stretch>
        </p:blipFill>
        <p:spPr>
          <a:xfrm>
            <a:off x="1781175" y="4152118"/>
            <a:ext cx="6400800" cy="333375"/>
          </a:xfrm>
          <a:prstGeom prst="rect">
            <a:avLst/>
          </a:prstGeom>
        </p:spPr>
      </p:pic>
      <p:pic>
        <p:nvPicPr>
          <p:cNvPr id="7" name="图片 6"/>
          <p:cNvPicPr>
            <a:picLocks noChangeAspect="1"/>
          </p:cNvPicPr>
          <p:nvPr/>
        </p:nvPicPr>
        <p:blipFill>
          <a:blip r:embed="rId5"/>
          <a:stretch>
            <a:fillRect/>
          </a:stretch>
        </p:blipFill>
        <p:spPr>
          <a:xfrm>
            <a:off x="1809750" y="4776352"/>
            <a:ext cx="6934200" cy="352425"/>
          </a:xfrm>
          <a:prstGeom prst="rect">
            <a:avLst/>
          </a:prstGeom>
        </p:spPr>
      </p:pic>
      <p:pic>
        <p:nvPicPr>
          <p:cNvPr id="8" name="图片 7"/>
          <p:cNvPicPr>
            <a:picLocks noChangeAspect="1"/>
          </p:cNvPicPr>
          <p:nvPr/>
        </p:nvPicPr>
        <p:blipFill>
          <a:blip r:embed="rId6"/>
          <a:stretch>
            <a:fillRect/>
          </a:stretch>
        </p:blipFill>
        <p:spPr>
          <a:xfrm>
            <a:off x="4643437" y="1833172"/>
            <a:ext cx="1857375" cy="409575"/>
          </a:xfrm>
          <a:prstGeom prst="rect">
            <a:avLst/>
          </a:prstGeom>
        </p:spPr>
      </p:pic>
      <p:pic>
        <p:nvPicPr>
          <p:cNvPr id="9" name="图片 8"/>
          <p:cNvPicPr>
            <a:picLocks noChangeAspect="1"/>
          </p:cNvPicPr>
          <p:nvPr/>
        </p:nvPicPr>
        <p:blipFill>
          <a:blip r:embed="rId7"/>
          <a:stretch>
            <a:fillRect/>
          </a:stretch>
        </p:blipFill>
        <p:spPr>
          <a:xfrm>
            <a:off x="6400800" y="3591111"/>
            <a:ext cx="647700" cy="323850"/>
          </a:xfrm>
          <a:prstGeom prst="rect">
            <a:avLst/>
          </a:prstGeom>
        </p:spPr>
      </p:pic>
      <p:sp>
        <p:nvSpPr>
          <p:cNvPr id="10" name="右箭头 9"/>
          <p:cNvSpPr/>
          <p:nvPr/>
        </p:nvSpPr>
        <p:spPr bwMode="auto">
          <a:xfrm>
            <a:off x="2805112" y="1856064"/>
            <a:ext cx="338138" cy="309172"/>
          </a:xfrm>
          <a:prstGeom prst="rightArrow">
            <a:avLst/>
          </a:prstGeom>
          <a:ln>
            <a:solidFill>
              <a:srgbClr val="0070C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1" name="右箭头 10"/>
          <p:cNvSpPr/>
          <p:nvPr/>
        </p:nvSpPr>
        <p:spPr bwMode="auto">
          <a:xfrm>
            <a:off x="4491037" y="3609193"/>
            <a:ext cx="338138" cy="309172"/>
          </a:xfrm>
          <a:prstGeom prst="rightArrow">
            <a:avLst/>
          </a:prstGeom>
          <a:ln>
            <a:solidFill>
              <a:srgbClr val="0070C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692158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sp>
        <p:nvSpPr>
          <p:cNvPr id="3" name="内容占位符 2"/>
          <p:cNvSpPr>
            <a:spLocks noGrp="1"/>
          </p:cNvSpPr>
          <p:nvPr>
            <p:ph idx="1"/>
          </p:nvPr>
        </p:nvSpPr>
        <p:spPr/>
        <p:txBody>
          <a:bodyPr/>
          <a:lstStyle/>
          <a:p>
            <a:r>
              <a:rPr lang="zh-CN" altLang="en-US" dirty="0" smtClean="0"/>
              <a:t>系统的层次结构</a:t>
            </a:r>
            <a:endParaRPr lang="en-US" altLang="zh-CN" dirty="0" smtClean="0"/>
          </a:p>
          <a:p>
            <a:pPr lvl="1"/>
            <a:r>
              <a:rPr lang="en-US" altLang="zh-CN" dirty="0" smtClean="0"/>
              <a:t>       </a:t>
            </a:r>
            <a:r>
              <a:rPr lang="zh-CN" altLang="en-US" dirty="0" smtClean="0"/>
              <a:t>树的层次结构</a:t>
            </a:r>
            <a:endParaRPr lang="en-US" altLang="zh-CN" dirty="0" smtClean="0"/>
          </a:p>
          <a:p>
            <a:endParaRPr lang="zh-CN" altLang="en-US" dirty="0"/>
          </a:p>
        </p:txBody>
      </p:sp>
      <p:grpSp>
        <p:nvGrpSpPr>
          <p:cNvPr id="9" name="组合 8"/>
          <p:cNvGrpSpPr/>
          <p:nvPr/>
        </p:nvGrpSpPr>
        <p:grpSpPr>
          <a:xfrm>
            <a:off x="7981950" y="1362075"/>
            <a:ext cx="2447925" cy="1677206"/>
            <a:chOff x="7981950" y="1362075"/>
            <a:chExt cx="2447925" cy="1677206"/>
          </a:xfrm>
        </p:grpSpPr>
        <p:sp>
          <p:nvSpPr>
            <p:cNvPr id="4" name="等腰三角形 3"/>
            <p:cNvSpPr/>
            <p:nvPr/>
          </p:nvSpPr>
          <p:spPr bwMode="auto">
            <a:xfrm>
              <a:off x="7981950" y="1362075"/>
              <a:ext cx="2447925" cy="400050"/>
            </a:xfrm>
            <a:prstGeom prst="triangle">
              <a:avLst/>
            </a:prstGeom>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5" name="等腰三角形 4"/>
            <p:cNvSpPr/>
            <p:nvPr/>
          </p:nvSpPr>
          <p:spPr bwMode="auto">
            <a:xfrm>
              <a:off x="8251824" y="1762124"/>
              <a:ext cx="838200" cy="1266825"/>
            </a:xfrm>
            <a:prstGeom prst="triangle">
              <a:avLst/>
            </a:prstGeom>
            <a:ln>
              <a:solidFill>
                <a:srgbClr val="0070C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6" name="等腰三角形 5"/>
            <p:cNvSpPr/>
            <p:nvPr/>
          </p:nvSpPr>
          <p:spPr bwMode="auto">
            <a:xfrm>
              <a:off x="9396412" y="1772456"/>
              <a:ext cx="838200" cy="1266825"/>
            </a:xfrm>
            <a:prstGeom prst="triangle">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7" name="文本框 6"/>
            <p:cNvSpPr txBox="1"/>
            <p:nvPr/>
          </p:nvSpPr>
          <p:spPr>
            <a:xfrm>
              <a:off x="8251824" y="1733547"/>
              <a:ext cx="441146"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en-US" altLang="zh-CN" dirty="0" smtClean="0"/>
                <a:t>p1</a:t>
              </a:r>
              <a:endParaRPr lang="zh-CN" altLang="en-US" dirty="0"/>
            </a:p>
          </p:txBody>
        </p:sp>
        <p:sp>
          <p:nvSpPr>
            <p:cNvPr id="8" name="文本框 7"/>
            <p:cNvSpPr txBox="1"/>
            <p:nvPr/>
          </p:nvSpPr>
          <p:spPr>
            <a:xfrm>
              <a:off x="9374366" y="1733547"/>
              <a:ext cx="441146"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en-US" altLang="zh-CN" dirty="0" smtClean="0"/>
                <a:t>p2</a:t>
              </a:r>
              <a:endParaRPr lang="zh-CN" altLang="en-US" dirty="0"/>
            </a:p>
          </p:txBody>
        </p:sp>
      </p:grpSp>
      <p:sp>
        <p:nvSpPr>
          <p:cNvPr id="10" name="右箭头 9"/>
          <p:cNvSpPr/>
          <p:nvPr/>
        </p:nvSpPr>
        <p:spPr bwMode="auto">
          <a:xfrm>
            <a:off x="1443037" y="1851538"/>
            <a:ext cx="338138" cy="309172"/>
          </a:xfrm>
          <a:prstGeom prst="rightArrow">
            <a:avLst/>
          </a:prstGeom>
          <a:ln>
            <a:solidFill>
              <a:srgbClr val="0070C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pic>
        <p:nvPicPr>
          <p:cNvPr id="11" name="图片 10"/>
          <p:cNvPicPr>
            <a:picLocks noChangeAspect="1"/>
          </p:cNvPicPr>
          <p:nvPr/>
        </p:nvPicPr>
        <p:blipFill>
          <a:blip r:embed="rId2"/>
          <a:stretch>
            <a:fillRect/>
          </a:stretch>
        </p:blipFill>
        <p:spPr>
          <a:xfrm>
            <a:off x="1077911" y="2913087"/>
            <a:ext cx="6867525" cy="3324225"/>
          </a:xfrm>
          <a:prstGeom prst="rect">
            <a:avLst/>
          </a:prstGeom>
        </p:spPr>
      </p:pic>
    </p:spTree>
    <p:extLst>
      <p:ext uri="{BB962C8B-B14F-4D97-AF65-F5344CB8AC3E}">
        <p14:creationId xmlns:p14="http://schemas.microsoft.com/office/powerpoint/2010/main" val="142582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sp>
        <p:nvSpPr>
          <p:cNvPr id="3" name="内容占位符 2"/>
          <p:cNvSpPr>
            <a:spLocks noGrp="1"/>
          </p:cNvSpPr>
          <p:nvPr>
            <p:ph idx="1"/>
          </p:nvPr>
        </p:nvSpPr>
        <p:spPr/>
        <p:txBody>
          <a:bodyPr/>
          <a:lstStyle/>
          <a:p>
            <a:r>
              <a:rPr lang="zh-CN" altLang="en-US" dirty="0" smtClean="0"/>
              <a:t>局部行为的并发</a:t>
            </a:r>
            <a:endParaRPr lang="en-US" altLang="zh-CN" dirty="0" smtClean="0"/>
          </a:p>
          <a:p>
            <a:pPr lvl="1"/>
            <a:r>
              <a:rPr lang="zh-CN" altLang="en-US" dirty="0" smtClean="0"/>
              <a:t>局部确定性行为         化简规则  </a:t>
            </a:r>
            <a:endParaRPr lang="zh-CN" altLang="en-US" dirty="0"/>
          </a:p>
        </p:txBody>
      </p:sp>
      <p:grpSp>
        <p:nvGrpSpPr>
          <p:cNvPr id="4" name="组合 3"/>
          <p:cNvGrpSpPr/>
          <p:nvPr/>
        </p:nvGrpSpPr>
        <p:grpSpPr>
          <a:xfrm>
            <a:off x="7981950" y="1362075"/>
            <a:ext cx="2447925" cy="1677206"/>
            <a:chOff x="7981950" y="1362075"/>
            <a:chExt cx="2447925" cy="1677206"/>
          </a:xfrm>
        </p:grpSpPr>
        <p:sp>
          <p:nvSpPr>
            <p:cNvPr id="5" name="等腰三角形 4"/>
            <p:cNvSpPr/>
            <p:nvPr/>
          </p:nvSpPr>
          <p:spPr bwMode="auto">
            <a:xfrm>
              <a:off x="7981950" y="1362075"/>
              <a:ext cx="2447925" cy="400050"/>
            </a:xfrm>
            <a:prstGeom prst="triangle">
              <a:avLst/>
            </a:prstGeom>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6" name="等腰三角形 5"/>
            <p:cNvSpPr/>
            <p:nvPr/>
          </p:nvSpPr>
          <p:spPr bwMode="auto">
            <a:xfrm>
              <a:off x="8251824" y="1762124"/>
              <a:ext cx="838200" cy="1266825"/>
            </a:xfrm>
            <a:prstGeom prst="triangle">
              <a:avLst/>
            </a:prstGeom>
            <a:ln>
              <a:solidFill>
                <a:srgbClr val="0070C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7" name="等腰三角形 6"/>
            <p:cNvSpPr/>
            <p:nvPr/>
          </p:nvSpPr>
          <p:spPr bwMode="auto">
            <a:xfrm>
              <a:off x="9396412" y="1772456"/>
              <a:ext cx="838200" cy="1266825"/>
            </a:xfrm>
            <a:prstGeom prst="triangle">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8" name="文本框 7"/>
            <p:cNvSpPr txBox="1"/>
            <p:nvPr/>
          </p:nvSpPr>
          <p:spPr>
            <a:xfrm>
              <a:off x="8251824" y="1733547"/>
              <a:ext cx="441146"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en-US" altLang="zh-CN" dirty="0" smtClean="0"/>
                <a:t>p1</a:t>
              </a:r>
              <a:endParaRPr lang="zh-CN" altLang="en-US" dirty="0"/>
            </a:p>
          </p:txBody>
        </p:sp>
        <p:sp>
          <p:nvSpPr>
            <p:cNvPr id="9" name="文本框 8"/>
            <p:cNvSpPr txBox="1"/>
            <p:nvPr/>
          </p:nvSpPr>
          <p:spPr>
            <a:xfrm>
              <a:off x="9374366" y="1733547"/>
              <a:ext cx="441146"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en-US" altLang="zh-CN" dirty="0" smtClean="0"/>
                <a:t>p2</a:t>
              </a:r>
              <a:endParaRPr lang="zh-CN" altLang="en-US" dirty="0"/>
            </a:p>
          </p:txBody>
        </p:sp>
      </p:grpSp>
      <p:pic>
        <p:nvPicPr>
          <p:cNvPr id="10" name="图片 9"/>
          <p:cNvPicPr>
            <a:picLocks noChangeAspect="1"/>
          </p:cNvPicPr>
          <p:nvPr/>
        </p:nvPicPr>
        <p:blipFill>
          <a:blip r:embed="rId2"/>
          <a:stretch>
            <a:fillRect/>
          </a:stretch>
        </p:blipFill>
        <p:spPr>
          <a:xfrm>
            <a:off x="1954212" y="2509837"/>
            <a:ext cx="5018088" cy="3995727"/>
          </a:xfrm>
          <a:prstGeom prst="rect">
            <a:avLst/>
          </a:prstGeom>
        </p:spPr>
      </p:pic>
      <p:sp>
        <p:nvSpPr>
          <p:cNvPr id="11" name="右箭头 10"/>
          <p:cNvSpPr/>
          <p:nvPr/>
        </p:nvSpPr>
        <p:spPr bwMode="auto">
          <a:xfrm>
            <a:off x="3684587" y="1868063"/>
            <a:ext cx="338138" cy="309172"/>
          </a:xfrm>
          <a:prstGeom prst="rightArrow">
            <a:avLst/>
          </a:prstGeom>
          <a:ln>
            <a:solidFill>
              <a:srgbClr val="0070C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pic>
        <p:nvPicPr>
          <p:cNvPr id="12" name="图片 11"/>
          <p:cNvPicPr>
            <a:picLocks noChangeAspect="1"/>
          </p:cNvPicPr>
          <p:nvPr/>
        </p:nvPicPr>
        <p:blipFill>
          <a:blip r:embed="rId3"/>
          <a:stretch>
            <a:fillRect/>
          </a:stretch>
        </p:blipFill>
        <p:spPr>
          <a:xfrm>
            <a:off x="5504959" y="1840776"/>
            <a:ext cx="321165" cy="354389"/>
          </a:xfrm>
          <a:prstGeom prst="rect">
            <a:avLst/>
          </a:prstGeom>
        </p:spPr>
      </p:pic>
      <p:grpSp>
        <p:nvGrpSpPr>
          <p:cNvPr id="47" name="组合 46"/>
          <p:cNvGrpSpPr/>
          <p:nvPr/>
        </p:nvGrpSpPr>
        <p:grpSpPr>
          <a:xfrm>
            <a:off x="8134260" y="3785691"/>
            <a:ext cx="2771865" cy="1933389"/>
            <a:chOff x="7943760" y="3781611"/>
            <a:chExt cx="2771865" cy="1933389"/>
          </a:xfrm>
        </p:grpSpPr>
        <p:cxnSp>
          <p:nvCxnSpPr>
            <p:cNvPr id="14" name="直接箭头连接符 13"/>
            <p:cNvCxnSpPr/>
            <p:nvPr/>
          </p:nvCxnSpPr>
          <p:spPr bwMode="auto">
            <a:xfrm flipH="1">
              <a:off x="7943760" y="3781611"/>
              <a:ext cx="1343204" cy="914400"/>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cxnSp>
          <p:nvCxnSpPr>
            <p:cNvPr id="17" name="直接箭头连接符 16"/>
            <p:cNvCxnSpPr/>
            <p:nvPr/>
          </p:nvCxnSpPr>
          <p:spPr bwMode="auto">
            <a:xfrm>
              <a:off x="9286964" y="3791943"/>
              <a:ext cx="1428661" cy="904068"/>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cxnSp>
          <p:nvCxnSpPr>
            <p:cNvPr id="18" name="直接箭头连接符 17"/>
            <p:cNvCxnSpPr/>
            <p:nvPr/>
          </p:nvCxnSpPr>
          <p:spPr bwMode="auto">
            <a:xfrm flipH="1">
              <a:off x="8542952" y="3781611"/>
              <a:ext cx="744012" cy="914400"/>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cxnSp>
          <p:nvCxnSpPr>
            <p:cNvPr id="19" name="直接箭头连接符 18"/>
            <p:cNvCxnSpPr/>
            <p:nvPr/>
          </p:nvCxnSpPr>
          <p:spPr bwMode="auto">
            <a:xfrm>
              <a:off x="7981950" y="4696011"/>
              <a:ext cx="1331556" cy="1018989"/>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cxnSp>
          <p:nvCxnSpPr>
            <p:cNvPr id="20" name="直接箭头连接符 19"/>
            <p:cNvCxnSpPr/>
            <p:nvPr/>
          </p:nvCxnSpPr>
          <p:spPr bwMode="auto">
            <a:xfrm>
              <a:off x="8542952" y="4696011"/>
              <a:ext cx="770554" cy="1018989"/>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cxnSp>
          <p:nvCxnSpPr>
            <p:cNvPr id="30" name="直接箭头连接符 29"/>
            <p:cNvCxnSpPr/>
            <p:nvPr/>
          </p:nvCxnSpPr>
          <p:spPr bwMode="auto">
            <a:xfrm flipH="1">
              <a:off x="9325154" y="4696011"/>
              <a:ext cx="1382445" cy="1018989"/>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sp>
          <p:nvSpPr>
            <p:cNvPr id="32" name="文本框 31"/>
            <p:cNvSpPr txBox="1"/>
            <p:nvPr/>
          </p:nvSpPr>
          <p:spPr>
            <a:xfrm>
              <a:off x="9286964" y="4100642"/>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en-US" altLang="zh-CN" b="1" dirty="0" smtClean="0"/>
                <a:t>……</a:t>
              </a:r>
              <a:endParaRPr lang="zh-CN" altLang="en-US" b="1" dirty="0"/>
            </a:p>
          </p:txBody>
        </p:sp>
        <p:sp>
          <p:nvSpPr>
            <p:cNvPr id="33" name="文本框 32"/>
            <p:cNvSpPr txBox="1"/>
            <p:nvPr/>
          </p:nvSpPr>
          <p:spPr>
            <a:xfrm>
              <a:off x="9313506" y="4793751"/>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en-US" altLang="zh-CN" b="1" dirty="0" smtClean="0"/>
                <a:t>……</a:t>
              </a:r>
              <a:endParaRPr lang="zh-CN" altLang="en-US" b="1" dirty="0"/>
            </a:p>
          </p:txBody>
        </p:sp>
        <p:cxnSp>
          <p:nvCxnSpPr>
            <p:cNvPr id="34" name="直接箭头连接符 33"/>
            <p:cNvCxnSpPr/>
            <p:nvPr/>
          </p:nvCxnSpPr>
          <p:spPr bwMode="auto">
            <a:xfrm flipH="1">
              <a:off x="9205912" y="3781611"/>
              <a:ext cx="81052" cy="914400"/>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cxnSp>
          <p:nvCxnSpPr>
            <p:cNvPr id="37" name="直接箭头连接符 36"/>
            <p:cNvCxnSpPr/>
            <p:nvPr/>
          </p:nvCxnSpPr>
          <p:spPr bwMode="auto">
            <a:xfrm>
              <a:off x="9205912" y="4696011"/>
              <a:ext cx="119242" cy="1018989"/>
            </a:xfrm>
            <a:prstGeom prst="straightConnector1">
              <a:avLst/>
            </a:prstGeom>
            <a:solidFill>
              <a:srgbClr val="000000"/>
            </a:solidFill>
            <a:ln w="19050" cap="flat" cmpd="sng" algn="ctr">
              <a:solidFill>
                <a:schemeClr val="tx1"/>
              </a:solidFill>
              <a:prstDash val="solid"/>
              <a:round/>
              <a:headEnd type="none" w="med" len="med"/>
              <a:tailEnd type="stealth" w="lg" len="lg"/>
            </a:ln>
            <a:effectLst/>
          </p:spPr>
        </p:cxnSp>
      </p:grpSp>
    </p:spTree>
    <p:extLst>
      <p:ext uri="{BB962C8B-B14F-4D97-AF65-F5344CB8AC3E}">
        <p14:creationId xmlns:p14="http://schemas.microsoft.com/office/powerpoint/2010/main" val="208420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sp>
        <p:nvSpPr>
          <p:cNvPr id="3" name="内容占位符 2"/>
          <p:cNvSpPr>
            <a:spLocks noGrp="1"/>
          </p:cNvSpPr>
          <p:nvPr>
            <p:ph idx="1"/>
          </p:nvPr>
        </p:nvSpPr>
        <p:spPr/>
        <p:txBody>
          <a:bodyPr/>
          <a:lstStyle/>
          <a:p>
            <a:r>
              <a:rPr lang="zh-CN" altLang="en-US" dirty="0" smtClean="0"/>
              <a:t>系统的动态结构</a:t>
            </a:r>
            <a:endParaRPr lang="en-US" altLang="zh-CN" dirty="0" smtClean="0"/>
          </a:p>
          <a:p>
            <a:pPr lvl="1"/>
            <a:r>
              <a:rPr lang="zh-CN" altLang="en-US" dirty="0" smtClean="0"/>
              <a:t>系统结构发生动态变化        可变元函数符号</a:t>
            </a:r>
            <a:endParaRPr lang="en-US" altLang="zh-CN" dirty="0" smtClean="0"/>
          </a:p>
          <a:p>
            <a:pPr lvl="1"/>
            <a:r>
              <a:rPr lang="zh-CN" altLang="en-US" dirty="0" smtClean="0"/>
              <a:t>通过等价规则     实现</a:t>
            </a:r>
            <a:endParaRPr lang="en-US" altLang="zh-CN" dirty="0" smtClean="0"/>
          </a:p>
          <a:p>
            <a:pPr lvl="2"/>
            <a:r>
              <a:rPr lang="zh-CN" altLang="en-US" dirty="0" smtClean="0"/>
              <a:t>列表</a:t>
            </a:r>
            <a:endParaRPr lang="en-US" altLang="zh-CN" dirty="0" smtClean="0"/>
          </a:p>
          <a:p>
            <a:pPr lvl="2"/>
            <a:endParaRPr lang="en-US" altLang="zh-CN" dirty="0"/>
          </a:p>
          <a:p>
            <a:pPr lvl="2"/>
            <a:endParaRPr lang="en-US" altLang="zh-CN" dirty="0" smtClean="0"/>
          </a:p>
          <a:p>
            <a:pPr lvl="3"/>
            <a:r>
              <a:rPr lang="zh-CN" altLang="en-US" dirty="0" smtClean="0"/>
              <a:t>例：             、                          、 </a:t>
            </a:r>
            <a:endParaRPr lang="en-US" altLang="zh-CN" dirty="0" smtClean="0"/>
          </a:p>
          <a:p>
            <a:pPr lvl="3"/>
            <a:endParaRPr lang="en-US" altLang="zh-CN" dirty="0" smtClean="0"/>
          </a:p>
          <a:p>
            <a:pPr lvl="2"/>
            <a:r>
              <a:rPr lang="zh-CN" altLang="en-US" dirty="0" smtClean="0"/>
              <a:t>多重集</a:t>
            </a:r>
            <a:endParaRPr lang="en-US" altLang="zh-CN" dirty="0" smtClean="0"/>
          </a:p>
          <a:p>
            <a:pPr lvl="2"/>
            <a:endParaRPr lang="en-US" altLang="zh-CN" dirty="0"/>
          </a:p>
          <a:p>
            <a:pPr lvl="2"/>
            <a:endParaRPr lang="en-US" altLang="zh-CN" dirty="0" smtClean="0"/>
          </a:p>
          <a:p>
            <a:pPr lvl="2"/>
            <a:endParaRPr lang="en-US" altLang="zh-CN" dirty="0"/>
          </a:p>
          <a:p>
            <a:pPr lvl="3"/>
            <a:r>
              <a:rPr lang="zh-CN" altLang="en-US" dirty="0" smtClean="0"/>
              <a:t>例：</a:t>
            </a:r>
            <a:endParaRPr lang="zh-CN" altLang="en-US" dirty="0"/>
          </a:p>
        </p:txBody>
      </p:sp>
      <p:pic>
        <p:nvPicPr>
          <p:cNvPr id="4" name="图片 3"/>
          <p:cNvPicPr>
            <a:picLocks noChangeAspect="1"/>
          </p:cNvPicPr>
          <p:nvPr/>
        </p:nvPicPr>
        <p:blipFill>
          <a:blip r:embed="rId2"/>
          <a:stretch>
            <a:fillRect/>
          </a:stretch>
        </p:blipFill>
        <p:spPr>
          <a:xfrm>
            <a:off x="9050337" y="1268760"/>
            <a:ext cx="2328863" cy="513544"/>
          </a:xfrm>
          <a:prstGeom prst="rect">
            <a:avLst/>
          </a:prstGeom>
        </p:spPr>
      </p:pic>
      <p:sp>
        <p:nvSpPr>
          <p:cNvPr id="5" name="右箭头 4"/>
          <p:cNvSpPr/>
          <p:nvPr/>
        </p:nvSpPr>
        <p:spPr bwMode="auto">
          <a:xfrm>
            <a:off x="4618037" y="1849013"/>
            <a:ext cx="338138" cy="309172"/>
          </a:xfrm>
          <a:prstGeom prst="rightArrow">
            <a:avLst/>
          </a:prstGeom>
          <a:ln>
            <a:solidFill>
              <a:srgbClr val="0070C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pic>
        <p:nvPicPr>
          <p:cNvPr id="6" name="图片 5"/>
          <p:cNvPicPr>
            <a:picLocks noChangeAspect="1"/>
          </p:cNvPicPr>
          <p:nvPr/>
        </p:nvPicPr>
        <p:blipFill>
          <a:blip r:embed="rId3"/>
          <a:stretch>
            <a:fillRect/>
          </a:stretch>
        </p:blipFill>
        <p:spPr>
          <a:xfrm>
            <a:off x="3214687" y="2262187"/>
            <a:ext cx="309563" cy="378355"/>
          </a:xfrm>
          <a:prstGeom prst="rect">
            <a:avLst/>
          </a:prstGeom>
        </p:spPr>
      </p:pic>
      <p:pic>
        <p:nvPicPr>
          <p:cNvPr id="7" name="图片 6"/>
          <p:cNvPicPr>
            <a:picLocks noChangeAspect="1"/>
          </p:cNvPicPr>
          <p:nvPr/>
        </p:nvPicPr>
        <p:blipFill>
          <a:blip r:embed="rId4"/>
          <a:stretch>
            <a:fillRect/>
          </a:stretch>
        </p:blipFill>
        <p:spPr>
          <a:xfrm>
            <a:off x="2247899" y="3185098"/>
            <a:ext cx="2847975" cy="371475"/>
          </a:xfrm>
          <a:prstGeom prst="rect">
            <a:avLst/>
          </a:prstGeom>
          <a:ln w="19050">
            <a:solidFill>
              <a:srgbClr val="0070C0"/>
            </a:solidFill>
          </a:ln>
        </p:spPr>
      </p:pic>
      <p:pic>
        <p:nvPicPr>
          <p:cNvPr id="8" name="图片 7"/>
          <p:cNvPicPr>
            <a:picLocks noChangeAspect="1"/>
          </p:cNvPicPr>
          <p:nvPr/>
        </p:nvPicPr>
        <p:blipFill>
          <a:blip r:embed="rId5"/>
          <a:stretch>
            <a:fillRect/>
          </a:stretch>
        </p:blipFill>
        <p:spPr>
          <a:xfrm>
            <a:off x="2740818" y="3733903"/>
            <a:ext cx="628650" cy="285750"/>
          </a:xfrm>
          <a:prstGeom prst="rect">
            <a:avLst/>
          </a:prstGeom>
        </p:spPr>
      </p:pic>
      <p:pic>
        <p:nvPicPr>
          <p:cNvPr id="9" name="图片 8"/>
          <p:cNvPicPr>
            <a:picLocks noChangeAspect="1"/>
          </p:cNvPicPr>
          <p:nvPr/>
        </p:nvPicPr>
        <p:blipFill>
          <a:blip r:embed="rId6"/>
          <a:stretch>
            <a:fillRect/>
          </a:stretch>
        </p:blipFill>
        <p:spPr>
          <a:xfrm>
            <a:off x="3671887" y="3743428"/>
            <a:ext cx="1381125" cy="257175"/>
          </a:xfrm>
          <a:prstGeom prst="rect">
            <a:avLst/>
          </a:prstGeom>
        </p:spPr>
      </p:pic>
      <p:pic>
        <p:nvPicPr>
          <p:cNvPr id="10" name="图片 9"/>
          <p:cNvPicPr>
            <a:picLocks noChangeAspect="1"/>
          </p:cNvPicPr>
          <p:nvPr/>
        </p:nvPicPr>
        <p:blipFill>
          <a:blip r:embed="rId7"/>
          <a:stretch>
            <a:fillRect/>
          </a:stretch>
        </p:blipFill>
        <p:spPr>
          <a:xfrm>
            <a:off x="5374481" y="3726925"/>
            <a:ext cx="1752600" cy="285750"/>
          </a:xfrm>
          <a:prstGeom prst="rect">
            <a:avLst/>
          </a:prstGeom>
        </p:spPr>
      </p:pic>
      <p:pic>
        <p:nvPicPr>
          <p:cNvPr id="11" name="图片 10"/>
          <p:cNvPicPr>
            <a:picLocks noChangeAspect="1"/>
          </p:cNvPicPr>
          <p:nvPr/>
        </p:nvPicPr>
        <p:blipFill>
          <a:blip r:embed="rId8"/>
          <a:stretch>
            <a:fillRect/>
          </a:stretch>
        </p:blipFill>
        <p:spPr>
          <a:xfrm>
            <a:off x="2247899" y="4800600"/>
            <a:ext cx="2619375" cy="857250"/>
          </a:xfrm>
          <a:prstGeom prst="rect">
            <a:avLst/>
          </a:prstGeom>
          <a:ln w="19050">
            <a:solidFill>
              <a:srgbClr val="0070C0"/>
            </a:solidFill>
          </a:ln>
        </p:spPr>
      </p:pic>
      <p:pic>
        <p:nvPicPr>
          <p:cNvPr id="12" name="图片 11"/>
          <p:cNvPicPr>
            <a:picLocks noChangeAspect="1"/>
          </p:cNvPicPr>
          <p:nvPr/>
        </p:nvPicPr>
        <p:blipFill>
          <a:blip r:embed="rId9"/>
          <a:stretch>
            <a:fillRect/>
          </a:stretch>
        </p:blipFill>
        <p:spPr>
          <a:xfrm>
            <a:off x="2755106" y="5761843"/>
            <a:ext cx="3495675" cy="333375"/>
          </a:xfrm>
          <a:prstGeom prst="rect">
            <a:avLst/>
          </a:prstGeom>
        </p:spPr>
      </p:pic>
    </p:spTree>
    <p:extLst>
      <p:ext uri="{BB962C8B-B14F-4D97-AF65-F5344CB8AC3E}">
        <p14:creationId xmlns:p14="http://schemas.microsoft.com/office/powerpoint/2010/main" val="3037868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sp>
        <p:nvSpPr>
          <p:cNvPr id="3" name="内容占位符 2"/>
          <p:cNvSpPr>
            <a:spLocks noGrp="1"/>
          </p:cNvSpPr>
          <p:nvPr>
            <p:ph idx="1"/>
          </p:nvPr>
        </p:nvSpPr>
        <p:spPr/>
        <p:txBody>
          <a:bodyPr/>
          <a:lstStyle/>
          <a:p>
            <a:r>
              <a:rPr lang="zh-CN" altLang="en-US" dirty="0" smtClean="0"/>
              <a:t>实时系统</a:t>
            </a:r>
            <a:endParaRPr lang="en-US" altLang="zh-CN" dirty="0" smtClean="0"/>
          </a:p>
          <a:p>
            <a:pPr lvl="1"/>
            <a:r>
              <a:rPr lang="en-US" altLang="zh-CN" dirty="0" smtClean="0"/>
              <a:t>       </a:t>
            </a:r>
            <a:r>
              <a:rPr lang="zh-CN" altLang="en-US" dirty="0" smtClean="0"/>
              <a:t>增加全局“时间”组件</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系统所有（局部</a:t>
            </a:r>
            <a:r>
              <a:rPr lang="en-US" altLang="zh-CN" dirty="0" smtClean="0"/>
              <a:t>/</a:t>
            </a:r>
            <a:r>
              <a:rPr lang="zh-CN" altLang="en-US" dirty="0" smtClean="0"/>
              <a:t>全局）耗时行为   </a:t>
            </a:r>
            <a:r>
              <a:rPr lang="en-US" altLang="zh-CN" dirty="0" smtClean="0">
                <a:sym typeface="Wingdings" panose="05000000000000000000" pitchFamily="2" charset="2"/>
              </a:rPr>
              <a:t>   </a:t>
            </a:r>
            <a:r>
              <a:rPr lang="zh-CN" altLang="en-US" dirty="0" smtClean="0">
                <a:sym typeface="Wingdings" panose="05000000000000000000" pitchFamily="2" charset="2"/>
              </a:rPr>
              <a:t>全局同步行为</a:t>
            </a:r>
            <a:endParaRPr lang="zh-CN" altLang="en-US" dirty="0"/>
          </a:p>
        </p:txBody>
      </p:sp>
      <p:sp>
        <p:nvSpPr>
          <p:cNvPr id="4" name="右箭头 3"/>
          <p:cNvSpPr/>
          <p:nvPr/>
        </p:nvSpPr>
        <p:spPr bwMode="auto">
          <a:xfrm>
            <a:off x="1443037" y="1851538"/>
            <a:ext cx="338138" cy="309172"/>
          </a:xfrm>
          <a:prstGeom prst="rightArrow">
            <a:avLst/>
          </a:prstGeom>
          <a:ln>
            <a:solidFill>
              <a:srgbClr val="0070C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nvGrpSpPr>
          <p:cNvPr id="10" name="组合 9"/>
          <p:cNvGrpSpPr/>
          <p:nvPr/>
        </p:nvGrpSpPr>
        <p:grpSpPr>
          <a:xfrm>
            <a:off x="2533650" y="2519360"/>
            <a:ext cx="4739233" cy="447677"/>
            <a:chOff x="2533650" y="2519360"/>
            <a:chExt cx="4739233" cy="447677"/>
          </a:xfrm>
        </p:grpSpPr>
        <p:pic>
          <p:nvPicPr>
            <p:cNvPr id="5" name="图片 4"/>
            <p:cNvPicPr>
              <a:picLocks noChangeAspect="1"/>
            </p:cNvPicPr>
            <p:nvPr/>
          </p:nvPicPr>
          <p:blipFill>
            <a:blip r:embed="rId2"/>
            <a:stretch>
              <a:fillRect/>
            </a:stretch>
          </p:blipFill>
          <p:spPr>
            <a:xfrm>
              <a:off x="5339308" y="2538410"/>
              <a:ext cx="1933575" cy="390525"/>
            </a:xfrm>
            <a:prstGeom prst="rect">
              <a:avLst/>
            </a:prstGeom>
          </p:spPr>
        </p:pic>
        <p:pic>
          <p:nvPicPr>
            <p:cNvPr id="6" name="图片 5"/>
            <p:cNvPicPr>
              <a:picLocks noChangeAspect="1"/>
            </p:cNvPicPr>
            <p:nvPr/>
          </p:nvPicPr>
          <p:blipFill>
            <a:blip r:embed="rId3"/>
            <a:stretch>
              <a:fillRect/>
            </a:stretch>
          </p:blipFill>
          <p:spPr>
            <a:xfrm>
              <a:off x="2533650" y="2519360"/>
              <a:ext cx="1885950" cy="409575"/>
            </a:xfrm>
            <a:prstGeom prst="rect">
              <a:avLst/>
            </a:prstGeom>
          </p:spPr>
        </p:pic>
        <p:sp>
          <p:nvSpPr>
            <p:cNvPr id="8" name="虚尾箭头 7"/>
            <p:cNvSpPr/>
            <p:nvPr/>
          </p:nvSpPr>
          <p:spPr bwMode="auto">
            <a:xfrm>
              <a:off x="4669904" y="2538410"/>
              <a:ext cx="445021" cy="428627"/>
            </a:xfrm>
            <a:prstGeom prst="stripedRightArrow">
              <a:avLst/>
            </a:prstGeom>
            <a:noFill/>
            <a:ln w="1905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sp>
        <p:nvSpPr>
          <p:cNvPr id="9" name="矩形 8"/>
          <p:cNvSpPr/>
          <p:nvPr/>
        </p:nvSpPr>
        <p:spPr bwMode="auto">
          <a:xfrm>
            <a:off x="6587058" y="2519360"/>
            <a:ext cx="581025" cy="390525"/>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961107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sp>
        <p:nvSpPr>
          <p:cNvPr id="3" name="内容占位符 2"/>
          <p:cNvSpPr>
            <a:spLocks noGrp="1"/>
          </p:cNvSpPr>
          <p:nvPr>
            <p:ph idx="1"/>
          </p:nvPr>
        </p:nvSpPr>
        <p:spPr/>
        <p:txBody>
          <a:bodyPr/>
          <a:lstStyle/>
          <a:p>
            <a:r>
              <a:rPr lang="zh-CN" altLang="en-US" dirty="0" smtClean="0"/>
              <a:t>建模方法在 </a:t>
            </a:r>
            <a:r>
              <a:rPr lang="en-US" altLang="zh-CN" dirty="0" smtClean="0"/>
              <a:t>Maude </a:t>
            </a:r>
            <a:r>
              <a:rPr lang="zh-CN" altLang="en-US" dirty="0" smtClean="0"/>
              <a:t>工具中的实现</a:t>
            </a:r>
            <a:endParaRPr lang="en-US" altLang="zh-CN" dirty="0" smtClean="0"/>
          </a:p>
          <a:p>
            <a:pPr lvl="1"/>
            <a:r>
              <a:rPr lang="en-US" altLang="zh-CN" dirty="0" smtClean="0"/>
              <a:t>Maude</a:t>
            </a:r>
          </a:p>
          <a:p>
            <a:pPr lvl="2"/>
            <a:r>
              <a:rPr lang="zh-CN" altLang="en-US" dirty="0" smtClean="0"/>
              <a:t>基于重写逻辑</a:t>
            </a:r>
            <a:endParaRPr lang="en-US" altLang="zh-CN" dirty="0" smtClean="0"/>
          </a:p>
          <a:p>
            <a:pPr lvl="2"/>
            <a:r>
              <a:rPr lang="zh-CN" altLang="en-US" dirty="0" smtClean="0"/>
              <a:t>支持模型仿真、可达性分析、模型检测、简单的定理证明</a:t>
            </a:r>
            <a:endParaRPr lang="en-US" altLang="zh-CN" dirty="0" smtClean="0"/>
          </a:p>
          <a:p>
            <a:pPr lvl="2"/>
            <a:r>
              <a:rPr lang="zh-CN" altLang="en-US" dirty="0" smtClean="0"/>
              <a:t>实时扩展版本：</a:t>
            </a:r>
            <a:r>
              <a:rPr lang="en-US" altLang="zh-CN" dirty="0" smtClean="0"/>
              <a:t>Real-Time Maude</a:t>
            </a:r>
          </a:p>
          <a:p>
            <a:pPr lvl="1"/>
            <a:r>
              <a:rPr lang="zh-CN" altLang="en-US" dirty="0" smtClean="0"/>
              <a:t>基于规范化条件重写的建模方法</a:t>
            </a:r>
            <a:endParaRPr lang="en-US" altLang="zh-CN" dirty="0" smtClean="0"/>
          </a:p>
          <a:p>
            <a:pPr marL="354330" lvl="1" indent="0">
              <a:buNone/>
            </a:pPr>
            <a:r>
              <a:rPr lang="en-US" altLang="zh-CN" dirty="0"/>
              <a:t> </a:t>
            </a:r>
            <a:r>
              <a:rPr lang="en-US" altLang="zh-CN" dirty="0" smtClean="0"/>
              <a:t>  </a:t>
            </a:r>
            <a:r>
              <a:rPr lang="zh-CN" altLang="en-US" dirty="0" smtClean="0"/>
              <a:t>在 </a:t>
            </a:r>
            <a:r>
              <a:rPr lang="en-US" altLang="zh-CN" dirty="0" smtClean="0"/>
              <a:t>Maude </a:t>
            </a:r>
            <a:r>
              <a:rPr lang="zh-CN" altLang="en-US" dirty="0" smtClean="0"/>
              <a:t>中实现</a:t>
            </a:r>
            <a:endParaRPr lang="en-US" altLang="zh-CN" dirty="0" smtClean="0"/>
          </a:p>
          <a:p>
            <a:pPr lvl="2"/>
            <a:r>
              <a:rPr lang="zh-CN" altLang="en-US" dirty="0" smtClean="0"/>
              <a:t>（</a:t>
            </a:r>
            <a:r>
              <a:rPr lang="zh-CN" altLang="en-US" dirty="0" smtClean="0">
                <a:solidFill>
                  <a:srgbClr val="FF0000"/>
                </a:solidFill>
              </a:rPr>
              <a:t>部分</a:t>
            </a:r>
            <a:r>
              <a:rPr lang="zh-CN" altLang="en-US" dirty="0" smtClean="0"/>
              <a:t>）规范化条件重写模型</a:t>
            </a:r>
            <a:endParaRPr lang="en-US" altLang="zh-CN" dirty="0" smtClean="0"/>
          </a:p>
          <a:p>
            <a:pPr marL="777240" lvl="2" indent="0">
              <a:buNone/>
            </a:pPr>
            <a:r>
              <a:rPr lang="en-US" altLang="zh-CN" dirty="0"/>
              <a:t> </a:t>
            </a:r>
            <a:r>
              <a:rPr lang="en-US" altLang="zh-CN" dirty="0" smtClean="0"/>
              <a:t>  </a:t>
            </a:r>
            <a:r>
              <a:rPr lang="zh-CN" altLang="en-US" dirty="0" smtClean="0"/>
              <a:t>  </a:t>
            </a:r>
            <a:r>
              <a:rPr lang="en-US" altLang="zh-CN" dirty="0" smtClean="0">
                <a:sym typeface="Wingdings" panose="05000000000000000000" pitchFamily="2" charset="2"/>
              </a:rPr>
              <a:t>  Maude </a:t>
            </a:r>
            <a:r>
              <a:rPr lang="zh-CN" altLang="en-US" dirty="0" smtClean="0">
                <a:sym typeface="Wingdings" panose="05000000000000000000" pitchFamily="2" charset="2"/>
              </a:rPr>
              <a:t>模型</a:t>
            </a:r>
            <a:endParaRPr lang="zh-CN" altLang="en-US" dirty="0"/>
          </a:p>
        </p:txBody>
      </p:sp>
      <p:pic>
        <p:nvPicPr>
          <p:cNvPr id="4" name="图片 3"/>
          <p:cNvPicPr>
            <a:picLocks noChangeAspect="1"/>
          </p:cNvPicPr>
          <p:nvPr/>
        </p:nvPicPr>
        <p:blipFill>
          <a:blip r:embed="rId2"/>
          <a:stretch>
            <a:fillRect/>
          </a:stretch>
        </p:blipFill>
        <p:spPr>
          <a:xfrm>
            <a:off x="6781800" y="1047750"/>
            <a:ext cx="4828425" cy="5619750"/>
          </a:xfrm>
          <a:prstGeom prst="rect">
            <a:avLst/>
          </a:prstGeom>
        </p:spPr>
      </p:pic>
    </p:spTree>
    <p:extLst>
      <p:ext uri="{BB962C8B-B14F-4D97-AF65-F5344CB8AC3E}">
        <p14:creationId xmlns:p14="http://schemas.microsoft.com/office/powerpoint/2010/main" val="3198471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2" y="1268759"/>
            <a:ext cx="10755808" cy="5522565"/>
          </a:xfrm>
        </p:spPr>
        <p:txBody>
          <a:bodyPr/>
          <a:lstStyle/>
          <a:p>
            <a:r>
              <a:rPr lang="zh-CN" altLang="en-US" dirty="0" smtClean="0"/>
              <a:t>应用案例</a:t>
            </a:r>
            <a:r>
              <a:rPr lang="en-US" altLang="zh-CN" dirty="0" smtClean="0"/>
              <a:t>1</a:t>
            </a:r>
            <a:r>
              <a:rPr lang="zh-CN" altLang="en-US" dirty="0" smtClean="0"/>
              <a:t>：铁路机车节能优化控制系统</a:t>
            </a:r>
            <a:endParaRPr lang="en-US" altLang="zh-CN" dirty="0" smtClean="0"/>
          </a:p>
          <a:p>
            <a:pPr lvl="1"/>
            <a:r>
              <a:rPr lang="zh-CN" altLang="en-US" dirty="0" smtClean="0"/>
              <a:t>案例描述</a:t>
            </a:r>
            <a:endParaRPr lang="en-US" altLang="zh-CN" dirty="0" smtClean="0"/>
          </a:p>
          <a:p>
            <a:pPr lvl="1"/>
            <a:r>
              <a:rPr lang="zh-CN" altLang="en-US" dirty="0" smtClean="0"/>
              <a:t>系统特征</a:t>
            </a:r>
            <a:endParaRPr lang="en-US" altLang="zh-CN" dirty="0" smtClean="0"/>
          </a:p>
          <a:p>
            <a:pPr lvl="2"/>
            <a:r>
              <a:rPr lang="zh-CN" altLang="en-US" dirty="0" smtClean="0"/>
              <a:t>数据结构复杂</a:t>
            </a:r>
            <a:endParaRPr lang="en-US" altLang="zh-CN" dirty="0" smtClean="0"/>
          </a:p>
          <a:p>
            <a:pPr lvl="2"/>
            <a:r>
              <a:rPr lang="zh-CN" altLang="en-US" dirty="0" smtClean="0"/>
              <a:t>高度并发</a:t>
            </a:r>
            <a:endParaRPr lang="en-US" altLang="zh-CN" dirty="0" smtClean="0"/>
          </a:p>
          <a:p>
            <a:pPr lvl="2"/>
            <a:r>
              <a:rPr lang="zh-CN" altLang="en-US" dirty="0" smtClean="0"/>
              <a:t>线程操作（动态创建、调度、释放）</a:t>
            </a:r>
            <a:endParaRPr lang="en-US" altLang="zh-CN" dirty="0" smtClean="0"/>
          </a:p>
          <a:p>
            <a:pPr lvl="2"/>
            <a:r>
              <a:rPr lang="zh-CN" altLang="en-US" dirty="0" smtClean="0"/>
              <a:t>系统不封闭</a:t>
            </a:r>
            <a:endParaRPr lang="en-US" altLang="zh-CN" dirty="0" smtClean="0"/>
          </a:p>
          <a:p>
            <a:pPr lvl="1"/>
            <a:r>
              <a:rPr lang="zh-CN" altLang="en-US" dirty="0" smtClean="0"/>
              <a:t>建模关键点</a:t>
            </a:r>
            <a:endParaRPr lang="en-US" altLang="zh-CN" dirty="0" smtClean="0"/>
          </a:p>
          <a:p>
            <a:pPr marL="777240" lvl="2" indent="0">
              <a:buNone/>
            </a:pPr>
            <a:r>
              <a:rPr lang="en-US" altLang="zh-CN" dirty="0" smtClean="0"/>
              <a:t>1. </a:t>
            </a:r>
            <a:r>
              <a:rPr lang="zh-CN" altLang="en-US" dirty="0" smtClean="0"/>
              <a:t>复杂数据类型及内存；</a:t>
            </a:r>
            <a:r>
              <a:rPr lang="en-US" altLang="zh-CN" dirty="0" smtClean="0"/>
              <a:t>2. </a:t>
            </a:r>
            <a:r>
              <a:rPr lang="zh-CN" altLang="en-US" dirty="0" smtClean="0"/>
              <a:t>板卡间通信；</a:t>
            </a:r>
            <a:r>
              <a:rPr lang="en-US" altLang="zh-CN" dirty="0" smtClean="0"/>
              <a:t>3. </a:t>
            </a:r>
            <a:r>
              <a:rPr lang="zh-CN" altLang="en-US" dirty="0" smtClean="0"/>
              <a:t>线程调度；</a:t>
            </a:r>
            <a:r>
              <a:rPr lang="en-US" altLang="zh-CN" dirty="0" smtClean="0"/>
              <a:t>4. </a:t>
            </a:r>
            <a:r>
              <a:rPr lang="zh-CN" altLang="en-US" dirty="0" smtClean="0"/>
              <a:t>线程动态创建与释放</a:t>
            </a:r>
            <a:endParaRPr lang="en-US" altLang="zh-CN" dirty="0" smtClean="0"/>
          </a:p>
          <a:p>
            <a:pPr lvl="1"/>
            <a:r>
              <a:rPr lang="zh-CN" altLang="en-US" dirty="0" smtClean="0"/>
              <a:t>模型分析</a:t>
            </a:r>
            <a:endParaRPr lang="en-US" altLang="zh-CN" dirty="0" smtClean="0"/>
          </a:p>
          <a:p>
            <a:pPr lvl="2"/>
            <a:r>
              <a:rPr lang="zh-CN" altLang="en-US" dirty="0"/>
              <a:t>测试</a:t>
            </a:r>
            <a:r>
              <a:rPr lang="zh-CN" altLang="en-US" dirty="0" smtClean="0"/>
              <a:t> </a:t>
            </a:r>
            <a:r>
              <a:rPr lang="en-US" altLang="zh-CN" dirty="0" smtClean="0"/>
              <a:t>+ </a:t>
            </a:r>
            <a:r>
              <a:rPr lang="zh-CN" altLang="en-US" dirty="0" smtClean="0"/>
              <a:t>模型检测</a:t>
            </a:r>
            <a:endParaRPr lang="en-US" altLang="zh-CN" dirty="0" smtClean="0"/>
          </a:p>
          <a:p>
            <a:pPr lvl="1"/>
            <a:r>
              <a:rPr lang="zh-CN" altLang="en-US" dirty="0" smtClean="0"/>
              <a:t>案例结果：</a:t>
            </a:r>
            <a:r>
              <a:rPr lang="zh-CN" altLang="en-US" sz="2000" dirty="0" smtClean="0"/>
              <a:t>发现</a:t>
            </a:r>
            <a:r>
              <a:rPr lang="en-US" altLang="zh-CN" sz="2000" dirty="0" smtClean="0"/>
              <a:t>3</a:t>
            </a:r>
            <a:r>
              <a:rPr lang="zh-CN" altLang="en-US" sz="2000" dirty="0" smtClean="0"/>
              <a:t>个缺陷（</a:t>
            </a:r>
            <a:r>
              <a:rPr lang="en-US" altLang="zh-CN" sz="2000" dirty="0" smtClean="0"/>
              <a:t>2</a:t>
            </a:r>
            <a:r>
              <a:rPr lang="zh-CN" altLang="en-US" sz="2000" dirty="0" smtClean="0"/>
              <a:t>个事件响应机制缺陷 </a:t>
            </a:r>
            <a:r>
              <a:rPr lang="en-US" altLang="zh-CN" sz="2000" dirty="0" smtClean="0"/>
              <a:t>+ 1</a:t>
            </a:r>
            <a:r>
              <a:rPr lang="zh-CN" altLang="en-US" sz="2000" dirty="0" smtClean="0"/>
              <a:t>个状态转换控制逻辑缺陷）</a:t>
            </a:r>
            <a:endParaRPr lang="zh-CN" altLang="en-US" dirty="0"/>
          </a:p>
        </p:txBody>
      </p:sp>
      <p:sp>
        <p:nvSpPr>
          <p:cNvPr id="5"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pic>
        <p:nvPicPr>
          <p:cNvPr id="6" name="图片 5"/>
          <p:cNvPicPr>
            <a:picLocks noChangeAspect="1"/>
          </p:cNvPicPr>
          <p:nvPr/>
        </p:nvPicPr>
        <p:blipFill>
          <a:blip r:embed="rId2"/>
          <a:stretch>
            <a:fillRect/>
          </a:stretch>
        </p:blipFill>
        <p:spPr>
          <a:xfrm>
            <a:off x="7577138" y="1268760"/>
            <a:ext cx="4482971" cy="2609850"/>
          </a:xfrm>
          <a:prstGeom prst="rect">
            <a:avLst/>
          </a:prstGeom>
        </p:spPr>
      </p:pic>
    </p:spTree>
    <p:extLst>
      <p:ext uri="{BB962C8B-B14F-4D97-AF65-F5344CB8AC3E}">
        <p14:creationId xmlns:p14="http://schemas.microsoft.com/office/powerpoint/2010/main" val="14113874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2" y="1268759"/>
            <a:ext cx="10755808" cy="5522565"/>
          </a:xfrm>
        </p:spPr>
        <p:txBody>
          <a:bodyPr/>
          <a:lstStyle/>
          <a:p>
            <a:r>
              <a:rPr lang="zh-CN" altLang="en-US" dirty="0" smtClean="0"/>
              <a:t>应用案例</a:t>
            </a:r>
            <a:r>
              <a:rPr lang="en-US" altLang="zh-CN" dirty="0"/>
              <a:t>2</a:t>
            </a:r>
            <a:r>
              <a:rPr lang="zh-CN" altLang="en-US" dirty="0" smtClean="0"/>
              <a:t>：速率单调调度系统</a:t>
            </a:r>
            <a:endParaRPr lang="en-US" altLang="zh-CN" dirty="0" smtClean="0"/>
          </a:p>
          <a:p>
            <a:pPr lvl="1"/>
            <a:r>
              <a:rPr lang="zh-CN" altLang="en-US" dirty="0" smtClean="0"/>
              <a:t>案例描述</a:t>
            </a:r>
            <a:endParaRPr lang="en-US" altLang="zh-CN" dirty="0" smtClean="0"/>
          </a:p>
          <a:p>
            <a:pPr lvl="1"/>
            <a:r>
              <a:rPr lang="zh-CN" altLang="en-US" dirty="0" smtClean="0"/>
              <a:t>系统特征</a:t>
            </a:r>
            <a:endParaRPr lang="en-US" altLang="zh-CN" dirty="0" smtClean="0"/>
          </a:p>
          <a:p>
            <a:pPr lvl="2"/>
            <a:r>
              <a:rPr lang="zh-CN" altLang="en-US" dirty="0"/>
              <a:t>实时系统</a:t>
            </a:r>
            <a:endParaRPr lang="en-US" altLang="zh-CN" dirty="0" smtClean="0"/>
          </a:p>
          <a:p>
            <a:pPr lvl="2"/>
            <a:r>
              <a:rPr lang="zh-CN" altLang="en-US" dirty="0" smtClean="0"/>
              <a:t>基于时钟中断的调度</a:t>
            </a:r>
            <a:endParaRPr lang="en-US" altLang="zh-CN" dirty="0" smtClean="0"/>
          </a:p>
          <a:p>
            <a:pPr lvl="2"/>
            <a:r>
              <a:rPr lang="zh-CN" altLang="en-US" dirty="0" smtClean="0"/>
              <a:t>中断处理程序可嵌套调用</a:t>
            </a:r>
            <a:endParaRPr lang="en-US" altLang="zh-CN" dirty="0" smtClean="0"/>
          </a:p>
          <a:p>
            <a:pPr lvl="1"/>
            <a:r>
              <a:rPr lang="zh-CN" altLang="en-US" dirty="0" smtClean="0"/>
              <a:t>建模关键点</a:t>
            </a:r>
            <a:endParaRPr lang="en-US" altLang="zh-CN" dirty="0" smtClean="0"/>
          </a:p>
          <a:p>
            <a:pPr marL="777240" lvl="2" indent="0">
              <a:buNone/>
            </a:pPr>
            <a:r>
              <a:rPr lang="en-US" altLang="zh-CN" dirty="0" smtClean="0"/>
              <a:t>1. </a:t>
            </a:r>
            <a:r>
              <a:rPr lang="zh-CN" altLang="en-US" dirty="0" smtClean="0"/>
              <a:t>系统硬件平台（中断屏蔽位等）；</a:t>
            </a:r>
            <a:r>
              <a:rPr lang="en-US" altLang="zh-CN" dirty="0" smtClean="0"/>
              <a:t>2. </a:t>
            </a:r>
            <a:r>
              <a:rPr lang="zh-CN" altLang="en-US" dirty="0" smtClean="0"/>
              <a:t>调度、上下文切换；</a:t>
            </a:r>
            <a:endParaRPr lang="en-US" altLang="zh-CN" dirty="0" smtClean="0"/>
          </a:p>
          <a:p>
            <a:pPr marL="777240" lvl="2" indent="0">
              <a:buNone/>
            </a:pPr>
            <a:r>
              <a:rPr lang="en-US" altLang="zh-CN" dirty="0" smtClean="0"/>
              <a:t>3. </a:t>
            </a:r>
            <a:r>
              <a:rPr lang="zh-CN" altLang="en-US" dirty="0" smtClean="0"/>
              <a:t>指令粒度建模；</a:t>
            </a:r>
            <a:r>
              <a:rPr lang="en-US" altLang="zh-CN" dirty="0" smtClean="0"/>
              <a:t>4. </a:t>
            </a:r>
            <a:r>
              <a:rPr lang="zh-CN" altLang="en-US" dirty="0" smtClean="0"/>
              <a:t>时间行为</a:t>
            </a:r>
            <a:endParaRPr lang="en-US" altLang="zh-CN" dirty="0" smtClean="0"/>
          </a:p>
          <a:p>
            <a:pPr lvl="1"/>
            <a:r>
              <a:rPr lang="zh-CN" altLang="en-US" dirty="0" smtClean="0"/>
              <a:t>模型验证</a:t>
            </a:r>
            <a:endParaRPr lang="en-US" altLang="zh-CN" dirty="0" smtClean="0"/>
          </a:p>
          <a:p>
            <a:pPr lvl="2"/>
            <a:r>
              <a:rPr lang="zh-CN" altLang="en-US" dirty="0" smtClean="0"/>
              <a:t>模型检测</a:t>
            </a:r>
            <a:endParaRPr lang="en-US" altLang="zh-CN" dirty="0" smtClean="0"/>
          </a:p>
          <a:p>
            <a:pPr lvl="1"/>
            <a:r>
              <a:rPr lang="zh-CN" altLang="en-US" dirty="0" smtClean="0"/>
              <a:t>案例结果：</a:t>
            </a:r>
            <a:r>
              <a:rPr lang="zh-CN" altLang="en-US" sz="2000" dirty="0" smtClean="0"/>
              <a:t>验证了真实场景的任务可调度性与系统正确性；并证明了验证结果的可靠性与完备性</a:t>
            </a:r>
            <a:endParaRPr lang="zh-CN" altLang="en-US" dirty="0"/>
          </a:p>
        </p:txBody>
      </p:sp>
      <p:sp>
        <p:nvSpPr>
          <p:cNvPr id="5" name="标题 1"/>
          <p:cNvSpPr>
            <a:spLocks noGrp="1"/>
          </p:cNvSpPr>
          <p:nvPr>
            <p:ph type="title"/>
          </p:nvPr>
        </p:nvSpPr>
        <p:spPr>
          <a:xfrm>
            <a:off x="228600" y="115888"/>
            <a:ext cx="9906000" cy="685800"/>
          </a:xfrm>
        </p:spPr>
        <p:txBody>
          <a:bodyPr/>
          <a:lstStyle/>
          <a:p>
            <a:r>
              <a:rPr lang="en-US" altLang="zh-CN" dirty="0" smtClean="0"/>
              <a:t>2. </a:t>
            </a:r>
            <a:r>
              <a:rPr lang="zh-CN" altLang="en-US" dirty="0" smtClean="0"/>
              <a:t>基于重写的嵌入式系统建模方法与应用案例</a:t>
            </a:r>
            <a:endParaRPr lang="zh-CN" altLang="en-US" dirty="0"/>
          </a:p>
        </p:txBody>
      </p:sp>
      <p:pic>
        <p:nvPicPr>
          <p:cNvPr id="2" name="图片 1"/>
          <p:cNvPicPr>
            <a:picLocks noChangeAspect="1"/>
          </p:cNvPicPr>
          <p:nvPr/>
        </p:nvPicPr>
        <p:blipFill>
          <a:blip r:embed="rId2"/>
          <a:stretch>
            <a:fillRect/>
          </a:stretch>
        </p:blipFill>
        <p:spPr>
          <a:xfrm>
            <a:off x="8105775" y="1081087"/>
            <a:ext cx="3629025" cy="4340442"/>
          </a:xfrm>
          <a:prstGeom prst="rect">
            <a:avLst/>
          </a:prstGeom>
        </p:spPr>
      </p:pic>
    </p:spTree>
    <p:extLst>
      <p:ext uri="{BB962C8B-B14F-4D97-AF65-F5344CB8AC3E}">
        <p14:creationId xmlns:p14="http://schemas.microsoft.com/office/powerpoint/2010/main" val="604874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623392" y="1268759"/>
            <a:ext cx="10755808" cy="5446365"/>
          </a:xfrm>
        </p:spPr>
        <p:txBody>
          <a:bodyPr/>
          <a:lstStyle/>
          <a:p>
            <a:pPr marL="514350" indent="-514350">
              <a:lnSpc>
                <a:spcPct val="150000"/>
              </a:lnSpc>
              <a:buFont typeface="+mj-lt"/>
              <a:buAutoNum type="arabicPeriod"/>
            </a:pPr>
            <a:r>
              <a:rPr lang="zh-CN" altLang="en-US" dirty="0"/>
              <a:t>基于已有的重写模型，针对系统</a:t>
            </a:r>
            <a:r>
              <a:rPr lang="zh-CN" altLang="en-US" dirty="0" smtClean="0"/>
              <a:t>中确定性行为进行扩展的形式化模型：规范化</a:t>
            </a:r>
            <a:r>
              <a:rPr lang="zh-CN" altLang="en-US" dirty="0"/>
              <a:t>条件重写</a:t>
            </a:r>
            <a:r>
              <a:rPr lang="zh-CN" altLang="en-US" dirty="0" smtClean="0"/>
              <a:t>模型</a:t>
            </a:r>
            <a:endParaRPr lang="en-US" altLang="zh-CN" dirty="0" smtClean="0"/>
          </a:p>
          <a:p>
            <a:pPr marL="811530" lvl="1" indent="-514350"/>
            <a:r>
              <a:rPr lang="zh-CN" altLang="en-US" dirty="0" smtClean="0"/>
              <a:t>规范化重写模型的语法和语义</a:t>
            </a:r>
            <a:endParaRPr lang="en-US" altLang="zh-CN" dirty="0" smtClean="0"/>
          </a:p>
          <a:p>
            <a:pPr marL="514350" indent="-514350">
              <a:lnSpc>
                <a:spcPct val="150000"/>
              </a:lnSpc>
              <a:buFont typeface="+mj-lt"/>
              <a:buAutoNum type="arabicPeriod"/>
            </a:pPr>
            <a:r>
              <a:rPr lang="zh-CN" altLang="en-US" dirty="0" smtClean="0"/>
              <a:t>基于规范化重写模型，针对嵌入式系统的建模方法</a:t>
            </a:r>
            <a:endParaRPr lang="en-US" altLang="zh-CN" dirty="0" smtClean="0"/>
          </a:p>
          <a:p>
            <a:pPr marL="811530" lvl="1" indent="-514350"/>
            <a:r>
              <a:rPr lang="zh-CN" altLang="en-US" dirty="0" smtClean="0"/>
              <a:t>建模方法论，及其在工具 </a:t>
            </a:r>
            <a:r>
              <a:rPr lang="en-US" altLang="zh-CN" dirty="0" smtClean="0"/>
              <a:t>Maude </a:t>
            </a:r>
            <a:r>
              <a:rPr lang="zh-CN" altLang="en-US" dirty="0" smtClean="0"/>
              <a:t>中的实现</a:t>
            </a:r>
            <a:endParaRPr lang="en-US" altLang="zh-CN" dirty="0" smtClean="0"/>
          </a:p>
          <a:p>
            <a:pPr marL="811530" lvl="1" indent="-514350"/>
            <a:r>
              <a:rPr lang="zh-CN" altLang="en-US" dirty="0" smtClean="0"/>
              <a:t>应用案例</a:t>
            </a:r>
            <a:endParaRPr lang="en-US" altLang="zh-CN" dirty="0" smtClean="0"/>
          </a:p>
          <a:p>
            <a:pPr marL="514350" indent="-514350">
              <a:lnSpc>
                <a:spcPct val="150000"/>
              </a:lnSpc>
              <a:buClr>
                <a:srgbClr val="FF0000"/>
              </a:buClr>
              <a:buFont typeface="+mj-lt"/>
              <a:buAutoNum type="arabicPeriod"/>
            </a:pPr>
            <a:r>
              <a:rPr lang="zh-CN" altLang="en-US" dirty="0" smtClean="0">
                <a:solidFill>
                  <a:srgbClr val="FF0000"/>
                </a:solidFill>
              </a:rPr>
              <a:t>基于规范化重写模型，针对 </a:t>
            </a:r>
            <a:r>
              <a:rPr lang="en-US" altLang="zh-CN" dirty="0" smtClean="0">
                <a:solidFill>
                  <a:srgbClr val="FF0000"/>
                </a:solidFill>
              </a:rPr>
              <a:t>C </a:t>
            </a:r>
            <a:r>
              <a:rPr lang="zh-CN" altLang="en-US" dirty="0" smtClean="0">
                <a:solidFill>
                  <a:srgbClr val="FF0000"/>
                </a:solidFill>
              </a:rPr>
              <a:t>程序的</a:t>
            </a:r>
            <a:r>
              <a:rPr lang="zh-CN" altLang="en-US" i="1" dirty="0" smtClean="0">
                <a:solidFill>
                  <a:srgbClr val="FF0000"/>
                </a:solidFill>
              </a:rPr>
              <a:t>终止性自动验证工具</a:t>
            </a:r>
            <a:endParaRPr lang="en-US" altLang="zh-CN" i="1" dirty="0" smtClean="0">
              <a:solidFill>
                <a:srgbClr val="FF0000"/>
              </a:solidFill>
            </a:endParaRPr>
          </a:p>
          <a:p>
            <a:pPr marL="811530" lvl="1" indent="-514350">
              <a:buClr>
                <a:srgbClr val="FF0000"/>
              </a:buClr>
            </a:pPr>
            <a:r>
              <a:rPr lang="zh-CN" altLang="en-US" dirty="0" smtClean="0">
                <a:solidFill>
                  <a:srgbClr val="FF0000"/>
                </a:solidFill>
              </a:rPr>
              <a:t>针对 </a:t>
            </a:r>
            <a:r>
              <a:rPr lang="en-US" altLang="zh-CN" dirty="0" smtClean="0">
                <a:solidFill>
                  <a:srgbClr val="FF0000"/>
                </a:solidFill>
              </a:rPr>
              <a:t>C </a:t>
            </a:r>
            <a:r>
              <a:rPr lang="zh-CN" altLang="en-US" dirty="0" smtClean="0">
                <a:solidFill>
                  <a:srgbClr val="FF0000"/>
                </a:solidFill>
              </a:rPr>
              <a:t>程序终止性的模型自动构造</a:t>
            </a:r>
            <a:endParaRPr lang="en-US" altLang="zh-CN" dirty="0" smtClean="0">
              <a:solidFill>
                <a:srgbClr val="FF0000"/>
              </a:solidFill>
            </a:endParaRPr>
          </a:p>
          <a:p>
            <a:pPr marL="811530" lvl="1" indent="-514350">
              <a:buClr>
                <a:srgbClr val="FF0000"/>
              </a:buClr>
            </a:pPr>
            <a:r>
              <a:rPr lang="en-US" altLang="zh-CN" dirty="0" smtClean="0">
                <a:solidFill>
                  <a:srgbClr val="FF0000"/>
                </a:solidFill>
              </a:rPr>
              <a:t>C </a:t>
            </a:r>
            <a:r>
              <a:rPr lang="zh-CN" altLang="en-US" dirty="0" smtClean="0">
                <a:solidFill>
                  <a:srgbClr val="FF0000"/>
                </a:solidFill>
              </a:rPr>
              <a:t>程序终止性验证工具 </a:t>
            </a:r>
            <a:r>
              <a:rPr lang="en-US" altLang="zh-CN" dirty="0" err="1" smtClean="0">
                <a:solidFill>
                  <a:srgbClr val="FF0000"/>
                </a:solidFill>
              </a:rPr>
              <a:t>Ceagle</a:t>
            </a:r>
            <a:r>
              <a:rPr lang="en-US" altLang="zh-CN" dirty="0" smtClean="0">
                <a:solidFill>
                  <a:srgbClr val="FF0000"/>
                </a:solidFill>
              </a:rPr>
              <a:t>-Termination</a:t>
            </a:r>
            <a:endParaRPr lang="zh-CN" altLang="en-US" dirty="0">
              <a:solidFill>
                <a:srgbClr val="FF0000"/>
              </a:solidFill>
            </a:endParaRPr>
          </a:p>
        </p:txBody>
      </p:sp>
    </p:spTree>
    <p:extLst>
      <p:ext uri="{BB962C8B-B14F-4D97-AF65-F5344CB8AC3E}">
        <p14:creationId xmlns:p14="http://schemas.microsoft.com/office/powerpoint/2010/main" val="252817662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 </a:t>
            </a:r>
            <a:r>
              <a:rPr lang="zh-CN" altLang="en-US" dirty="0" smtClean="0"/>
              <a:t>语言程序终止性的自动验证工具</a:t>
            </a:r>
            <a:endParaRPr lang="zh-CN" altLang="en-US" dirty="0"/>
          </a:p>
        </p:txBody>
      </p:sp>
      <p:sp>
        <p:nvSpPr>
          <p:cNvPr id="3" name="内容占位符 2"/>
          <p:cNvSpPr>
            <a:spLocks noGrp="1"/>
          </p:cNvSpPr>
          <p:nvPr>
            <p:ph idx="1"/>
          </p:nvPr>
        </p:nvSpPr>
        <p:spPr/>
        <p:txBody>
          <a:bodyPr/>
          <a:lstStyle/>
          <a:p>
            <a:endParaRPr lang="zh-CN" altLang="en-US"/>
          </a:p>
        </p:txBody>
      </p:sp>
      <p:grpSp>
        <p:nvGrpSpPr>
          <p:cNvPr id="4" name="组合 3"/>
          <p:cNvGrpSpPr/>
          <p:nvPr/>
        </p:nvGrpSpPr>
        <p:grpSpPr>
          <a:xfrm>
            <a:off x="2590790" y="2399340"/>
            <a:ext cx="6786951" cy="2528046"/>
            <a:chOff x="1903399" y="2007010"/>
            <a:chExt cx="6786951" cy="2528046"/>
          </a:xfrm>
        </p:grpSpPr>
        <p:sp>
          <p:nvSpPr>
            <p:cNvPr id="5" name="上箭头 4"/>
            <p:cNvSpPr/>
            <p:nvPr/>
          </p:nvSpPr>
          <p:spPr>
            <a:xfrm rot="5400000">
              <a:off x="6889083" y="2944921"/>
              <a:ext cx="419544" cy="652226"/>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上箭头 5"/>
            <p:cNvSpPr/>
            <p:nvPr/>
          </p:nvSpPr>
          <p:spPr>
            <a:xfrm rot="5400000">
              <a:off x="5880366" y="3230828"/>
              <a:ext cx="419544" cy="953834"/>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上箭头 6"/>
            <p:cNvSpPr/>
            <p:nvPr/>
          </p:nvSpPr>
          <p:spPr>
            <a:xfrm rot="5400000">
              <a:off x="5848038" y="2387476"/>
              <a:ext cx="419544" cy="889179"/>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上箭头 7"/>
            <p:cNvSpPr/>
            <p:nvPr/>
          </p:nvSpPr>
          <p:spPr>
            <a:xfrm rot="5400000">
              <a:off x="3232193" y="1926192"/>
              <a:ext cx="419544" cy="1811747"/>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4347839" y="2516198"/>
              <a:ext cx="1265382" cy="631735"/>
            </a:xfrm>
            <a:prstGeom prst="rect">
              <a:avLst/>
            </a:prstGeom>
            <a:noFill/>
            <a:ln w="12700" cap="flat" cmpd="sng" algn="ctr">
              <a:solidFill>
                <a:srgbClr val="5B9BD5">
                  <a:shade val="50000"/>
                </a:srgbClr>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规范化条件重写模型</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7424968" y="2955169"/>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验证结果</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1" name="圆角矩形 10"/>
            <p:cNvSpPr/>
            <p:nvPr/>
          </p:nvSpPr>
          <p:spPr>
            <a:xfrm>
              <a:off x="3188320" y="2012106"/>
              <a:ext cx="507291" cy="165010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prstClr val="white"/>
                  </a:solidFill>
                  <a:latin typeface="Calibri" panose="020F0502020204030204"/>
                  <a:ea typeface="宋体" panose="02010600030101010101" pitchFamily="2" charset="-122"/>
                </a:rPr>
                <a:t>自动建模</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圆角矩形 11"/>
            <p:cNvSpPr/>
            <p:nvPr/>
          </p:nvSpPr>
          <p:spPr>
            <a:xfrm>
              <a:off x="6265449" y="2007010"/>
              <a:ext cx="507291" cy="252804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验证</a:t>
              </a: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4347839" y="3391877"/>
              <a:ext cx="1265382" cy="631735"/>
            </a:xfrm>
            <a:prstGeom prst="rect">
              <a:avLst/>
            </a:prstGeom>
            <a:noFill/>
            <a:ln w="12700" cap="flat" cmpd="sng" algn="ctr">
              <a:solidFill>
                <a:srgbClr val="5B9BD5">
                  <a:shade val="50000"/>
                </a:srgbClr>
              </a:solidFill>
              <a:prstDash val="solid"/>
              <a:miter lim="800000"/>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FF0000"/>
                  </a:solidFill>
                  <a:latin typeface="Calibri" panose="020F0502020204030204"/>
                  <a:ea typeface="宋体" panose="02010600030101010101" pitchFamily="2" charset="-122"/>
                </a:rPr>
                <a:t>终止性</a:t>
              </a: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属性</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cxnSp>
          <p:nvCxnSpPr>
            <p:cNvPr id="14" name="肘形连接符 13"/>
            <p:cNvCxnSpPr>
              <a:stCxn id="10" idx="2"/>
            </p:cNvCxnSpPr>
            <p:nvPr/>
          </p:nvCxnSpPr>
          <p:spPr>
            <a:xfrm rot="5400000" flipH="1">
              <a:off x="4761043" y="290289"/>
              <a:ext cx="438971" cy="6154260"/>
            </a:xfrm>
            <a:prstGeom prst="bentConnector3">
              <a:avLst>
                <a:gd name="adj1" fmla="val -272880"/>
              </a:avLst>
            </a:prstGeom>
            <a:noFill/>
            <a:ln w="19050" cap="flat" cmpd="sng" algn="ctr">
              <a:solidFill>
                <a:srgbClr val="5B9BD5"/>
              </a:solidFill>
              <a:prstDash val="dash"/>
              <a:miter lim="800000"/>
              <a:tailEnd type="triangle" w="lg" len="lg"/>
            </a:ln>
            <a:effectLst/>
          </p:spPr>
        </p:cxnSp>
      </p:grpSp>
      <p:sp>
        <p:nvSpPr>
          <p:cNvPr id="15" name="流程图: 多文档 14"/>
          <p:cNvSpPr/>
          <p:nvPr/>
        </p:nvSpPr>
        <p:spPr>
          <a:xfrm>
            <a:off x="1855787" y="2838545"/>
            <a:ext cx="1367693" cy="771702"/>
          </a:xfrm>
          <a:prstGeom prst="flowChartMultidocumen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FF0000"/>
                </a:solidFill>
                <a:latin typeface="Calibri" panose="020F0502020204030204"/>
                <a:ea typeface="宋体" panose="02010600030101010101" pitchFamily="2" charset="-122"/>
              </a:rPr>
              <a:t>C </a:t>
            </a:r>
            <a:r>
              <a:rPr kumimoji="0" lang="zh-CN" altLang="en-US" sz="1800" b="0" i="0" u="none" strike="noStrike" kern="0" cap="none" spc="0" normalizeH="0" baseline="0" noProof="0" dirty="0" smtClean="0">
                <a:ln>
                  <a:noFill/>
                </a:ln>
                <a:solidFill>
                  <a:srgbClr val="FF0000"/>
                </a:solidFill>
                <a:effectLst/>
                <a:uLnTx/>
                <a:uFillTx/>
                <a:latin typeface="Calibri" panose="020F0502020204030204"/>
                <a:ea typeface="宋体" panose="02010600030101010101" pitchFamily="2" charset="-122"/>
                <a:cs typeface="+mn-cs"/>
              </a:rPr>
              <a:t>代码</a:t>
            </a:r>
            <a:endParaRPr kumimoji="0" lang="zh-CN" altLang="en-US" sz="1800" b="0" i="0" u="none" strike="noStrike" kern="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16" name="矩形 15"/>
          <p:cNvSpPr/>
          <p:nvPr/>
        </p:nvSpPr>
        <p:spPr bwMode="auto">
          <a:xfrm>
            <a:off x="3567656" y="1800226"/>
            <a:ext cx="4200525" cy="3191654"/>
          </a:xfrm>
          <a:prstGeom prst="rect">
            <a:avLst/>
          </a:prstGeom>
          <a:noFill/>
          <a:ln>
            <a:solidFill>
              <a:srgbClr val="FF0000"/>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Ceagle</a:t>
            </a:r>
            <a:r>
              <a:rPr lang="en-US" altLang="zh-CN" dirty="0" smtClean="0">
                <a:solidFill>
                  <a:schemeClr val="tx1"/>
                </a:solidFill>
                <a:latin typeface="Arial" charset="0"/>
                <a:ea typeface="宋体" pitchFamily="2" charset="-122"/>
              </a:rPr>
              <a:t>-Termination</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7" name="矩形 16"/>
          <p:cNvSpPr/>
          <p:nvPr/>
        </p:nvSpPr>
        <p:spPr bwMode="auto">
          <a:xfrm>
            <a:off x="3734068" y="2193421"/>
            <a:ext cx="790575" cy="2061947"/>
          </a:xfrm>
          <a:prstGeom prst="rect">
            <a:avLst/>
          </a:prstGeom>
          <a:noFill/>
          <a:ln>
            <a:solidFill>
              <a:srgbClr val="FF0000"/>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7570757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r>
              <a:rPr lang="en-US" altLang="zh-CN" dirty="0" smtClean="0"/>
              <a:t>-</a:t>
            </a:r>
            <a:r>
              <a:rPr lang="zh-CN" altLang="en-US" dirty="0" smtClean="0"/>
              <a:t>嵌入式系统</a:t>
            </a:r>
            <a:endParaRPr lang="zh-CN" altLang="en-US" dirty="0"/>
          </a:p>
        </p:txBody>
      </p:sp>
      <p:sp>
        <p:nvSpPr>
          <p:cNvPr id="3" name="内容占位符 2"/>
          <p:cNvSpPr>
            <a:spLocks noGrp="1"/>
          </p:cNvSpPr>
          <p:nvPr>
            <p:ph idx="1"/>
          </p:nvPr>
        </p:nvSpPr>
        <p:spPr/>
        <p:txBody>
          <a:bodyPr/>
          <a:lstStyle/>
          <a:p>
            <a:r>
              <a:rPr lang="zh-CN" altLang="en-US" dirty="0"/>
              <a:t>嵌入式</a:t>
            </a:r>
            <a:r>
              <a:rPr lang="zh-CN" altLang="en-US" dirty="0" smtClean="0"/>
              <a:t>系统，是指嵌入</a:t>
            </a:r>
            <a:r>
              <a:rPr lang="zh-CN" altLang="en-US" dirty="0"/>
              <a:t>机械或电气系统内部、具有专属功能的</a:t>
            </a:r>
            <a:r>
              <a:rPr lang="zh-CN" altLang="en-US" dirty="0" smtClean="0"/>
              <a:t>计算机系统</a:t>
            </a:r>
            <a:endParaRPr lang="en-US" altLang="zh-CN" dirty="0" smtClean="0"/>
          </a:p>
          <a:p>
            <a:endParaRPr lang="en-US" altLang="zh-CN" dirty="0"/>
          </a:p>
          <a:p>
            <a:r>
              <a:rPr lang="zh-CN" altLang="en-US" dirty="0" smtClean="0"/>
              <a:t>应用广泛</a:t>
            </a:r>
            <a:endParaRPr lang="en-US" altLang="zh-CN" dirty="0" smtClean="0"/>
          </a:p>
          <a:p>
            <a:pPr lvl="1"/>
            <a:r>
              <a:rPr lang="zh-CN" altLang="en-US" dirty="0" smtClean="0"/>
              <a:t>消费类电子产品</a:t>
            </a:r>
            <a:endParaRPr lang="en-US" altLang="zh-CN" dirty="0" smtClean="0"/>
          </a:p>
          <a:p>
            <a:pPr lvl="1"/>
            <a:r>
              <a:rPr lang="zh-CN" altLang="en-US" dirty="0" smtClean="0"/>
              <a:t>交通运输系统</a:t>
            </a:r>
            <a:endParaRPr lang="en-US" altLang="zh-CN" dirty="0" smtClean="0"/>
          </a:p>
          <a:p>
            <a:pPr lvl="1"/>
            <a:r>
              <a:rPr lang="en-US" altLang="zh-CN" dirty="0"/>
              <a:t>……</a:t>
            </a:r>
            <a:endParaRPr lang="zh-CN" altLang="en-US" dirty="0"/>
          </a:p>
        </p:txBody>
      </p:sp>
      <p:grpSp>
        <p:nvGrpSpPr>
          <p:cNvPr id="7" name="组合 6"/>
          <p:cNvGrpSpPr/>
          <p:nvPr/>
        </p:nvGrpSpPr>
        <p:grpSpPr>
          <a:xfrm>
            <a:off x="4952806" y="2474287"/>
            <a:ext cx="6426394" cy="1752054"/>
            <a:chOff x="5363121" y="2790825"/>
            <a:chExt cx="6426394" cy="1752054"/>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3121" y="2790825"/>
              <a:ext cx="1752054" cy="1752054"/>
            </a:xfrm>
            <a:prstGeom prst="rect">
              <a:avLst/>
            </a:prstGeom>
            <a:ln w="19050">
              <a:solidFill>
                <a:srgbClr val="262673"/>
              </a:solidFill>
            </a:ln>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5175" y="2790825"/>
              <a:ext cx="2338268" cy="1752054"/>
            </a:xfrm>
            <a:prstGeom prst="rect">
              <a:avLst/>
            </a:prstGeom>
            <a:ln w="19050">
              <a:solidFill>
                <a:srgbClr val="262673"/>
              </a:solidFill>
            </a:ln>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3443" y="2790825"/>
              <a:ext cx="2336072" cy="1752054"/>
            </a:xfrm>
            <a:prstGeom prst="rect">
              <a:avLst/>
            </a:prstGeom>
            <a:ln w="19050">
              <a:solidFill>
                <a:srgbClr val="262673"/>
              </a:solidFill>
            </a:ln>
          </p:spPr>
        </p:pic>
      </p:grpSp>
      <p:grpSp>
        <p:nvGrpSpPr>
          <p:cNvPr id="11" name="组合 10"/>
          <p:cNvGrpSpPr/>
          <p:nvPr/>
        </p:nvGrpSpPr>
        <p:grpSpPr>
          <a:xfrm>
            <a:off x="2968252" y="4616346"/>
            <a:ext cx="7833030" cy="1750220"/>
            <a:chOff x="2772321" y="4790905"/>
            <a:chExt cx="7833030" cy="1750220"/>
          </a:xfrm>
        </p:grpSpPr>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2321" y="4790906"/>
              <a:ext cx="2333625" cy="1750219"/>
            </a:xfrm>
            <a:prstGeom prst="rect">
              <a:avLst/>
            </a:prstGeom>
            <a:ln w="19050">
              <a:solidFill>
                <a:srgbClr val="262673"/>
              </a:solidFill>
            </a:ln>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1479" y="4790906"/>
              <a:ext cx="2672090" cy="1750219"/>
            </a:xfrm>
            <a:prstGeom prst="rect">
              <a:avLst/>
            </a:prstGeom>
            <a:ln w="19050">
              <a:solidFill>
                <a:srgbClr val="262673"/>
              </a:solidFill>
            </a:ln>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3569" y="4790905"/>
              <a:ext cx="2821782" cy="1750219"/>
            </a:xfrm>
            <a:prstGeom prst="rect">
              <a:avLst/>
            </a:prstGeom>
            <a:ln w="19050">
              <a:solidFill>
                <a:srgbClr val="262673"/>
              </a:solidFill>
            </a:ln>
          </p:spPr>
        </p:pic>
      </p:grpSp>
    </p:spTree>
    <p:extLst>
      <p:ext uri="{BB962C8B-B14F-4D97-AF65-F5344CB8AC3E}">
        <p14:creationId xmlns:p14="http://schemas.microsoft.com/office/powerpoint/2010/main" val="3794108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 </a:t>
            </a:r>
            <a:r>
              <a:rPr lang="zh-CN" altLang="en-US" dirty="0" smtClean="0"/>
              <a:t>语言程序终止性的自动验证工具</a:t>
            </a:r>
            <a:endParaRPr lang="zh-CN" altLang="en-US" dirty="0"/>
          </a:p>
        </p:txBody>
      </p:sp>
      <p:sp>
        <p:nvSpPr>
          <p:cNvPr id="3" name="内容占位符 2"/>
          <p:cNvSpPr>
            <a:spLocks noGrp="1"/>
          </p:cNvSpPr>
          <p:nvPr>
            <p:ph idx="1"/>
          </p:nvPr>
        </p:nvSpPr>
        <p:spPr/>
        <p:txBody>
          <a:bodyPr/>
          <a:lstStyle/>
          <a:p>
            <a:r>
              <a:rPr lang="zh-CN" altLang="en-US" dirty="0" smtClean="0"/>
              <a:t>这样的工具有没有意义？</a:t>
            </a:r>
            <a:endParaRPr lang="en-US" altLang="zh-CN" dirty="0" smtClean="0">
              <a:solidFill>
                <a:srgbClr val="FF0000"/>
              </a:solidFill>
            </a:endParaRPr>
          </a:p>
          <a:p>
            <a:pPr lvl="1"/>
            <a:r>
              <a:rPr lang="zh-CN" altLang="en-US" dirty="0" smtClean="0"/>
              <a:t>为什么是 </a:t>
            </a:r>
            <a:r>
              <a:rPr lang="en-US" altLang="zh-CN" dirty="0" smtClean="0"/>
              <a:t>C </a:t>
            </a:r>
            <a:r>
              <a:rPr lang="zh-CN" altLang="en-US" dirty="0" smtClean="0"/>
              <a:t>程序？</a:t>
            </a:r>
            <a:endParaRPr lang="en-US" altLang="zh-CN" dirty="0" smtClean="0"/>
          </a:p>
          <a:p>
            <a:pPr lvl="1"/>
            <a:r>
              <a:rPr lang="zh-CN" altLang="en-US" dirty="0" smtClean="0"/>
              <a:t>为什么是终止性？</a:t>
            </a:r>
            <a:endParaRPr lang="en-US" altLang="zh-CN" dirty="0" smtClean="0"/>
          </a:p>
          <a:p>
            <a:pPr lvl="2"/>
            <a:r>
              <a:rPr lang="zh-CN" altLang="en-US" dirty="0" smtClean="0"/>
              <a:t>完全正确性 </a:t>
            </a:r>
            <a:r>
              <a:rPr lang="en-US" altLang="zh-CN" dirty="0" smtClean="0"/>
              <a:t>vs </a:t>
            </a:r>
            <a:r>
              <a:rPr lang="zh-CN" altLang="en-US" dirty="0" smtClean="0"/>
              <a:t>部分正确性</a:t>
            </a:r>
            <a:endParaRPr lang="en-US" altLang="zh-CN" dirty="0" smtClean="0"/>
          </a:p>
          <a:p>
            <a:pPr lvl="2"/>
            <a:r>
              <a:rPr lang="en-US" altLang="zh-CN" dirty="0"/>
              <a:t>CTL</a:t>
            </a:r>
            <a:r>
              <a:rPr lang="zh-CN" altLang="en-US" dirty="0"/>
              <a:t>、</a:t>
            </a:r>
            <a:r>
              <a:rPr lang="en-US" altLang="zh-CN" dirty="0"/>
              <a:t>CTL</a:t>
            </a:r>
            <a:r>
              <a:rPr lang="zh-CN" altLang="en-US" dirty="0"/>
              <a:t>*、</a:t>
            </a:r>
            <a:r>
              <a:rPr lang="en-US" altLang="zh-CN" dirty="0" smtClean="0"/>
              <a:t>Fair-CTL</a:t>
            </a:r>
            <a:r>
              <a:rPr lang="zh-CN" altLang="en-US" dirty="0"/>
              <a:t>、</a:t>
            </a:r>
            <a:r>
              <a:rPr lang="en-US" altLang="zh-CN" dirty="0" smtClean="0"/>
              <a:t>LTL</a:t>
            </a:r>
            <a:r>
              <a:rPr lang="zh-CN" altLang="en-US" dirty="0" smtClean="0"/>
              <a:t>  </a:t>
            </a:r>
            <a:r>
              <a:rPr lang="en-US" altLang="zh-CN" dirty="0" smtClean="0">
                <a:sym typeface="Wingdings" panose="05000000000000000000" pitchFamily="2" charset="2"/>
              </a:rPr>
              <a:t>  </a:t>
            </a:r>
            <a:r>
              <a:rPr lang="en-US" altLang="zh-CN" dirty="0" smtClean="0"/>
              <a:t>safety + (</a:t>
            </a:r>
            <a:r>
              <a:rPr lang="en-US" altLang="zh-CN" dirty="0"/>
              <a:t>non-</a:t>
            </a:r>
            <a:r>
              <a:rPr lang="en-US" altLang="zh-CN" dirty="0" smtClean="0"/>
              <a:t>) termination</a:t>
            </a:r>
          </a:p>
          <a:p>
            <a:pPr lvl="1"/>
            <a:r>
              <a:rPr lang="zh-CN" altLang="en-US" dirty="0" smtClean="0"/>
              <a:t>为什么要基于重写模型？</a:t>
            </a:r>
            <a:endParaRPr lang="en-US" altLang="zh-CN" dirty="0" smtClean="0"/>
          </a:p>
          <a:p>
            <a:pPr lvl="2"/>
            <a:r>
              <a:rPr lang="zh-CN" altLang="en-US" dirty="0"/>
              <a:t>主流</a:t>
            </a:r>
            <a:r>
              <a:rPr lang="zh-CN" altLang="en-US" dirty="0" smtClean="0"/>
              <a:t>技术：</a:t>
            </a:r>
            <a:endParaRPr lang="en-US" altLang="zh-CN" dirty="0" smtClean="0"/>
          </a:p>
          <a:p>
            <a:pPr lvl="3"/>
            <a:r>
              <a:rPr lang="en-US" altLang="zh-CN" dirty="0" smtClean="0"/>
              <a:t>Ranking function</a:t>
            </a:r>
            <a:endParaRPr lang="en-US" altLang="zh-CN" dirty="0"/>
          </a:p>
          <a:p>
            <a:pPr lvl="3"/>
            <a:r>
              <a:rPr lang="en-US" altLang="zh-CN" dirty="0" err="1" smtClean="0">
                <a:solidFill>
                  <a:srgbClr val="FF0000"/>
                </a:solidFill>
              </a:rPr>
              <a:t>intTRS</a:t>
            </a:r>
            <a:endParaRPr lang="en-US" altLang="zh-CN" dirty="0" smtClean="0">
              <a:solidFill>
                <a:srgbClr val="FF0000"/>
              </a:solidFill>
            </a:endParaRPr>
          </a:p>
          <a:p>
            <a:pPr lvl="3"/>
            <a:r>
              <a:rPr lang="en-US" altLang="zh-CN" dirty="0" smtClean="0"/>
              <a:t>Safety + Ranking </a:t>
            </a:r>
            <a:r>
              <a:rPr lang="en-US" altLang="zh-CN" dirty="0" smtClean="0"/>
              <a:t>function</a:t>
            </a:r>
            <a:endParaRPr lang="en-US" altLang="zh-CN" dirty="0"/>
          </a:p>
          <a:p>
            <a:pPr lvl="3"/>
            <a:r>
              <a:rPr lang="en-US" altLang="zh-CN" dirty="0" smtClean="0"/>
              <a:t>Lasso-shaped traces analysis</a:t>
            </a:r>
            <a:endParaRPr lang="en-US" altLang="zh-CN" dirty="0" smtClean="0"/>
          </a:p>
        </p:txBody>
      </p:sp>
      <p:sp>
        <p:nvSpPr>
          <p:cNvPr id="4" name="文本框 3"/>
          <p:cNvSpPr txBox="1"/>
          <p:nvPr/>
        </p:nvSpPr>
        <p:spPr>
          <a:xfrm>
            <a:off x="5098485" y="1268760"/>
            <a:ext cx="902811"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a:r>
              <a:rPr lang="zh-CN" altLang="en-US" sz="2800" dirty="0" smtClean="0">
                <a:solidFill>
                  <a:srgbClr val="FF0000"/>
                </a:solidFill>
              </a:rPr>
              <a:t>有</a:t>
            </a:r>
            <a:r>
              <a:rPr lang="zh-CN" altLang="en-US" sz="2800"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41414101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 </a:t>
            </a:r>
            <a:r>
              <a:rPr lang="zh-CN" altLang="en-US" dirty="0" smtClean="0"/>
              <a:t>语言程序终止性的自动验证工具</a:t>
            </a:r>
            <a:endParaRPr lang="zh-CN" altLang="en-US" dirty="0"/>
          </a:p>
        </p:txBody>
      </p:sp>
      <p:sp>
        <p:nvSpPr>
          <p:cNvPr id="3" name="内容占位符 2"/>
          <p:cNvSpPr>
            <a:spLocks noGrp="1"/>
          </p:cNvSpPr>
          <p:nvPr>
            <p:ph idx="1"/>
          </p:nvPr>
        </p:nvSpPr>
        <p:spPr/>
        <p:txBody>
          <a:bodyPr/>
          <a:lstStyle/>
          <a:p>
            <a:r>
              <a:rPr lang="en-US" altLang="zh-CN" dirty="0" smtClean="0"/>
              <a:t>C </a:t>
            </a:r>
            <a:r>
              <a:rPr lang="zh-CN" altLang="en-US" dirty="0" smtClean="0"/>
              <a:t>程序的重写模型自动构造</a:t>
            </a:r>
            <a:r>
              <a:rPr lang="en-US" altLang="zh-CN" dirty="0" smtClean="0"/>
              <a:t> </a:t>
            </a:r>
            <a:endParaRPr lang="zh-CN" altLang="en-US" dirty="0"/>
          </a:p>
        </p:txBody>
      </p:sp>
      <p:pic>
        <p:nvPicPr>
          <p:cNvPr id="7" name="图片 6"/>
          <p:cNvPicPr>
            <a:picLocks noChangeAspect="1"/>
          </p:cNvPicPr>
          <p:nvPr/>
        </p:nvPicPr>
        <p:blipFill>
          <a:blip r:embed="rId2"/>
          <a:stretch>
            <a:fillRect/>
          </a:stretch>
        </p:blipFill>
        <p:spPr>
          <a:xfrm>
            <a:off x="542925" y="2957512"/>
            <a:ext cx="10763250" cy="2352675"/>
          </a:xfrm>
          <a:prstGeom prst="rect">
            <a:avLst/>
          </a:prstGeom>
        </p:spPr>
      </p:pic>
      <p:sp>
        <p:nvSpPr>
          <p:cNvPr id="8" name="下箭头标注 7"/>
          <p:cNvSpPr/>
          <p:nvPr/>
        </p:nvSpPr>
        <p:spPr bwMode="auto">
          <a:xfrm>
            <a:off x="9829800" y="1952625"/>
            <a:ext cx="1381125" cy="1147762"/>
          </a:xfrm>
          <a:prstGeom prst="downArrowCallout">
            <a:avLst>
              <a:gd name="adj1" fmla="val 25000"/>
              <a:gd name="adj2" fmla="val 25000"/>
              <a:gd name="adj3" fmla="val 11986"/>
              <a:gd name="adj4" fmla="val 80782"/>
            </a:avLst>
          </a:prstGeom>
          <a:noFill/>
          <a:ln w="19050" cap="flat" cmpd="sng" algn="ctr">
            <a:solidFill>
              <a:srgbClr val="00B05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规范化条件</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重写模型</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latin typeface="Arial" charset="0"/>
                <a:ea typeface="宋体" pitchFamily="2" charset="-122"/>
              </a:rPr>
              <a:t>实例</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 name="矩形 8"/>
          <p:cNvSpPr/>
          <p:nvPr/>
        </p:nvSpPr>
        <p:spPr bwMode="auto">
          <a:xfrm>
            <a:off x="5053012" y="2886075"/>
            <a:ext cx="1743075" cy="1381125"/>
          </a:xfrm>
          <a:prstGeom prst="rect">
            <a:avLst/>
          </a:prstGeom>
          <a:noFill/>
          <a:ln w="254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5922442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 </a:t>
            </a:r>
            <a:r>
              <a:rPr lang="zh-CN" altLang="en-US" dirty="0" smtClean="0"/>
              <a:t>语言程序终止性的自动验证工具</a:t>
            </a:r>
            <a:endParaRPr lang="zh-CN" altLang="en-US" dirty="0"/>
          </a:p>
        </p:txBody>
      </p:sp>
      <p:sp>
        <p:nvSpPr>
          <p:cNvPr id="3" name="内容占位符 2"/>
          <p:cNvSpPr>
            <a:spLocks noGrp="1"/>
          </p:cNvSpPr>
          <p:nvPr>
            <p:ph idx="1"/>
          </p:nvPr>
        </p:nvSpPr>
        <p:spPr/>
        <p:txBody>
          <a:bodyPr/>
          <a:lstStyle/>
          <a:p>
            <a:r>
              <a:rPr lang="zh-CN" altLang="en-US" dirty="0" smtClean="0"/>
              <a:t>符号执行图</a:t>
            </a:r>
            <a:endParaRPr lang="en-US" altLang="zh-CN" dirty="0" smtClean="0"/>
          </a:p>
          <a:p>
            <a:pPr lvl="1"/>
            <a:r>
              <a:rPr lang="zh-CN" altLang="en-US" dirty="0" smtClean="0"/>
              <a:t>顶点：抽象程序状态</a:t>
            </a:r>
            <a:endParaRPr lang="en-US" altLang="zh-CN" dirty="0" smtClean="0"/>
          </a:p>
          <a:p>
            <a:pPr lvl="1"/>
            <a:endParaRPr lang="en-US" altLang="zh-CN" dirty="0"/>
          </a:p>
          <a:p>
            <a:pPr lvl="1"/>
            <a:r>
              <a:rPr lang="zh-CN" altLang="en-US" dirty="0" smtClean="0"/>
              <a:t>有向边：表示状态之间的关系</a:t>
            </a:r>
            <a:endParaRPr lang="en-US" altLang="zh-CN" dirty="0" smtClean="0"/>
          </a:p>
          <a:p>
            <a:pPr lvl="2"/>
            <a:r>
              <a:rPr lang="zh-CN" altLang="en-US" dirty="0"/>
              <a:t>求</a:t>
            </a:r>
            <a:r>
              <a:rPr lang="zh-CN" altLang="en-US" dirty="0" smtClean="0"/>
              <a:t>值（</a:t>
            </a:r>
            <a:r>
              <a:rPr lang="en-US" altLang="zh-CN" dirty="0" smtClean="0"/>
              <a:t>evaluation</a:t>
            </a:r>
            <a:r>
              <a:rPr lang="zh-CN" altLang="en-US" dirty="0" smtClean="0"/>
              <a:t>）类型</a:t>
            </a:r>
            <a:endParaRPr lang="en-US" altLang="zh-CN" dirty="0" smtClean="0"/>
          </a:p>
          <a:p>
            <a:pPr lvl="2"/>
            <a:r>
              <a:rPr lang="zh-CN" altLang="en-US" dirty="0"/>
              <a:t>精</a:t>
            </a:r>
            <a:r>
              <a:rPr lang="zh-CN" altLang="en-US" dirty="0" smtClean="0"/>
              <a:t>化（</a:t>
            </a:r>
            <a:r>
              <a:rPr lang="en-US" altLang="zh-CN" dirty="0" smtClean="0"/>
              <a:t>refinement</a:t>
            </a:r>
            <a:r>
              <a:rPr lang="zh-CN" altLang="en-US" dirty="0" smtClean="0"/>
              <a:t>）类型</a:t>
            </a:r>
            <a:endParaRPr lang="en-US" altLang="zh-CN" dirty="0" smtClean="0"/>
          </a:p>
          <a:p>
            <a:pPr lvl="2"/>
            <a:r>
              <a:rPr lang="zh-CN" altLang="en-US" dirty="0" smtClean="0"/>
              <a:t>抽象（</a:t>
            </a:r>
            <a:r>
              <a:rPr lang="en-US" altLang="zh-CN" dirty="0" smtClean="0"/>
              <a:t>abstraction</a:t>
            </a:r>
            <a:r>
              <a:rPr lang="zh-CN" altLang="en-US" dirty="0" smtClean="0"/>
              <a:t>）类型</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821" y="1171575"/>
            <a:ext cx="5784179" cy="4524587"/>
          </a:xfrm>
          <a:prstGeom prst="rect">
            <a:avLst/>
          </a:prstGeom>
        </p:spPr>
      </p:pic>
      <p:pic>
        <p:nvPicPr>
          <p:cNvPr id="5" name="图片 4"/>
          <p:cNvPicPr>
            <a:picLocks noChangeAspect="1"/>
          </p:cNvPicPr>
          <p:nvPr/>
        </p:nvPicPr>
        <p:blipFill>
          <a:blip r:embed="rId3"/>
          <a:stretch>
            <a:fillRect/>
          </a:stretch>
        </p:blipFill>
        <p:spPr>
          <a:xfrm>
            <a:off x="2224969" y="2271712"/>
            <a:ext cx="2755586" cy="366713"/>
          </a:xfrm>
          <a:prstGeom prst="rect">
            <a:avLst/>
          </a:prstGeom>
        </p:spPr>
      </p:pic>
    </p:spTree>
    <p:extLst>
      <p:ext uri="{BB962C8B-B14F-4D97-AF65-F5344CB8AC3E}">
        <p14:creationId xmlns:p14="http://schemas.microsoft.com/office/powerpoint/2010/main" val="2369596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 </a:t>
            </a:r>
            <a:r>
              <a:rPr lang="zh-CN" altLang="en-US" dirty="0" smtClean="0"/>
              <a:t>语言程序终止性的自动验证工具</a:t>
            </a:r>
            <a:endParaRPr lang="zh-CN" altLang="en-US" dirty="0"/>
          </a:p>
        </p:txBody>
      </p:sp>
      <p:sp>
        <p:nvSpPr>
          <p:cNvPr id="3" name="内容占位符 2"/>
          <p:cNvSpPr>
            <a:spLocks noGrp="1"/>
          </p:cNvSpPr>
          <p:nvPr>
            <p:ph idx="1"/>
          </p:nvPr>
        </p:nvSpPr>
        <p:spPr/>
        <p:txBody>
          <a:bodyPr/>
          <a:lstStyle/>
          <a:p>
            <a:r>
              <a:rPr lang="zh-CN" altLang="en-US" dirty="0" smtClean="0"/>
              <a:t>符号执行图的构造</a:t>
            </a:r>
            <a:endParaRPr lang="en-US" altLang="zh-CN" dirty="0" smtClean="0"/>
          </a:p>
          <a:p>
            <a:pPr lvl="1"/>
            <a:r>
              <a:rPr lang="zh-CN" altLang="en-US" dirty="0"/>
              <a:t>单</a:t>
            </a:r>
            <a:r>
              <a:rPr lang="zh-CN" altLang="en-US" dirty="0" smtClean="0"/>
              <a:t>步构造：符号执行规则</a:t>
            </a:r>
            <a:endParaRPr lang="en-US" altLang="zh-CN" dirty="0" smtClean="0"/>
          </a:p>
          <a:p>
            <a:pPr lvl="1"/>
            <a:r>
              <a:rPr lang="zh-CN" altLang="en-US" dirty="0" smtClean="0"/>
              <a:t>图构造：构造算法</a:t>
            </a:r>
            <a:endParaRPr lang="zh-CN" altLang="en-US" dirty="0"/>
          </a:p>
        </p:txBody>
      </p:sp>
      <p:pic>
        <p:nvPicPr>
          <p:cNvPr id="4" name="图片 3"/>
          <p:cNvPicPr>
            <a:picLocks noChangeAspect="1"/>
          </p:cNvPicPr>
          <p:nvPr/>
        </p:nvPicPr>
        <p:blipFill>
          <a:blip r:embed="rId2"/>
          <a:stretch>
            <a:fillRect/>
          </a:stretch>
        </p:blipFill>
        <p:spPr>
          <a:xfrm>
            <a:off x="854621" y="2980692"/>
            <a:ext cx="6638925" cy="2980741"/>
          </a:xfrm>
          <a:prstGeom prst="rect">
            <a:avLst/>
          </a:prstGeom>
        </p:spPr>
      </p:pic>
      <p:pic>
        <p:nvPicPr>
          <p:cNvPr id="5" name="图片 4"/>
          <p:cNvPicPr>
            <a:picLocks noChangeAspect="1"/>
          </p:cNvPicPr>
          <p:nvPr/>
        </p:nvPicPr>
        <p:blipFill>
          <a:blip r:embed="rId3"/>
          <a:stretch>
            <a:fillRect/>
          </a:stretch>
        </p:blipFill>
        <p:spPr>
          <a:xfrm>
            <a:off x="7724775" y="115888"/>
            <a:ext cx="4306247" cy="6634163"/>
          </a:xfrm>
          <a:prstGeom prst="rect">
            <a:avLst/>
          </a:prstGeom>
        </p:spPr>
      </p:pic>
    </p:spTree>
    <p:extLst>
      <p:ext uri="{BB962C8B-B14F-4D97-AF65-F5344CB8AC3E}">
        <p14:creationId xmlns:p14="http://schemas.microsoft.com/office/powerpoint/2010/main" val="988932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 </a:t>
            </a:r>
            <a:r>
              <a:rPr lang="zh-CN" altLang="en-US" dirty="0" smtClean="0"/>
              <a:t>语言程序终止性的自动验证工具</a:t>
            </a:r>
            <a:endParaRPr lang="zh-CN" altLang="en-US" dirty="0"/>
          </a:p>
        </p:txBody>
      </p:sp>
      <p:sp>
        <p:nvSpPr>
          <p:cNvPr id="3" name="内容占位符 2"/>
          <p:cNvSpPr>
            <a:spLocks noGrp="1"/>
          </p:cNvSpPr>
          <p:nvPr>
            <p:ph idx="1"/>
          </p:nvPr>
        </p:nvSpPr>
        <p:spPr/>
        <p:txBody>
          <a:bodyPr/>
          <a:lstStyle/>
          <a:p>
            <a:r>
              <a:rPr lang="en-US" altLang="zh-CN" dirty="0" err="1" smtClean="0"/>
              <a:t>Ceagle</a:t>
            </a:r>
            <a:r>
              <a:rPr lang="en-US" altLang="zh-CN" dirty="0" smtClean="0"/>
              <a:t>-Termination </a:t>
            </a:r>
            <a:r>
              <a:rPr lang="zh-CN" altLang="en-US" dirty="0" smtClean="0"/>
              <a:t>工具组成</a:t>
            </a:r>
            <a:endParaRPr lang="zh-CN" altLang="en-US" dirty="0"/>
          </a:p>
        </p:txBody>
      </p:sp>
      <p:pic>
        <p:nvPicPr>
          <p:cNvPr id="4" name="图片 3"/>
          <p:cNvPicPr>
            <a:picLocks noChangeAspect="1"/>
          </p:cNvPicPr>
          <p:nvPr/>
        </p:nvPicPr>
        <p:blipFill>
          <a:blip r:embed="rId2"/>
          <a:stretch>
            <a:fillRect/>
          </a:stretch>
        </p:blipFill>
        <p:spPr>
          <a:xfrm>
            <a:off x="1057966" y="2224087"/>
            <a:ext cx="10321234" cy="2205038"/>
          </a:xfrm>
          <a:prstGeom prst="rect">
            <a:avLst/>
          </a:prstGeom>
        </p:spPr>
      </p:pic>
    </p:spTree>
    <p:extLst>
      <p:ext uri="{BB962C8B-B14F-4D97-AF65-F5344CB8AC3E}">
        <p14:creationId xmlns:p14="http://schemas.microsoft.com/office/powerpoint/2010/main" val="331954470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报告提纲</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研究背景</a:t>
            </a:r>
            <a:endParaRPr lang="en-US" altLang="zh-CN" dirty="0" smtClean="0"/>
          </a:p>
          <a:p>
            <a:pPr>
              <a:lnSpc>
                <a:spcPct val="150000"/>
              </a:lnSpc>
            </a:pPr>
            <a:r>
              <a:rPr lang="zh-CN" altLang="en-US" dirty="0" smtClean="0"/>
              <a:t>研究现状</a:t>
            </a:r>
            <a:endParaRPr lang="en-US" altLang="zh-CN" dirty="0" smtClean="0"/>
          </a:p>
          <a:p>
            <a:pPr>
              <a:lnSpc>
                <a:spcPct val="150000"/>
              </a:lnSpc>
            </a:pPr>
            <a:r>
              <a:rPr lang="zh-CN" altLang="en-US" dirty="0" smtClean="0"/>
              <a:t>研究思路</a:t>
            </a:r>
            <a:endParaRPr lang="en-US" altLang="zh-CN" dirty="0" smtClean="0"/>
          </a:p>
          <a:p>
            <a:pPr>
              <a:lnSpc>
                <a:spcPct val="150000"/>
              </a:lnSpc>
            </a:pPr>
            <a:r>
              <a:rPr lang="zh-CN" altLang="en-US" dirty="0" smtClean="0"/>
              <a:t>研究内容</a:t>
            </a:r>
            <a:endParaRPr lang="en-US" altLang="zh-CN" dirty="0" smtClean="0"/>
          </a:p>
          <a:p>
            <a:pPr>
              <a:lnSpc>
                <a:spcPct val="150000"/>
              </a:lnSpc>
              <a:buClr>
                <a:srgbClr val="FF0000"/>
              </a:buClr>
            </a:pPr>
            <a:r>
              <a:rPr lang="zh-CN" altLang="en-US" dirty="0" smtClean="0">
                <a:solidFill>
                  <a:srgbClr val="FF0000"/>
                </a:solidFill>
              </a:rPr>
              <a:t>总结展望</a:t>
            </a:r>
            <a:endParaRPr lang="zh-CN" altLang="en-US" dirty="0">
              <a:solidFill>
                <a:srgbClr val="FF0000"/>
              </a:solidFill>
            </a:endParaRPr>
          </a:p>
        </p:txBody>
      </p:sp>
    </p:spTree>
    <p:extLst>
      <p:ext uri="{BB962C8B-B14F-4D97-AF65-F5344CB8AC3E}">
        <p14:creationId xmlns:p14="http://schemas.microsoft.com/office/powerpoint/2010/main" val="59134504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总结和展望</a:t>
            </a:r>
            <a:endParaRPr lang="zh-CN" altLang="en-US" dirty="0"/>
          </a:p>
        </p:txBody>
      </p:sp>
      <p:sp>
        <p:nvSpPr>
          <p:cNvPr id="3" name="内容占位符 2"/>
          <p:cNvSpPr>
            <a:spLocks noGrp="1"/>
          </p:cNvSpPr>
          <p:nvPr>
            <p:ph idx="1"/>
          </p:nvPr>
        </p:nvSpPr>
        <p:spPr/>
        <p:txBody>
          <a:bodyPr/>
          <a:lstStyle/>
          <a:p>
            <a:pPr>
              <a:spcBef>
                <a:spcPts val="1200"/>
              </a:spcBef>
              <a:spcAft>
                <a:spcPts val="1200"/>
              </a:spcAft>
            </a:pPr>
            <a:r>
              <a:rPr lang="zh-CN" altLang="en-US" dirty="0" smtClean="0"/>
              <a:t>工作总结</a:t>
            </a:r>
            <a:endParaRPr lang="en-US" altLang="zh-CN" dirty="0" smtClean="0"/>
          </a:p>
          <a:p>
            <a:pPr lvl="1">
              <a:spcBef>
                <a:spcPts val="1200"/>
              </a:spcBef>
              <a:spcAft>
                <a:spcPts val="1200"/>
              </a:spcAft>
            </a:pPr>
            <a:r>
              <a:rPr lang="zh-CN" altLang="en-US" dirty="0" smtClean="0"/>
              <a:t>针对嵌入式系统的特点，基于已有的重写模型及其扩展，提出了表达能力更强的规范化条件重写模型</a:t>
            </a:r>
            <a:endParaRPr lang="en-US" altLang="zh-CN" dirty="0" smtClean="0"/>
          </a:p>
          <a:p>
            <a:pPr lvl="1">
              <a:spcBef>
                <a:spcPts val="1200"/>
              </a:spcBef>
              <a:spcAft>
                <a:spcPts val="1200"/>
              </a:spcAft>
            </a:pPr>
            <a:r>
              <a:rPr lang="zh-CN" altLang="en-US" dirty="0" smtClean="0"/>
              <a:t>基于规范化重写模型，提出了针对嵌入式系统的建模方法并在 </a:t>
            </a:r>
            <a:r>
              <a:rPr lang="en-US" altLang="zh-CN" dirty="0" smtClean="0"/>
              <a:t>Maude </a:t>
            </a:r>
            <a:r>
              <a:rPr lang="zh-CN" altLang="en-US" dirty="0" smtClean="0"/>
              <a:t>工具中予以实现，通过两个应用案例验证了其可行性</a:t>
            </a:r>
            <a:endParaRPr lang="en-US" altLang="zh-CN" dirty="0" smtClean="0"/>
          </a:p>
          <a:p>
            <a:pPr lvl="1">
              <a:spcBef>
                <a:spcPts val="1200"/>
              </a:spcBef>
              <a:spcAft>
                <a:spcPts val="1200"/>
              </a:spcAft>
            </a:pPr>
            <a:r>
              <a:rPr lang="zh-CN" altLang="en-US" dirty="0" smtClean="0"/>
              <a:t>基于规范化重写模型，开发了 </a:t>
            </a:r>
            <a:r>
              <a:rPr lang="en-US" altLang="zh-CN" dirty="0" smtClean="0"/>
              <a:t>C </a:t>
            </a:r>
            <a:r>
              <a:rPr lang="zh-CN" altLang="en-US" dirty="0" smtClean="0"/>
              <a:t>程序的终止性自动验证工具 </a:t>
            </a:r>
            <a:r>
              <a:rPr lang="en-US" altLang="zh-CN" dirty="0" err="1" smtClean="0"/>
              <a:t>Ceagle</a:t>
            </a:r>
            <a:r>
              <a:rPr lang="en-US" altLang="zh-CN" dirty="0" smtClean="0"/>
              <a:t>-Termination</a:t>
            </a:r>
          </a:p>
          <a:p>
            <a:pPr lvl="1"/>
            <a:endParaRPr lang="zh-CN" altLang="en-US" dirty="0"/>
          </a:p>
        </p:txBody>
      </p:sp>
    </p:spTree>
    <p:extLst>
      <p:ext uri="{BB962C8B-B14F-4D97-AF65-F5344CB8AC3E}">
        <p14:creationId xmlns:p14="http://schemas.microsoft.com/office/powerpoint/2010/main" val="338674502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总结和展望</a:t>
            </a:r>
            <a:endParaRPr lang="zh-CN" altLang="en-US" dirty="0"/>
          </a:p>
        </p:txBody>
      </p:sp>
      <p:sp>
        <p:nvSpPr>
          <p:cNvPr id="3" name="内容占位符 2"/>
          <p:cNvSpPr>
            <a:spLocks noGrp="1"/>
          </p:cNvSpPr>
          <p:nvPr>
            <p:ph idx="1"/>
          </p:nvPr>
        </p:nvSpPr>
        <p:spPr/>
        <p:txBody>
          <a:bodyPr/>
          <a:lstStyle/>
          <a:p>
            <a:pPr>
              <a:spcBef>
                <a:spcPts val="1200"/>
              </a:spcBef>
              <a:spcAft>
                <a:spcPts val="1200"/>
              </a:spcAft>
            </a:pPr>
            <a:r>
              <a:rPr lang="zh-CN" altLang="en-US" dirty="0" smtClean="0"/>
              <a:t>研究展望</a:t>
            </a:r>
            <a:endParaRPr lang="en-US" altLang="zh-CN" dirty="0" smtClean="0"/>
          </a:p>
          <a:p>
            <a:pPr lvl="1">
              <a:spcBef>
                <a:spcPts val="1200"/>
              </a:spcBef>
              <a:spcAft>
                <a:spcPts val="1200"/>
              </a:spcAft>
            </a:pPr>
            <a:r>
              <a:rPr lang="zh-CN" altLang="en-US" dirty="0" smtClean="0"/>
              <a:t>规范化条件重写模型               要求     具有终止性和合流性，目前尚无有效方法及工具进行判定</a:t>
            </a:r>
            <a:endParaRPr lang="en-US" altLang="zh-CN" dirty="0" smtClean="0"/>
          </a:p>
          <a:p>
            <a:pPr lvl="2">
              <a:spcBef>
                <a:spcPts val="600"/>
              </a:spcBef>
              <a:spcAft>
                <a:spcPts val="1200"/>
              </a:spcAft>
            </a:pPr>
            <a:r>
              <a:rPr lang="zh-CN" altLang="en-US" dirty="0" smtClean="0"/>
              <a:t>如何从理论上和工具上研发高效判定方法保障建模过程</a:t>
            </a:r>
            <a:endParaRPr lang="en-US" altLang="zh-CN" dirty="0" smtClean="0"/>
          </a:p>
          <a:p>
            <a:pPr lvl="1">
              <a:spcBef>
                <a:spcPts val="1200"/>
              </a:spcBef>
              <a:spcAft>
                <a:spcPts val="1200"/>
              </a:spcAft>
            </a:pPr>
            <a:r>
              <a:rPr lang="zh-CN" altLang="en-US" dirty="0" smtClean="0"/>
              <a:t>基于规范化条件重写模型的建模方法需要更多的应用案例，以进一步完善自身</a:t>
            </a:r>
            <a:endParaRPr lang="en-US" altLang="zh-CN" dirty="0" smtClean="0"/>
          </a:p>
          <a:p>
            <a:pPr lvl="1">
              <a:spcBef>
                <a:spcPts val="1200"/>
              </a:spcBef>
              <a:spcAft>
                <a:spcPts val="1200"/>
              </a:spcAft>
            </a:pPr>
            <a:r>
              <a:rPr lang="zh-CN" altLang="en-US" dirty="0" smtClean="0"/>
              <a:t>提高和完善 </a:t>
            </a:r>
            <a:r>
              <a:rPr lang="en-US" altLang="zh-CN" dirty="0" err="1" smtClean="0"/>
              <a:t>Ceagle</a:t>
            </a:r>
            <a:r>
              <a:rPr lang="en-US" altLang="zh-CN" dirty="0" smtClean="0"/>
              <a:t>-Termination </a:t>
            </a:r>
            <a:r>
              <a:rPr lang="zh-CN" altLang="en-US" dirty="0" smtClean="0"/>
              <a:t>的验证能力，特别是对递归的支持</a:t>
            </a:r>
            <a:endParaRPr lang="zh-CN" altLang="en-US" dirty="0"/>
          </a:p>
        </p:txBody>
      </p:sp>
      <p:pic>
        <p:nvPicPr>
          <p:cNvPr id="4" name="图片 3"/>
          <p:cNvPicPr>
            <a:picLocks noChangeAspect="1"/>
          </p:cNvPicPr>
          <p:nvPr/>
        </p:nvPicPr>
        <p:blipFill>
          <a:blip r:embed="rId3"/>
          <a:stretch>
            <a:fillRect/>
          </a:stretch>
        </p:blipFill>
        <p:spPr>
          <a:xfrm>
            <a:off x="4133850" y="2066924"/>
            <a:ext cx="1150564" cy="352425"/>
          </a:xfrm>
          <a:prstGeom prst="rect">
            <a:avLst/>
          </a:prstGeom>
        </p:spPr>
      </p:pic>
      <p:pic>
        <p:nvPicPr>
          <p:cNvPr id="5" name="图片 4"/>
          <p:cNvPicPr>
            <a:picLocks noChangeAspect="1"/>
          </p:cNvPicPr>
          <p:nvPr/>
        </p:nvPicPr>
        <p:blipFill>
          <a:blip r:embed="rId4"/>
          <a:stretch>
            <a:fillRect/>
          </a:stretch>
        </p:blipFill>
        <p:spPr>
          <a:xfrm>
            <a:off x="6001296" y="2038349"/>
            <a:ext cx="390525" cy="381000"/>
          </a:xfrm>
          <a:prstGeom prst="rect">
            <a:avLst/>
          </a:prstGeom>
        </p:spPr>
      </p:pic>
    </p:spTree>
    <p:extLst>
      <p:ext uri="{BB962C8B-B14F-4D97-AF65-F5344CB8AC3E}">
        <p14:creationId xmlns:p14="http://schemas.microsoft.com/office/powerpoint/2010/main" val="2569689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发表学术论文</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sz="2400" dirty="0"/>
              <a:t>Liu Jiaxiang, Zhou Min, </a:t>
            </a:r>
            <a:r>
              <a:rPr lang="en-US" altLang="zh-CN" sz="2400" dirty="0" smtClean="0"/>
              <a:t>etc.: </a:t>
            </a:r>
            <a:r>
              <a:rPr lang="en-US" altLang="zh-CN" sz="2400" dirty="0"/>
              <a:t>Formal modeling and verification of a </a:t>
            </a:r>
            <a:r>
              <a:rPr lang="en-US" altLang="zh-CN" sz="2400" dirty="0" smtClean="0"/>
              <a:t>rate-monotonic </a:t>
            </a:r>
            <a:r>
              <a:rPr lang="en-US" altLang="zh-CN" sz="2400" dirty="0"/>
              <a:t>scheduling implementation with Real-Time Maude. IEEE </a:t>
            </a:r>
            <a:r>
              <a:rPr lang="en-US" altLang="zh-CN" sz="2400" dirty="0" smtClean="0"/>
              <a:t>Transactions </a:t>
            </a:r>
            <a:r>
              <a:rPr lang="en-US" altLang="zh-CN" sz="2400" dirty="0"/>
              <a:t>on Industrial Electronics, </a:t>
            </a:r>
            <a:r>
              <a:rPr lang="en-US" altLang="zh-CN" sz="2400" dirty="0" smtClean="0"/>
              <a:t>2016 (SCI, </a:t>
            </a:r>
            <a:r>
              <a:rPr lang="zh-CN" altLang="en-US" sz="2400" dirty="0" smtClean="0"/>
              <a:t>影响因子</a:t>
            </a:r>
            <a:r>
              <a:rPr lang="en-US" altLang="zh-CN" sz="2400" dirty="0" smtClean="0"/>
              <a:t>6.4</a:t>
            </a:r>
            <a:r>
              <a:rPr lang="en-US" altLang="zh-CN" sz="2400" dirty="0"/>
              <a:t>)</a:t>
            </a:r>
            <a:endParaRPr lang="zh-CN" altLang="en-US" sz="2400" dirty="0"/>
          </a:p>
        </p:txBody>
      </p:sp>
    </p:spTree>
    <p:extLst>
      <p:ext uri="{BB962C8B-B14F-4D97-AF65-F5344CB8AC3E}">
        <p14:creationId xmlns:p14="http://schemas.microsoft.com/office/powerpoint/2010/main" val="180056974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209800" y="2175000"/>
            <a:ext cx="7772400" cy="1470025"/>
          </a:xfrm>
        </p:spPr>
        <p:txBody>
          <a:bodyPr/>
          <a:lstStyle/>
          <a:p>
            <a:r>
              <a:rPr lang="zh-CN" altLang="en-US" sz="4800" dirty="0">
                <a:latin typeface="华文楷体" pitchFamily="2" charset="-122"/>
                <a:ea typeface="华文楷体" pitchFamily="2" charset="-122"/>
              </a:rPr>
              <a:t>感谢各位老师！请批评指正！</a:t>
            </a:r>
            <a:r>
              <a:rPr lang="zh-CN" altLang="en-US" dirty="0" smtClean="0"/>
              <a:t/>
            </a:r>
            <a:br>
              <a:rPr lang="zh-CN" altLang="en-US" dirty="0" smtClean="0"/>
            </a:br>
            <a:endParaRPr lang="zh-CN" altLang="en-US" dirty="0"/>
          </a:p>
        </p:txBody>
      </p:sp>
      <p:sp>
        <p:nvSpPr>
          <p:cNvPr id="3" name="内容占位符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515792817"/>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r>
              <a:rPr lang="en-US" altLang="zh-CN" dirty="0" smtClean="0"/>
              <a:t>-</a:t>
            </a:r>
            <a:r>
              <a:rPr lang="zh-CN" altLang="en-US" dirty="0" smtClean="0"/>
              <a:t>嵌入式系统可靠性</a:t>
            </a:r>
            <a:endParaRPr lang="zh-CN" altLang="en-US" dirty="0"/>
          </a:p>
        </p:txBody>
      </p:sp>
      <p:sp>
        <p:nvSpPr>
          <p:cNvPr id="3" name="内容占位符 2"/>
          <p:cNvSpPr>
            <a:spLocks noGrp="1"/>
          </p:cNvSpPr>
          <p:nvPr>
            <p:ph idx="1"/>
          </p:nvPr>
        </p:nvSpPr>
        <p:spPr/>
        <p:txBody>
          <a:bodyPr/>
          <a:lstStyle/>
          <a:p>
            <a:r>
              <a:rPr lang="zh-CN" altLang="en-US" dirty="0" smtClean="0"/>
              <a:t>嵌入式系统的可靠性与安全性：与生命财产安全息息相关</a:t>
            </a:r>
            <a:endParaRPr lang="en-US" altLang="zh-CN" dirty="0" smtClean="0"/>
          </a:p>
          <a:p>
            <a:pPr lvl="1"/>
            <a:r>
              <a:rPr lang="zh-CN" altLang="en-US" dirty="0" smtClean="0"/>
              <a:t>如民用航空飞机</a:t>
            </a:r>
            <a:endParaRPr lang="en-US" altLang="zh-CN" dirty="0" smtClean="0"/>
          </a:p>
          <a:p>
            <a:pPr lvl="2"/>
            <a:r>
              <a:rPr lang="zh-CN" altLang="en-US" dirty="0"/>
              <a:t>飞</a:t>
            </a:r>
            <a:r>
              <a:rPr lang="zh-CN" altLang="en-US" dirty="0" smtClean="0"/>
              <a:t>控系统、导航系统、通信系统、雷达系统、终端传感器系统等</a:t>
            </a:r>
            <a:endParaRPr lang="en-US" altLang="zh-CN" dirty="0" smtClean="0"/>
          </a:p>
          <a:p>
            <a:pPr lvl="2"/>
            <a:r>
              <a:rPr lang="zh-CN" altLang="en-US" dirty="0" smtClean="0"/>
              <a:t>异步、并发、调度、实时引起的不确定性</a:t>
            </a:r>
            <a:endParaRPr lang="en-US" altLang="zh-CN" dirty="0" smtClean="0"/>
          </a:p>
          <a:p>
            <a:pPr lvl="2"/>
            <a:r>
              <a:rPr lang="zh-CN" altLang="en-US" dirty="0" smtClean="0"/>
              <a:t>标准</a:t>
            </a:r>
            <a:r>
              <a:rPr lang="en-US" altLang="zh-CN" dirty="0" smtClean="0"/>
              <a:t>ARP4754</a:t>
            </a:r>
            <a:r>
              <a:rPr lang="zh-CN" altLang="en-US" dirty="0" smtClean="0"/>
              <a:t>、</a:t>
            </a:r>
            <a:r>
              <a:rPr lang="en-US" altLang="zh-CN" dirty="0" smtClean="0"/>
              <a:t>ARP4761</a:t>
            </a:r>
            <a:r>
              <a:rPr lang="zh-CN" altLang="en-US" dirty="0" smtClean="0"/>
              <a:t>、</a:t>
            </a:r>
            <a:r>
              <a:rPr lang="en-US" altLang="zh-CN" dirty="0" smtClean="0"/>
              <a:t>DO-178</a:t>
            </a:r>
            <a:r>
              <a:rPr lang="zh-CN" altLang="en-US" dirty="0" smtClean="0"/>
              <a:t>、</a:t>
            </a:r>
            <a:r>
              <a:rPr lang="en-US" altLang="zh-CN" dirty="0" smtClean="0"/>
              <a:t>DO-254</a:t>
            </a:r>
          </a:p>
          <a:p>
            <a:pPr lvl="2"/>
            <a:endParaRPr lang="en-US" altLang="zh-CN" dirty="0"/>
          </a:p>
          <a:p>
            <a:r>
              <a:rPr lang="zh-CN" altLang="en-US" dirty="0" smtClean="0"/>
              <a:t>有效保障手段：形式化方法</a:t>
            </a:r>
            <a:endParaRPr lang="zh-CN" altLang="en-US" dirty="0"/>
          </a:p>
        </p:txBody>
      </p:sp>
      <p:grpSp>
        <p:nvGrpSpPr>
          <p:cNvPr id="11" name="组合 10"/>
          <p:cNvGrpSpPr/>
          <p:nvPr/>
        </p:nvGrpSpPr>
        <p:grpSpPr>
          <a:xfrm>
            <a:off x="1450825" y="4390555"/>
            <a:ext cx="9019209" cy="1781646"/>
            <a:chOff x="1450825" y="4390555"/>
            <a:chExt cx="9019209" cy="1781646"/>
          </a:xfrm>
        </p:grpSpPr>
        <p:grpSp>
          <p:nvGrpSpPr>
            <p:cNvPr id="9" name="组合 8"/>
            <p:cNvGrpSpPr/>
            <p:nvPr/>
          </p:nvGrpSpPr>
          <p:grpSpPr>
            <a:xfrm>
              <a:off x="1450825" y="4390555"/>
              <a:ext cx="7238034" cy="1781646"/>
              <a:chOff x="1641325" y="4523905"/>
              <a:chExt cx="7238034" cy="1781646"/>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325" y="4523905"/>
                <a:ext cx="1781646" cy="1781646"/>
              </a:xfrm>
              <a:prstGeom prst="rect">
                <a:avLst/>
              </a:prstGeom>
              <a:ln w="19050">
                <a:solidFill>
                  <a:srgbClr val="262673"/>
                </a:solidFill>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970" y="4524374"/>
                <a:ext cx="2499370" cy="1781175"/>
              </a:xfrm>
              <a:prstGeom prst="rect">
                <a:avLst/>
              </a:prstGeom>
              <a:ln w="19050">
                <a:solidFill>
                  <a:srgbClr val="262673"/>
                </a:solidFill>
              </a:ln>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2340" y="4523966"/>
                <a:ext cx="1175844" cy="1781583"/>
              </a:xfrm>
              <a:prstGeom prst="rect">
                <a:avLst/>
              </a:prstGeom>
              <a:ln w="19050">
                <a:solidFill>
                  <a:srgbClr val="262673"/>
                </a:solidFill>
              </a:ln>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8184" y="4524374"/>
                <a:ext cx="1781175" cy="1781175"/>
              </a:xfrm>
              <a:prstGeom prst="rect">
                <a:avLst/>
              </a:prstGeom>
              <a:ln w="19050">
                <a:solidFill>
                  <a:srgbClr val="262673"/>
                </a:solidFill>
              </a:ln>
            </p:spPr>
          </p:pic>
        </p:grpSp>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88859" y="4391024"/>
              <a:ext cx="1781175" cy="1781175"/>
            </a:xfrm>
            <a:prstGeom prst="rect">
              <a:avLst/>
            </a:prstGeom>
            <a:ln w="19050">
              <a:solidFill>
                <a:srgbClr val="262673"/>
              </a:solidFill>
            </a:ln>
          </p:spPr>
        </p:pic>
      </p:grpSp>
    </p:spTree>
    <p:extLst>
      <p:ext uri="{BB962C8B-B14F-4D97-AF65-F5344CB8AC3E}">
        <p14:creationId xmlns:p14="http://schemas.microsoft.com/office/powerpoint/2010/main" val="2698038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r>
              <a:rPr lang="en-US" altLang="zh-CN" dirty="0" smtClean="0"/>
              <a:t>-</a:t>
            </a:r>
            <a:r>
              <a:rPr lang="zh-CN" altLang="en-US" dirty="0" smtClean="0"/>
              <a:t>形式化方法</a:t>
            </a:r>
            <a:endParaRPr lang="zh-CN" altLang="en-US" dirty="0"/>
          </a:p>
        </p:txBody>
      </p:sp>
      <p:sp>
        <p:nvSpPr>
          <p:cNvPr id="3" name="内容占位符 2"/>
          <p:cNvSpPr>
            <a:spLocks noGrp="1"/>
          </p:cNvSpPr>
          <p:nvPr>
            <p:ph idx="1"/>
          </p:nvPr>
        </p:nvSpPr>
        <p:spPr/>
        <p:txBody>
          <a:bodyPr/>
          <a:lstStyle/>
          <a:p>
            <a:r>
              <a:rPr lang="zh-CN" altLang="en-US" dirty="0" smtClean="0"/>
              <a:t>形式化建模与验证</a:t>
            </a:r>
            <a:endParaRPr lang="zh-CN" altLang="en-US" dirty="0"/>
          </a:p>
        </p:txBody>
      </p:sp>
      <p:grpSp>
        <p:nvGrpSpPr>
          <p:cNvPr id="27" name="组合 26"/>
          <p:cNvGrpSpPr/>
          <p:nvPr/>
        </p:nvGrpSpPr>
        <p:grpSpPr>
          <a:xfrm>
            <a:off x="2291475" y="2180265"/>
            <a:ext cx="7419641" cy="2528046"/>
            <a:chOff x="1270709" y="2007010"/>
            <a:chExt cx="7419641" cy="2528046"/>
          </a:xfrm>
        </p:grpSpPr>
        <p:sp>
          <p:nvSpPr>
            <p:cNvPr id="16" name="上箭头 15"/>
            <p:cNvSpPr/>
            <p:nvPr/>
          </p:nvSpPr>
          <p:spPr>
            <a:xfrm rot="5400000">
              <a:off x="6889083" y="2944921"/>
              <a:ext cx="419544" cy="652226"/>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上箭头 16"/>
            <p:cNvSpPr/>
            <p:nvPr/>
          </p:nvSpPr>
          <p:spPr>
            <a:xfrm rot="5400000">
              <a:off x="5880366" y="3230828"/>
              <a:ext cx="419544" cy="953834"/>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上箭头 17"/>
            <p:cNvSpPr/>
            <p:nvPr/>
          </p:nvSpPr>
          <p:spPr>
            <a:xfrm rot="5400000">
              <a:off x="5848038" y="2387476"/>
              <a:ext cx="419544" cy="889179"/>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上箭头 18"/>
            <p:cNvSpPr/>
            <p:nvPr/>
          </p:nvSpPr>
          <p:spPr>
            <a:xfrm rot="5400000">
              <a:off x="3232193" y="1926192"/>
              <a:ext cx="419544" cy="1811747"/>
            </a:xfrm>
            <a:prstGeom prst="upArrow">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270709" y="2516198"/>
              <a:ext cx="1265380" cy="631735"/>
            </a:xfrm>
            <a:prstGeom prst="rect">
              <a:avLst/>
            </a:prstGeom>
            <a:noFill/>
            <a:ln w="12700" cap="flat" cmpd="sng" algn="ctr">
              <a:solidFill>
                <a:srgbClr val="5B9BD5">
                  <a:shade val="50000"/>
                </a:srgbClr>
              </a:solidFill>
              <a:prstDash val="solid"/>
              <a:miter lim="800000"/>
            </a:ln>
            <a:effectLst/>
          </p:spPr>
          <p:txBody>
            <a:bodyPr tIns="468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系统</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21" name="矩形 20"/>
            <p:cNvSpPr/>
            <p:nvPr/>
          </p:nvSpPr>
          <p:spPr>
            <a:xfrm>
              <a:off x="4347839" y="2516198"/>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模型</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7424968" y="2955169"/>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验证结果</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23" name="圆角矩形 22"/>
            <p:cNvSpPr/>
            <p:nvPr/>
          </p:nvSpPr>
          <p:spPr>
            <a:xfrm>
              <a:off x="3188320" y="2012106"/>
              <a:ext cx="507291" cy="165010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建模工具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圆角矩形 23"/>
            <p:cNvSpPr/>
            <p:nvPr/>
          </p:nvSpPr>
          <p:spPr>
            <a:xfrm>
              <a:off x="6265449" y="2007010"/>
              <a:ext cx="507291" cy="252804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验证</a:t>
              </a:r>
              <a:r>
                <a:rPr kumimoji="0" lang="zh-CN" altLang="en-US" sz="1800" b="0" i="0" u="none" strike="noStrike" kern="0" cap="none" spc="0" normalizeH="0" baseline="0" noProof="0" dirty="0" smtClean="0">
                  <a:ln>
                    <a:noFill/>
                  </a:ln>
                  <a:solidFill>
                    <a:prstClr val="white"/>
                  </a:solidFill>
                  <a:effectLst/>
                  <a:uLnTx/>
                  <a:uFillTx/>
                  <a:latin typeface="Calibri" panose="020F0502020204030204"/>
                  <a:ea typeface="宋体" panose="02010600030101010101" pitchFamily="2" charset="-122"/>
                  <a:cs typeface="+mn-cs"/>
                </a:rPr>
                <a:t>工具</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矩形 24"/>
            <p:cNvSpPr/>
            <p:nvPr/>
          </p:nvSpPr>
          <p:spPr>
            <a:xfrm>
              <a:off x="4347839" y="3391877"/>
              <a:ext cx="1265382" cy="63173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5B9BD5"/>
                  </a:solidFill>
                  <a:effectLst/>
                  <a:uLnTx/>
                  <a:uFillTx/>
                  <a:latin typeface="Calibri" panose="020F0502020204030204"/>
                  <a:ea typeface="宋体" panose="02010600030101010101" pitchFamily="2" charset="-122"/>
                  <a:cs typeface="+mn-cs"/>
                </a:rPr>
                <a:t>验证属性</a:t>
              </a:r>
              <a:endParaRPr kumimoji="0" lang="zh-CN" altLang="en-US" sz="1800" b="0" i="0" u="none" strike="noStrike" kern="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cxnSp>
          <p:nvCxnSpPr>
            <p:cNvPr id="26" name="肘形连接符 25"/>
            <p:cNvCxnSpPr>
              <a:stCxn id="22" idx="2"/>
              <a:endCxn id="20" idx="2"/>
            </p:cNvCxnSpPr>
            <p:nvPr/>
          </p:nvCxnSpPr>
          <p:spPr>
            <a:xfrm rot="5400000" flipH="1">
              <a:off x="4761043" y="290289"/>
              <a:ext cx="438971" cy="6154260"/>
            </a:xfrm>
            <a:prstGeom prst="bentConnector3">
              <a:avLst>
                <a:gd name="adj1" fmla="val -272880"/>
              </a:avLst>
            </a:prstGeom>
            <a:noFill/>
            <a:ln w="19050" cap="flat" cmpd="sng" algn="ctr">
              <a:solidFill>
                <a:srgbClr val="5B9BD5"/>
              </a:solidFill>
              <a:prstDash val="dash"/>
              <a:miter lim="800000"/>
              <a:tailEnd type="triangle" w="lg" len="lg"/>
            </a:ln>
            <a:effectLst/>
          </p:spPr>
        </p:cxnSp>
      </p:grpSp>
    </p:spTree>
    <p:extLst>
      <p:ext uri="{BB962C8B-B14F-4D97-AF65-F5344CB8AC3E}">
        <p14:creationId xmlns:p14="http://schemas.microsoft.com/office/powerpoint/2010/main" val="8664308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研究意义</a:t>
            </a:r>
            <a:endParaRPr lang="zh-CN" altLang="en-US" dirty="0"/>
          </a:p>
        </p:txBody>
      </p:sp>
      <p:grpSp>
        <p:nvGrpSpPr>
          <p:cNvPr id="8" name="组合 7"/>
          <p:cNvGrpSpPr/>
          <p:nvPr/>
        </p:nvGrpSpPr>
        <p:grpSpPr>
          <a:xfrm>
            <a:off x="745957" y="1963553"/>
            <a:ext cx="2685448" cy="3773103"/>
            <a:chOff x="765208" y="1453415"/>
            <a:chExt cx="2685448" cy="3773103"/>
          </a:xfrm>
        </p:grpSpPr>
        <p:sp>
          <p:nvSpPr>
            <p:cNvPr id="4" name="矩形 3"/>
            <p:cNvSpPr/>
            <p:nvPr/>
          </p:nvSpPr>
          <p:spPr bwMode="auto">
            <a:xfrm>
              <a:off x="1126156" y="2175310"/>
              <a:ext cx="1963553" cy="5582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可靠性</a:t>
              </a:r>
              <a:r>
                <a:rPr lang="zh-CN" altLang="en-US" dirty="0" smtClean="0">
                  <a:solidFill>
                    <a:schemeClr val="tx1"/>
                  </a:solidFill>
                  <a:latin typeface="Arial" charset="0"/>
                  <a:ea typeface="宋体" pitchFamily="2" charset="-122"/>
                </a:rPr>
                <a:t>要求高</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 name="矩形 4"/>
            <p:cNvSpPr/>
            <p:nvPr/>
          </p:nvSpPr>
          <p:spPr bwMode="auto">
            <a:xfrm>
              <a:off x="1126156" y="3270986"/>
              <a:ext cx="1963553" cy="5582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pitchFamily="2" charset="-122"/>
                </a:rPr>
                <a:t>系统复杂</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6" name="矩形 5"/>
            <p:cNvSpPr/>
            <p:nvPr/>
          </p:nvSpPr>
          <p:spPr bwMode="auto">
            <a:xfrm>
              <a:off x="1126156" y="4366662"/>
              <a:ext cx="1963553" cy="5582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pitchFamily="2" charset="-122"/>
                </a:rPr>
                <a:t>系统规模大</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 name="矩形 6"/>
            <p:cNvSpPr/>
            <p:nvPr/>
          </p:nvSpPr>
          <p:spPr bwMode="auto">
            <a:xfrm>
              <a:off x="765208" y="1453415"/>
              <a:ext cx="2685448" cy="3773103"/>
            </a:xfrm>
            <a:prstGeom prst="rect">
              <a:avLst/>
            </a:prstGeom>
            <a:noFill/>
            <a:ln>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14400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嵌入式系统</a:t>
              </a:r>
            </a:p>
          </p:txBody>
        </p:sp>
      </p:grpSp>
      <p:sp>
        <p:nvSpPr>
          <p:cNvPr id="9" name="虚尾箭头 8"/>
          <p:cNvSpPr/>
          <p:nvPr/>
        </p:nvSpPr>
        <p:spPr bwMode="auto">
          <a:xfrm>
            <a:off x="3792353" y="3320714"/>
            <a:ext cx="856648" cy="1058779"/>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nvGrpSpPr>
          <p:cNvPr id="15" name="组合 14"/>
          <p:cNvGrpSpPr/>
          <p:nvPr/>
        </p:nvGrpSpPr>
        <p:grpSpPr>
          <a:xfrm>
            <a:off x="5009949" y="1963551"/>
            <a:ext cx="2685448" cy="3773103"/>
            <a:chOff x="765208" y="1453415"/>
            <a:chExt cx="2685448" cy="3773103"/>
          </a:xfrm>
        </p:grpSpPr>
        <p:sp>
          <p:nvSpPr>
            <p:cNvPr id="16" name="矩形 15"/>
            <p:cNvSpPr/>
            <p:nvPr/>
          </p:nvSpPr>
          <p:spPr bwMode="auto">
            <a:xfrm>
              <a:off x="1126156" y="2175310"/>
              <a:ext cx="1963553" cy="5582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pitchFamily="2" charset="-122"/>
                </a:rPr>
                <a:t>模型表达能力</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7" name="矩形 16"/>
            <p:cNvSpPr/>
            <p:nvPr/>
          </p:nvSpPr>
          <p:spPr bwMode="auto">
            <a:xfrm>
              <a:off x="1126156" y="3270986"/>
              <a:ext cx="1963553" cy="5582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pitchFamily="2" charset="-122"/>
                </a:rPr>
                <a:t>模型验证能力</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矩形 17"/>
            <p:cNvSpPr/>
            <p:nvPr/>
          </p:nvSpPr>
          <p:spPr bwMode="auto">
            <a:xfrm>
              <a:off x="1126156" y="4366662"/>
              <a:ext cx="1963553" cy="5582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Arial" charset="0"/>
                  <a:ea typeface="宋体" pitchFamily="2" charset="-122"/>
                </a:rPr>
                <a:t>方法易用性</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9" name="矩形 18"/>
            <p:cNvSpPr/>
            <p:nvPr/>
          </p:nvSpPr>
          <p:spPr bwMode="auto">
            <a:xfrm>
              <a:off x="765208" y="1453415"/>
              <a:ext cx="2685448" cy="3773103"/>
            </a:xfrm>
            <a:prstGeom prst="rect">
              <a:avLst/>
            </a:prstGeom>
            <a:noFill/>
            <a:ln>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14400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b="1" dirty="0" smtClean="0">
                  <a:solidFill>
                    <a:schemeClr val="tx1"/>
                  </a:solidFill>
                  <a:latin typeface="Arial" charset="0"/>
                  <a:ea typeface="宋体" pitchFamily="2" charset="-122"/>
                </a:rPr>
                <a:t>形式化方法</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grpSp>
      <p:sp>
        <p:nvSpPr>
          <p:cNvPr id="21" name="矩形 20"/>
          <p:cNvSpPr/>
          <p:nvPr/>
        </p:nvSpPr>
        <p:spPr bwMode="auto">
          <a:xfrm>
            <a:off x="5178391" y="2491335"/>
            <a:ext cx="2348564" cy="2030931"/>
          </a:xfrm>
          <a:prstGeom prst="rect">
            <a:avLst/>
          </a:prstGeom>
          <a:noFill/>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27" name="虚尾箭头 26"/>
          <p:cNvSpPr/>
          <p:nvPr/>
        </p:nvSpPr>
        <p:spPr bwMode="auto">
          <a:xfrm>
            <a:off x="8056344" y="4895246"/>
            <a:ext cx="818147" cy="521367"/>
          </a:xfrm>
          <a:prstGeom prst="stripedRightArrow">
            <a:avLst/>
          </a:prstGeom>
          <a:gradFill>
            <a:gsLst>
              <a:gs pos="0">
                <a:srgbClr val="00B050"/>
              </a:gs>
              <a:gs pos="80000">
                <a:srgbClr val="00B050"/>
              </a:gs>
              <a:gs pos="100000">
                <a:srgbClr val="00B050"/>
              </a:gs>
            </a:gsLst>
          </a:gradFill>
          <a:ln>
            <a:solidFill>
              <a:srgbClr val="00B05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28" name="圆角矩形 27"/>
          <p:cNvSpPr/>
          <p:nvPr/>
        </p:nvSpPr>
        <p:spPr bwMode="auto">
          <a:xfrm>
            <a:off x="9235439" y="4876798"/>
            <a:ext cx="1963553" cy="558265"/>
          </a:xfrm>
          <a:prstGeom prst="roundRect">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b="1" dirty="0" smtClean="0">
                <a:solidFill>
                  <a:schemeClr val="tx1"/>
                </a:solidFill>
                <a:latin typeface="Arial" charset="0"/>
                <a:ea typeface="宋体" pitchFamily="2" charset="-122"/>
              </a:rPr>
              <a:t>建模、验证方法</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29" name="圆角矩形 28"/>
          <p:cNvSpPr/>
          <p:nvPr/>
        </p:nvSpPr>
        <p:spPr bwMode="auto">
          <a:xfrm>
            <a:off x="9235439" y="3237291"/>
            <a:ext cx="1963553" cy="558265"/>
          </a:xfrm>
          <a:prstGeom prst="roundRect">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b="1" dirty="0">
                <a:solidFill>
                  <a:schemeClr val="tx1"/>
                </a:solidFill>
                <a:latin typeface="Arial" charset="0"/>
                <a:ea typeface="宋体" pitchFamily="2" charset="-122"/>
              </a:rPr>
              <a:t>形式化</a:t>
            </a:r>
            <a:r>
              <a:rPr lang="zh-CN" altLang="en-US" b="1" dirty="0" smtClean="0">
                <a:solidFill>
                  <a:schemeClr val="tx1"/>
                </a:solidFill>
                <a:latin typeface="Arial" charset="0"/>
                <a:ea typeface="宋体" pitchFamily="2" charset="-122"/>
              </a:rPr>
              <a:t>模型</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30" name="虚尾箭头 29"/>
          <p:cNvSpPr/>
          <p:nvPr/>
        </p:nvSpPr>
        <p:spPr bwMode="auto">
          <a:xfrm>
            <a:off x="8056343" y="3255739"/>
            <a:ext cx="818147" cy="521367"/>
          </a:xfrm>
          <a:prstGeom prst="stripedRightArrow">
            <a:avLst/>
          </a:prstGeom>
          <a:gradFill>
            <a:gsLst>
              <a:gs pos="0">
                <a:srgbClr val="00B050"/>
              </a:gs>
              <a:gs pos="80000">
                <a:srgbClr val="00B050"/>
              </a:gs>
              <a:gs pos="100000">
                <a:srgbClr val="00B050"/>
              </a:gs>
            </a:gsLst>
          </a:gradFill>
          <a:ln>
            <a:solidFill>
              <a:srgbClr val="00B05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61968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P spid="27" grpId="0" animBg="1"/>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报告提纲</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研究背景</a:t>
            </a:r>
            <a:endParaRPr lang="en-US" altLang="zh-CN" dirty="0" smtClean="0"/>
          </a:p>
          <a:p>
            <a:pPr>
              <a:lnSpc>
                <a:spcPct val="150000"/>
              </a:lnSpc>
              <a:buClr>
                <a:srgbClr val="FF0000"/>
              </a:buClr>
            </a:pPr>
            <a:r>
              <a:rPr lang="zh-CN" altLang="en-US" dirty="0" smtClean="0">
                <a:solidFill>
                  <a:srgbClr val="FF0000"/>
                </a:solidFill>
              </a:rPr>
              <a:t>研究现状</a:t>
            </a:r>
            <a:endParaRPr lang="en-US" altLang="zh-CN" dirty="0" smtClean="0">
              <a:solidFill>
                <a:srgbClr val="FF0000"/>
              </a:solidFill>
            </a:endParaRPr>
          </a:p>
          <a:p>
            <a:pPr>
              <a:lnSpc>
                <a:spcPct val="150000"/>
              </a:lnSpc>
            </a:pPr>
            <a:r>
              <a:rPr lang="zh-CN" altLang="en-US" dirty="0" smtClean="0"/>
              <a:t>研究思路</a:t>
            </a:r>
            <a:endParaRPr lang="en-US" altLang="zh-CN" dirty="0" smtClean="0"/>
          </a:p>
          <a:p>
            <a:pPr>
              <a:lnSpc>
                <a:spcPct val="150000"/>
              </a:lnSpc>
            </a:pPr>
            <a:r>
              <a:rPr lang="zh-CN" altLang="en-US" dirty="0" smtClean="0"/>
              <a:t>研究内容</a:t>
            </a:r>
            <a:endParaRPr lang="en-US" altLang="zh-CN" dirty="0" smtClean="0"/>
          </a:p>
          <a:p>
            <a:pPr>
              <a:lnSpc>
                <a:spcPct val="150000"/>
              </a:lnSpc>
            </a:pPr>
            <a:r>
              <a:rPr lang="zh-CN" altLang="en-US" dirty="0" smtClean="0"/>
              <a:t>总结展望</a:t>
            </a:r>
            <a:endParaRPr lang="zh-CN" altLang="en-US" dirty="0"/>
          </a:p>
        </p:txBody>
      </p:sp>
    </p:spTree>
    <p:extLst>
      <p:ext uri="{BB962C8B-B14F-4D97-AF65-F5344CB8AC3E}">
        <p14:creationId xmlns:p14="http://schemas.microsoft.com/office/powerpoint/2010/main" val="10191983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形式化建模验证方法</a:t>
            </a:r>
            <a:endParaRPr lang="en-US" altLang="zh-CN" dirty="0" smtClean="0"/>
          </a:p>
          <a:p>
            <a:pPr lvl="1">
              <a:lnSpc>
                <a:spcPct val="150000"/>
              </a:lnSpc>
            </a:pPr>
            <a:r>
              <a:rPr lang="zh-CN" altLang="en-US" dirty="0" smtClean="0"/>
              <a:t>基于自动机模型</a:t>
            </a:r>
            <a:endParaRPr lang="en-US" altLang="zh-CN" dirty="0" smtClean="0"/>
          </a:p>
          <a:p>
            <a:pPr lvl="1">
              <a:lnSpc>
                <a:spcPct val="150000"/>
              </a:lnSpc>
            </a:pPr>
            <a:r>
              <a:rPr lang="zh-CN" altLang="en-US" dirty="0" smtClean="0"/>
              <a:t>基于 </a:t>
            </a:r>
            <a:r>
              <a:rPr lang="en-US" altLang="zh-CN" dirty="0" smtClean="0"/>
              <a:t>Petri </a:t>
            </a:r>
            <a:r>
              <a:rPr lang="zh-CN" altLang="en-US" dirty="0" smtClean="0"/>
              <a:t>网模型</a:t>
            </a:r>
            <a:endParaRPr lang="en-US" altLang="zh-CN" dirty="0" smtClean="0"/>
          </a:p>
          <a:p>
            <a:pPr lvl="1">
              <a:lnSpc>
                <a:spcPct val="150000"/>
              </a:lnSpc>
            </a:pPr>
            <a:r>
              <a:rPr lang="zh-CN" altLang="en-US" dirty="0" smtClean="0"/>
              <a:t>基于语法表达式模型</a:t>
            </a:r>
            <a:endParaRPr lang="en-US" altLang="zh-CN" dirty="0" smtClean="0"/>
          </a:p>
          <a:p>
            <a:pPr lvl="1">
              <a:lnSpc>
                <a:spcPct val="150000"/>
              </a:lnSpc>
            </a:pPr>
            <a:r>
              <a:rPr lang="zh-CN" altLang="en-US" dirty="0" smtClean="0"/>
              <a:t>基于重写模型</a:t>
            </a:r>
            <a:endParaRPr lang="zh-CN" altLang="en-US" dirty="0"/>
          </a:p>
        </p:txBody>
      </p:sp>
    </p:spTree>
    <p:extLst>
      <p:ext uri="{BB962C8B-B14F-4D97-AF65-F5344CB8AC3E}">
        <p14:creationId xmlns:p14="http://schemas.microsoft.com/office/powerpoint/2010/main" val="26950384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pt31EB.tmp">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黑体"/>
        <a:cs typeface=""/>
      </a:majorFont>
      <a:minorFont>
        <a:latin typeface="Arial"/>
        <a:ea typeface="黑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1905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solidFill>
          <a:srgbClr val="000000"/>
        </a:solidFill>
        <a:ln w="19050" cap="flat" cmpd="sng" algn="ctr">
          <a:solidFill>
            <a:schemeClr val="tx1"/>
          </a:solidFill>
          <a:prstDash val="solid"/>
          <a:round/>
          <a:headEnd type="none" w="med" len="med"/>
          <a:tailEnd type="none" w="med" len="med"/>
        </a:ln>
        <a:effectLst/>
      </a:spPr>
      <a:bodyPr/>
      <a:lstStyle/>
    </a:lnDef>
    <a:txDef>
      <a:spPr/>
      <a:bodyPr wrap="square" rtlCol="0">
        <a:spAutoFit/>
      </a:bodyPr>
      <a:lstStyle>
        <a:defPPr marL="0">
          <a:defRPr dirty="0"/>
        </a:defPPr>
      </a:lstStyle>
      <a:style>
        <a:lnRef idx="1">
          <a:schemeClr val="accent1"/>
        </a:lnRef>
        <a:fillRef idx="2">
          <a:schemeClr val="accent1"/>
        </a:fillRef>
        <a:effectRef idx="1">
          <a:schemeClr val="accent1"/>
        </a:effectRef>
        <a:fontRef idx="minor">
          <a:schemeClr val="dk1"/>
        </a:fontRef>
      </a: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A-姜宇-博士论文答辩20141215.pptx" id="{92CF8843-C6F1-409B-BF4B-7F4736D1B440}" vid="{9631DEDB-69DC-4F33-82D4-A2691A8E44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博士答辩模版</Template>
  <TotalTime>1946</TotalTime>
  <Words>2210</Words>
  <Application>Microsoft Office PowerPoint</Application>
  <PresentationFormat>宽屏</PresentationFormat>
  <Paragraphs>409</Paragraphs>
  <Slides>49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黑体</vt:lpstr>
      <vt:lpstr>华文楷体</vt:lpstr>
      <vt:lpstr>宋体</vt:lpstr>
      <vt:lpstr>Arial</vt:lpstr>
      <vt:lpstr>Calibri</vt:lpstr>
      <vt:lpstr>Tahoma</vt:lpstr>
      <vt:lpstr>Times New Roman</vt:lpstr>
      <vt:lpstr>Wingdings</vt:lpstr>
      <vt:lpstr>ppt31EB.tmp</vt:lpstr>
      <vt:lpstr>基于重写技术的嵌入式系统建模与验证 （博士学位论文预答辩）</vt:lpstr>
      <vt:lpstr>报告提纲</vt:lpstr>
      <vt:lpstr>报告提纲</vt:lpstr>
      <vt:lpstr>研究背景-嵌入式系统</vt:lpstr>
      <vt:lpstr>研究背景-嵌入式系统可靠性</vt:lpstr>
      <vt:lpstr>研究背景-形式化方法</vt:lpstr>
      <vt:lpstr>研究意义</vt:lpstr>
      <vt:lpstr>报告提纲</vt:lpstr>
      <vt:lpstr>研究现状</vt:lpstr>
      <vt:lpstr>研究现状-自动机模型</vt:lpstr>
      <vt:lpstr>研究现状- Petri 网模型</vt:lpstr>
      <vt:lpstr>研究现状-语法表达式模型</vt:lpstr>
      <vt:lpstr>研究现状-重写模型</vt:lpstr>
      <vt:lpstr>研究现状-总结</vt:lpstr>
      <vt:lpstr>报告提纲</vt:lpstr>
      <vt:lpstr>研究思路</vt:lpstr>
      <vt:lpstr>研究思路</vt:lpstr>
      <vt:lpstr>研究思路</vt:lpstr>
      <vt:lpstr>报告提纲</vt:lpstr>
      <vt:lpstr>研究内容</vt:lpstr>
      <vt:lpstr>研究内容</vt:lpstr>
      <vt:lpstr>1. 规范化条件重写模型</vt:lpstr>
      <vt:lpstr>1. 规范化条件重写模型</vt:lpstr>
      <vt:lpstr>1. 规范化条件重写模型</vt:lpstr>
      <vt:lpstr>1. 规范化条件重写模型</vt:lpstr>
      <vt:lpstr>1. 规范化条件重写模型</vt:lpstr>
      <vt:lpstr>1. 规范化条件重写模型</vt:lpstr>
      <vt:lpstr>研究内容</vt:lpstr>
      <vt:lpstr>2. 基于重写的嵌入式系统建模方法与应用案例</vt:lpstr>
      <vt:lpstr>2. 基于重写的嵌入式系统建模方法与应用案例</vt:lpstr>
      <vt:lpstr>2. 基于重写的嵌入式系统建模方法与应用案例</vt:lpstr>
      <vt:lpstr>2. 基于重写的嵌入式系统建模方法与应用案例</vt:lpstr>
      <vt:lpstr>2. 基于重写的嵌入式系统建模方法与应用案例</vt:lpstr>
      <vt:lpstr>2. 基于重写的嵌入式系统建模方法与应用案例</vt:lpstr>
      <vt:lpstr>2. 基于重写的嵌入式系统建模方法与应用案例</vt:lpstr>
      <vt:lpstr>2. 基于重写的嵌入式系统建模方法与应用案例</vt:lpstr>
      <vt:lpstr>2. 基于重写的嵌入式系统建模方法与应用案例</vt:lpstr>
      <vt:lpstr>研究内容</vt:lpstr>
      <vt:lpstr>3. C 语言程序终止性的自动验证工具</vt:lpstr>
      <vt:lpstr>3. C 语言程序终止性的自动验证工具</vt:lpstr>
      <vt:lpstr>3. C 语言程序终止性的自动验证工具</vt:lpstr>
      <vt:lpstr>3. C 语言程序终止性的自动验证工具</vt:lpstr>
      <vt:lpstr>3. C 语言程序终止性的自动验证工具</vt:lpstr>
      <vt:lpstr>3. C 语言程序终止性的自动验证工具</vt:lpstr>
      <vt:lpstr>报告提纲</vt:lpstr>
      <vt:lpstr>总结和展望</vt:lpstr>
      <vt:lpstr>总结和展望</vt:lpstr>
      <vt:lpstr>发表学术论文</vt:lpstr>
      <vt:lpstr>感谢各位老师！请批评指正！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基于重写技术的嵌入式系统建模与验证 （博士学位论文预答辩）</dc:title>
  <dc:creator>Jiaxiang LIU</dc:creator>
  <cp:lastModifiedBy>Jiaxiang LIU</cp:lastModifiedBy>
  <cp:revision>90</cp:revision>
  <dcterms:created xsi:type="dcterms:W3CDTF">2017-03-01T09:42:12Z</dcterms:created>
  <dcterms:modified xsi:type="dcterms:W3CDTF">2017-03-02T23:57:30Z</dcterms:modified>
</cp:coreProperties>
</file>