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57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C53AA-01ED-463C-5E56-8E63F2BB2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82BB9E-D21F-3E13-3E3D-75D6900A4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E19BFC-18CF-6A13-D641-874C7242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E37F48-EFB1-32AA-5AF4-6EF8D44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C9044F-F200-5352-899A-149ACBD3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02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31001B-BA82-2751-F6C4-D7FA8AD8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A183F3-FFD7-7D33-4422-B17892E83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F6915F-2DA4-267F-EF9D-A555CE00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83C4A-E60B-48D3-7100-7FA1B3E8C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846F01-577A-B6A8-ECBB-B6CA7E06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419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54CC59D-2B59-E2AE-4F12-40E6E0971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956396-CF7C-6C02-8DC9-2D210A462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7E47B-81E4-5A0D-8EA5-163D9540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F82000-E463-63FF-317A-CF61EA282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BEF6A-D314-4C2F-9698-5413171F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981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E6C421-207C-3D75-2296-F4BC7060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3EE382-05AA-4DD9-C29F-4413FD130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BAEAB-FCB8-7097-D8DE-58024F81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2E7CB1-CF89-F2DC-FA72-7F410B095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C6ED7-54A6-8DD1-9D79-2391FA0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877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E430D-D698-5EC8-E5FB-511586B0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E591E2-32BB-AF17-EE84-008BBF903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619920-D994-6267-C69D-7BC1542C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703539-1CD5-D1D6-733D-310CFC48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379AF-BDC1-F2FF-4A73-145B4A9D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96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D280F5-1405-26DA-0E92-DD1735A58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B6EAC3-F374-0278-F118-DE3BC3082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1AFA5E-CF5F-D5A8-8E11-AD35D1B32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8DD34E-85F4-DF26-6255-492C7417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A173C4-82C0-9821-542E-C1E87815A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59068-ECBE-E9F1-C0FB-E23A96C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7093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581055-4513-172F-FC77-F23E99F5F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4B3616-8EA3-2803-1803-54B122FF8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2E2B14-CCEF-77F7-A180-2684C92F7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B47C10-AEC7-2B55-3B8D-AB1334663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9878E9-9EFB-647A-3F9B-EBCE64910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BCCBA2-0AF5-4135-05C9-3893C8E8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015E177-229C-EE8A-8222-175035EFC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070F7-2011-8883-03B7-5540FDF4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543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04C447-DDB9-A66C-A8E9-A347A86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9AD137-B3D6-68F1-1724-3E81F9FB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AD9ABC-1D9B-04B9-5EA1-1533DEC26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074E00-1FEC-9F53-DBAE-72C74A9E8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16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736341C-496F-ADD8-0C08-66FEF61E8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0AD6CE1-3D20-E64E-4BB4-CBFBE10B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4F3B6-9A7A-E52C-117B-37418CB6F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912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27D19-E300-7FDC-1B7E-D33E181B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64AA7-6756-8B6A-CDD8-0048C036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4DE3A6-522C-3A04-114C-2F03CE1F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0EED74-9A38-2C37-8A76-DCFC41A0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B6DAA0-B8D4-2691-0BFF-76CB5A68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79845F-F19A-0B0D-2878-35654793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673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A82C9F-7289-67AF-2681-4AD536C01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27951CE-11A0-442C-2DD0-31F1F8FEC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1BDECA-C5AD-EDFD-FE94-A2FFF97D6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A8D1BF-65B3-8992-86EC-085C1C7B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9FBE5D-7FB7-327F-C4F4-0C1B53D92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E5FEE7-B0C8-C912-6D50-864ED962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9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F96E1A-81D9-F999-92AE-B1962888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E1076B-3088-397B-ABB8-22223FD19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4812B2-3054-C5A0-E0B2-0C284B67AF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B0988-7BE3-4A4D-83CA-DA7426D08CD6}" type="datetimeFigureOut">
              <a:rPr kumimoji="1" lang="ja-JP" altLang="en-US" smtClean="0"/>
              <a:t>2025/10/20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77AF7B-E317-CEF2-D112-B648CDE1B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14E1B7-7229-06DF-9095-0124B851C3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043B8-9777-4283-AD65-1BE2E4DD98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908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73EE0-BA05-0E75-B48D-F732FF03FF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b="1" dirty="0"/>
              <a:t>SID$19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15344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4"/>
            <a:ext cx="10515600" cy="687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3200" b="1" dirty="0"/>
              <a:t>ECU</a:t>
            </a:r>
            <a:r>
              <a:rPr lang="ja-JP" altLang="en-US" sz="3200" b="1" dirty="0"/>
              <a:t>の</a:t>
            </a:r>
            <a:r>
              <a:rPr lang="en-US" altLang="ja-JP" sz="3200" b="1" dirty="0"/>
              <a:t>DTC</a:t>
            </a:r>
            <a:r>
              <a:rPr lang="ja-JP" altLang="en-US" sz="3200" b="1" dirty="0"/>
              <a:t>モジュールの実装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434F4A-F205-0066-2468-EDEE775E7BB8}"/>
              </a:ext>
            </a:extLst>
          </p:cNvPr>
          <p:cNvSpPr txBox="1"/>
          <p:nvPr/>
        </p:nvSpPr>
        <p:spPr>
          <a:xfrm>
            <a:off x="890587" y="703392"/>
            <a:ext cx="94200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説明：</a:t>
            </a:r>
            <a:endParaRPr lang="en-US" altLang="ja-JP" dirty="0"/>
          </a:p>
          <a:p>
            <a:r>
              <a:rPr lang="ja-JP" altLang="en-US" dirty="0"/>
              <a:t>① 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ECU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は</a:t>
            </a:r>
            <a:r>
              <a:rPr lang="en-US" altLang="ja-JP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DTCManager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を統合</a:t>
            </a:r>
            <a:endParaRPr lang="en-US" altLang="ja-JP" dirty="0"/>
          </a:p>
          <a:p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② </a:t>
            </a:r>
            <a:r>
              <a:rPr lang="en-US" altLang="ja-JP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DTCManager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は複数の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オブジェクトを管理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ja-JP" altLang="en-US" dirty="0"/>
              <a:t>③ 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は最小単位で、コードと状態を含む。 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kumimoji="1" lang="ja-JP" altLang="en-US" dirty="0"/>
              <a:t>④ 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ECU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は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CAN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メッセージを通じてやり取りを行い、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    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リクエストを処理する際に</a:t>
            </a:r>
            <a:r>
              <a:rPr lang="en-US" altLang="ja-JP" b="0" i="0" dirty="0" err="1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DTCManager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内の</a:t>
            </a:r>
            <a:r>
              <a:rPr lang="en-US" altLang="ja-JP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DTC</a:t>
            </a:r>
            <a:r>
              <a:rPr lang="ja-JP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データを照会または操作</a:t>
            </a:r>
            <a:endParaRPr lang="en-US" altLang="ja-JP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⑤</a:t>
            </a:r>
            <a:r>
              <a:rPr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dtc_clear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()</a:t>
            </a:r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、</a:t>
            </a:r>
            <a:r>
              <a:rPr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clear_dtc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()</a:t>
            </a:r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は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SID$14</a:t>
            </a:r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に対応</a:t>
            </a:r>
            <a:endParaRPr lang="en-US" altLang="ja-JP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⑥</a:t>
            </a:r>
            <a:r>
              <a:rPr kumimoji="1"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report_number</a:t>
            </a:r>
            <a:r>
              <a:rPr kumimoji="1"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()</a:t>
            </a:r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、</a:t>
            </a:r>
            <a:r>
              <a:rPr kumimoji="1"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report_dtc</a:t>
            </a:r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は</a:t>
            </a:r>
            <a:r>
              <a:rPr kumimoji="1"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SID$19</a:t>
            </a:r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に対応</a:t>
            </a:r>
            <a:endParaRPr kumimoji="1" lang="en-US" altLang="ja-JP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⑦</a:t>
            </a:r>
            <a:r>
              <a:rPr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get_dtcs</a:t>
            </a:r>
            <a:r>
              <a:rPr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()</a:t>
            </a:r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は</a:t>
            </a:r>
            <a:r>
              <a:rPr lang="en-US" altLang="ja-JP" dirty="0" err="1">
                <a:solidFill>
                  <a:srgbClr val="111111"/>
                </a:solidFill>
                <a:latin typeface="Roboto" panose="02000000000000000000" pitchFamily="2" charset="0"/>
              </a:rPr>
              <a:t>dtc_list</a:t>
            </a:r>
            <a:r>
              <a:rPr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を読む</a:t>
            </a:r>
            <a:endParaRPr lang="en-US" altLang="ja-JP" dirty="0">
              <a:solidFill>
                <a:srgbClr val="111111"/>
              </a:solidFill>
              <a:latin typeface="Roboto" panose="02000000000000000000" pitchFamily="2" charset="0"/>
            </a:endParaRPr>
          </a:p>
          <a:p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⑧</a:t>
            </a:r>
            <a:r>
              <a:rPr kumimoji="1"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DTC</a:t>
            </a:r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に</a:t>
            </a:r>
            <a:r>
              <a:rPr kumimoji="1" lang="en-US" altLang="ja-JP" dirty="0">
                <a:solidFill>
                  <a:srgbClr val="111111"/>
                </a:solidFill>
                <a:latin typeface="Roboto" panose="02000000000000000000" pitchFamily="2" charset="0"/>
              </a:rPr>
              <a:t>DTC</a:t>
            </a:r>
            <a:r>
              <a:rPr kumimoji="1" lang="ja-JP" altLang="en-US" dirty="0">
                <a:solidFill>
                  <a:srgbClr val="111111"/>
                </a:solidFill>
                <a:latin typeface="Roboto" panose="02000000000000000000" pitchFamily="2" charset="0"/>
              </a:rPr>
              <a:t>を操作するメソッドを用意</a:t>
            </a:r>
            <a:endParaRPr kumimoji="1" lang="ja-JP" altLang="en-US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CB08A4A-A46E-A269-3DF5-4F5A37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0587" y="3149654"/>
            <a:ext cx="1041082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9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4"/>
            <a:ext cx="10515600" cy="687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sz="3200" b="1" dirty="0"/>
              <a:t>ECU</a:t>
            </a:r>
            <a:r>
              <a:rPr lang="ja-JP" altLang="en-US" sz="3200" b="1" dirty="0"/>
              <a:t>の</a:t>
            </a:r>
            <a:r>
              <a:rPr lang="en-US" altLang="ja-JP" sz="3200" b="1" dirty="0"/>
              <a:t>DTC</a:t>
            </a:r>
            <a:r>
              <a:rPr lang="ja-JP" altLang="en-US" sz="3200" b="1" dirty="0"/>
              <a:t>モジュールの実装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434F4A-F205-0066-2468-EDEE775E7BB8}"/>
              </a:ext>
            </a:extLst>
          </p:cNvPr>
          <p:cNvSpPr txBox="1"/>
          <p:nvPr/>
        </p:nvSpPr>
        <p:spPr>
          <a:xfrm>
            <a:off x="814636" y="913780"/>
            <a:ext cx="9989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今回は一応</a:t>
            </a:r>
            <a:r>
              <a:rPr kumimoji="1" lang="en-US" altLang="ja-JP" sz="2000" dirty="0"/>
              <a:t>ECU</a:t>
            </a:r>
            <a:r>
              <a:rPr kumimoji="1" lang="ja-JP" altLang="en-US" sz="2000" dirty="0"/>
              <a:t>コードの中に、</a:t>
            </a:r>
            <a:endParaRPr kumimoji="1" lang="en-US" altLang="ja-JP" sz="2000" dirty="0"/>
          </a:p>
          <a:p>
            <a:r>
              <a:rPr lang="en-US" altLang="ja-JP" sz="2000" dirty="0"/>
              <a:t>3</a:t>
            </a:r>
            <a:r>
              <a:rPr lang="ja-JP" altLang="en-US" sz="2000" dirty="0"/>
              <a:t>つの異なる形式の</a:t>
            </a:r>
            <a:r>
              <a:rPr lang="en-US" altLang="ja-JP" sz="2000" dirty="0"/>
              <a:t>DTC</a:t>
            </a:r>
            <a:r>
              <a:rPr lang="ja-JP" altLang="en-US" sz="2000" dirty="0"/>
              <a:t>を入って</a:t>
            </a:r>
            <a:r>
              <a:rPr lang="en-US" altLang="ja-JP" sz="2000" dirty="0"/>
              <a:t>(“B2B10-A3”, “U0146”, “C003762”)</a:t>
            </a:r>
            <a:r>
              <a:rPr lang="ja-JP" altLang="en-US" sz="2000" dirty="0"/>
              <a:t>、</a:t>
            </a:r>
            <a:endParaRPr lang="en-US" altLang="ja-JP" sz="2000" dirty="0"/>
          </a:p>
          <a:p>
            <a:r>
              <a:rPr lang="en-US" altLang="ja-JP" sz="2000" dirty="0"/>
              <a:t>Status</a:t>
            </a:r>
            <a:r>
              <a:rPr lang="ja-JP" altLang="en-US" sz="2000" dirty="0"/>
              <a:t>は</a:t>
            </a:r>
            <a:r>
              <a:rPr lang="en-US" altLang="ja-JP" sz="2000" dirty="0"/>
              <a:t>”0x04</a:t>
            </a:r>
            <a:r>
              <a:rPr lang="ja-JP" altLang="en-US" sz="2000" dirty="0"/>
              <a:t>、</a:t>
            </a:r>
            <a:r>
              <a:rPr lang="en-US" altLang="ja-JP" sz="2000" dirty="0"/>
              <a:t>0x0C</a:t>
            </a:r>
            <a:r>
              <a:rPr lang="ja-JP" altLang="en-US" sz="2000" dirty="0"/>
              <a:t>、</a:t>
            </a:r>
            <a:r>
              <a:rPr lang="en-US" altLang="ja-JP" sz="2000" dirty="0"/>
              <a:t>0x08”</a:t>
            </a:r>
            <a:r>
              <a:rPr lang="ja-JP" altLang="en-US" sz="2000" dirty="0"/>
              <a:t>とする。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また、指示通りに</a:t>
            </a:r>
            <a:r>
              <a:rPr lang="en-US" altLang="ja-JP" sz="2000" dirty="0"/>
              <a:t>DTC</a:t>
            </a:r>
            <a:r>
              <a:rPr lang="ja-JP" altLang="en-US" sz="2000" dirty="0"/>
              <a:t>の</a:t>
            </a:r>
            <a:r>
              <a:rPr lang="en-US" altLang="ja-JP" sz="2000" dirty="0" err="1"/>
              <a:t>DTCStatusAvailabilityMask</a:t>
            </a:r>
            <a:r>
              <a:rPr lang="ja-JP" altLang="en-US" sz="2000" dirty="0"/>
              <a:t>と</a:t>
            </a:r>
            <a:r>
              <a:rPr lang="en-US" altLang="ja-JP" sz="2000" dirty="0" err="1"/>
              <a:t>DTCFormatIdentifier</a:t>
            </a:r>
            <a:r>
              <a:rPr lang="ja-JP" altLang="en-US" sz="2000" dirty="0"/>
              <a:t>を設定</a:t>
            </a:r>
            <a:endParaRPr kumimoji="1" lang="en-US" altLang="ja-JP" sz="2000" dirty="0"/>
          </a:p>
        </p:txBody>
      </p: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5CB08A4A-A46E-A269-3DF5-4F5A3765F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684" y="3184674"/>
            <a:ext cx="8318854" cy="298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8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コンテンツ プレースホルダー 20">
            <a:extLst>
              <a:ext uri="{FF2B5EF4-FFF2-40B4-BE49-F238E27FC236}">
                <a16:creationId xmlns:a16="http://schemas.microsoft.com/office/drawing/2014/main" id="{68ACAA83-2AE4-815B-FA38-2F60916B5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107" y="1000373"/>
            <a:ext cx="11414234" cy="5757760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5" y="7776"/>
            <a:ext cx="10515600" cy="1325563"/>
          </a:xfrm>
          <a:solidFill>
            <a:schemeClr val="bg1"/>
          </a:solidFill>
        </p:spPr>
        <p:txBody>
          <a:bodyPr/>
          <a:lstStyle/>
          <a:p>
            <a:r>
              <a:rPr kumimoji="1" lang="en-US" altLang="ja-JP" b="1" dirty="0"/>
              <a:t>SID$</a:t>
            </a:r>
            <a:r>
              <a:rPr lang="en-US" altLang="ja-JP" b="1" dirty="0"/>
              <a:t>19</a:t>
            </a:r>
            <a:r>
              <a:rPr kumimoji="1" lang="ja-JP" altLang="en-US" b="1" dirty="0"/>
              <a:t>のフローチャート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02C0562B-91CC-1BCE-CCE5-8A37CDCBEA1D}"/>
              </a:ext>
            </a:extLst>
          </p:cNvPr>
          <p:cNvGrpSpPr/>
          <p:nvPr/>
        </p:nvGrpSpPr>
        <p:grpSpPr>
          <a:xfrm>
            <a:off x="1553379" y="2813050"/>
            <a:ext cx="10088514" cy="1620201"/>
            <a:chOff x="1553379" y="2813050"/>
            <a:chExt cx="10088514" cy="1620201"/>
          </a:xfrm>
        </p:grpSpPr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9FE41BB8-D8C4-4A58-4526-4CD9789AE991}"/>
                </a:ext>
              </a:extLst>
            </p:cNvPr>
            <p:cNvGrpSpPr/>
            <p:nvPr/>
          </p:nvGrpSpPr>
          <p:grpSpPr>
            <a:xfrm>
              <a:off x="1553379" y="2813050"/>
              <a:ext cx="10088514" cy="1620201"/>
              <a:chOff x="1553379" y="2813050"/>
              <a:chExt cx="10088514" cy="1620201"/>
            </a:xfrm>
          </p:grpSpPr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B765E58-E23E-DE7C-89B9-DA50B9CE62C4}"/>
                  </a:ext>
                </a:extLst>
              </p:cNvPr>
              <p:cNvSpPr txBox="1"/>
              <p:nvPr/>
            </p:nvSpPr>
            <p:spPr>
              <a:xfrm>
                <a:off x="11149450" y="2813050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[1]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67A14FB-117D-35C5-C670-06820D889F73}"/>
                  </a:ext>
                </a:extLst>
              </p:cNvPr>
              <p:cNvSpPr txBox="1"/>
              <p:nvPr/>
            </p:nvSpPr>
            <p:spPr>
              <a:xfrm>
                <a:off x="9939867" y="3109383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[2]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90D7A99-4890-FD22-6CAA-5CF79F6EA704}"/>
                  </a:ext>
                </a:extLst>
              </p:cNvPr>
              <p:cNvSpPr txBox="1"/>
              <p:nvPr/>
            </p:nvSpPr>
            <p:spPr>
              <a:xfrm>
                <a:off x="8412884" y="3410146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[3]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2AB8EA8-E957-7D39-4B64-1631CB12AA8E}"/>
                  </a:ext>
                </a:extLst>
              </p:cNvPr>
              <p:cNvSpPr txBox="1"/>
              <p:nvPr/>
            </p:nvSpPr>
            <p:spPr>
              <a:xfrm>
                <a:off x="8519968" y="3879253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[4]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2EE5867D-FB9C-6FDE-80FF-CE0510760AEF}"/>
                  </a:ext>
                </a:extLst>
              </p:cNvPr>
              <p:cNvSpPr txBox="1"/>
              <p:nvPr/>
            </p:nvSpPr>
            <p:spPr>
              <a:xfrm>
                <a:off x="1553379" y="4063919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[5]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E1EB967-85ED-5D2E-5148-009ED7371965}"/>
                  </a:ext>
                </a:extLst>
              </p:cNvPr>
              <p:cNvSpPr txBox="1"/>
              <p:nvPr/>
            </p:nvSpPr>
            <p:spPr>
              <a:xfrm>
                <a:off x="4216145" y="4063919"/>
                <a:ext cx="492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FF0000"/>
                    </a:solidFill>
                  </a:rPr>
                  <a:t>[6]</a:t>
                </a:r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2ABF12E2-DD12-E302-BE98-FAA46CCF3EEA}"/>
                </a:ext>
              </a:extLst>
            </p:cNvPr>
            <p:cNvSpPr txBox="1"/>
            <p:nvPr/>
          </p:nvSpPr>
          <p:spPr>
            <a:xfrm>
              <a:off x="6878912" y="4063919"/>
              <a:ext cx="492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solidFill>
                    <a:srgbClr val="FF0000"/>
                  </a:solidFill>
                </a:rPr>
                <a:t>[7]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446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3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b="1" dirty="0"/>
              <a:t>SID$19</a:t>
            </a:r>
            <a:r>
              <a:rPr lang="ja-JP" altLang="en-US" b="1" dirty="0"/>
              <a:t>の実装</a:t>
            </a:r>
          </a:p>
        </p:txBody>
      </p:sp>
      <p:pic>
        <p:nvPicPr>
          <p:cNvPr id="13" name="コンテンツ プレースホルダー 10">
            <a:extLst>
              <a:ext uri="{FF2B5EF4-FFF2-40B4-BE49-F238E27FC236}">
                <a16:creationId xmlns:a16="http://schemas.microsoft.com/office/drawing/2014/main" id="{61DDF9FC-88A9-4B16-9720-8F989BA4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140688" y="-65937"/>
            <a:ext cx="3057292" cy="2783994"/>
          </a:xfr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3094EA0A-D4B3-3953-34ED-4A4589D625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3" r="8623"/>
          <a:stretch/>
        </p:blipFill>
        <p:spPr>
          <a:xfrm>
            <a:off x="1004320" y="1547800"/>
            <a:ext cx="7851227" cy="4978606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389140-D280-9455-2956-2B064070EBBD}"/>
              </a:ext>
            </a:extLst>
          </p:cNvPr>
          <p:cNvSpPr/>
          <p:nvPr/>
        </p:nvSpPr>
        <p:spPr>
          <a:xfrm flipH="1">
            <a:off x="3987796" y="2802468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C079F7-A789-80DD-AC29-1CB7C76AA0D9}"/>
              </a:ext>
            </a:extLst>
          </p:cNvPr>
          <p:cNvSpPr txBox="1"/>
          <p:nvPr/>
        </p:nvSpPr>
        <p:spPr>
          <a:xfrm>
            <a:off x="5791198" y="2348725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[1]Session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r>
              <a:rPr lang="en-US" altLang="ja-JP" dirty="0">
                <a:solidFill>
                  <a:srgbClr val="FF0000"/>
                </a:solidFill>
              </a:rPr>
              <a:t>02</a:t>
            </a:r>
            <a:r>
              <a:rPr lang="ja-JP" altLang="en-US" dirty="0">
                <a:solidFill>
                  <a:srgbClr val="FF0000"/>
                </a:solidFill>
              </a:rPr>
              <a:t>、</a:t>
            </a:r>
            <a:r>
              <a:rPr lang="en-US" altLang="ja-JP" dirty="0">
                <a:solidFill>
                  <a:srgbClr val="FF0000"/>
                </a:solidFill>
              </a:rPr>
              <a:t>”7F 19 7F”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6E432E-6AE4-2F5C-A372-4D3EB9907FE3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063065" y="2533391"/>
            <a:ext cx="728133" cy="2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CAC75E-8CA5-5D89-0F57-787435853E46}"/>
              </a:ext>
            </a:extLst>
          </p:cNvPr>
          <p:cNvSpPr txBox="1"/>
          <p:nvPr/>
        </p:nvSpPr>
        <p:spPr>
          <a:xfrm>
            <a:off x="192739" y="886081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SID$19</a:t>
            </a:r>
            <a:r>
              <a:rPr lang="ja-JP" altLang="en-US" dirty="0"/>
              <a:t>に対応するネガレスは</a:t>
            </a:r>
            <a:r>
              <a:rPr lang="en-US" altLang="ja-JP" dirty="0"/>
              <a:t>[1]~[4]</a:t>
            </a:r>
            <a:r>
              <a:rPr lang="ja-JP" altLang="en-US" dirty="0"/>
              <a:t>で確認</a:t>
            </a:r>
            <a:endParaRPr lang="en-US" altLang="ja-JP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E5CCB0F3-5725-E79B-402A-293F99A3352F}"/>
              </a:ext>
            </a:extLst>
          </p:cNvPr>
          <p:cNvSpPr/>
          <p:nvPr/>
        </p:nvSpPr>
        <p:spPr>
          <a:xfrm flipH="1">
            <a:off x="3987796" y="3099576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EB9A81-B67B-D7F0-9538-A7D4096B698E}"/>
              </a:ext>
            </a:extLst>
          </p:cNvPr>
          <p:cNvSpPr txBox="1"/>
          <p:nvPr/>
        </p:nvSpPr>
        <p:spPr>
          <a:xfrm>
            <a:off x="5839520" y="2987948"/>
            <a:ext cx="357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[2]2byte</a:t>
            </a:r>
            <a:r>
              <a:rPr lang="ja-JP" altLang="en-US" dirty="0">
                <a:solidFill>
                  <a:srgbClr val="FF0000"/>
                </a:solidFill>
              </a:rPr>
              <a:t>未満、</a:t>
            </a:r>
            <a:r>
              <a:rPr lang="en-US" altLang="ja-JP" dirty="0">
                <a:solidFill>
                  <a:srgbClr val="FF0000"/>
                </a:solidFill>
              </a:rPr>
              <a:t>”7F 19 13”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A435099-7D44-67B5-4C60-740FF61E4F76}"/>
              </a:ext>
            </a:extLst>
          </p:cNvPr>
          <p:cNvSpPr txBox="1"/>
          <p:nvPr/>
        </p:nvSpPr>
        <p:spPr>
          <a:xfrm>
            <a:off x="1004320" y="2974869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[3]sub-function</a:t>
            </a:r>
            <a:r>
              <a:rPr lang="ja-JP" altLang="en-US" sz="1400" dirty="0">
                <a:solidFill>
                  <a:srgbClr val="FF0000"/>
                </a:solidFill>
              </a:rPr>
              <a:t>をサポートしない、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     ”7F 19 12”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B36A528-2F3E-BC89-23F9-B481E908377A}"/>
              </a:ext>
            </a:extLst>
          </p:cNvPr>
          <p:cNvSpPr/>
          <p:nvPr/>
        </p:nvSpPr>
        <p:spPr>
          <a:xfrm flipH="1">
            <a:off x="3993056" y="3388816"/>
            <a:ext cx="1718734" cy="2370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5BCA8C-128A-ECC2-EE84-DBF4EED273E6}"/>
              </a:ext>
            </a:extLst>
          </p:cNvPr>
          <p:cNvCxnSpPr>
            <a:cxnSpLocks/>
          </p:cNvCxnSpPr>
          <p:nvPr/>
        </p:nvCxnSpPr>
        <p:spPr>
          <a:xfrm flipV="1">
            <a:off x="5706530" y="3095614"/>
            <a:ext cx="13299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E16AC5-53AC-2781-DA75-251C53383A53}"/>
              </a:ext>
            </a:extLst>
          </p:cNvPr>
          <p:cNvCxnSpPr>
            <a:cxnSpLocks/>
          </p:cNvCxnSpPr>
          <p:nvPr/>
        </p:nvCxnSpPr>
        <p:spPr>
          <a:xfrm flipH="1" flipV="1">
            <a:off x="3430409" y="3517516"/>
            <a:ext cx="608716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2A173F87-461D-383C-B5EC-2D1BC124D60C}"/>
              </a:ext>
            </a:extLst>
          </p:cNvPr>
          <p:cNvSpPr/>
          <p:nvPr/>
        </p:nvSpPr>
        <p:spPr>
          <a:xfrm flipH="1">
            <a:off x="3998312" y="3678731"/>
            <a:ext cx="1718734" cy="91252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370C6A-1AC6-7316-59B4-F68F892D4B72}"/>
              </a:ext>
            </a:extLst>
          </p:cNvPr>
          <p:cNvSpPr txBox="1"/>
          <p:nvPr/>
        </p:nvSpPr>
        <p:spPr>
          <a:xfrm>
            <a:off x="5837476" y="4518621"/>
            <a:ext cx="4071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[4]</a:t>
            </a:r>
            <a:r>
              <a:rPr lang="ja-JP" altLang="en-US" dirty="0">
                <a:solidFill>
                  <a:srgbClr val="FF0000"/>
                </a:solidFill>
              </a:rPr>
              <a:t>メッセージの長さが正しくない、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>
                <a:solidFill>
                  <a:srgbClr val="FF0000"/>
                </a:solidFill>
              </a:rPr>
              <a:t>”7F 19 13”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CF2F5BB-492D-4985-2E0B-C32005A125AA}"/>
              </a:ext>
            </a:extLst>
          </p:cNvPr>
          <p:cNvCxnSpPr/>
          <p:nvPr/>
        </p:nvCxnSpPr>
        <p:spPr>
          <a:xfrm>
            <a:off x="5717046" y="4139944"/>
            <a:ext cx="578889" cy="3550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D41A61-AAD3-CFEE-8CF2-E1EC3903FA8B}"/>
              </a:ext>
            </a:extLst>
          </p:cNvPr>
          <p:cNvSpPr txBox="1"/>
          <p:nvPr/>
        </p:nvSpPr>
        <p:spPr>
          <a:xfrm>
            <a:off x="5717046" y="5738022"/>
            <a:ext cx="66880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*</a:t>
            </a:r>
            <a:r>
              <a:rPr lang="en-US" altLang="ja-JP" dirty="0" err="1"/>
              <a:t>programmingSession</a:t>
            </a:r>
            <a:r>
              <a:rPr lang="ja-JP" altLang="en-US" dirty="0"/>
              <a:t>へ遷移する機能はまだ実装しないため、</a:t>
            </a:r>
            <a:endParaRPr lang="en-US" altLang="ja-JP" dirty="0"/>
          </a:p>
          <a:p>
            <a:r>
              <a:rPr lang="en-US" altLang="ja-JP" dirty="0"/>
              <a:t> debug console</a:t>
            </a:r>
            <a:r>
              <a:rPr lang="ja-JP" altLang="en-US" dirty="0"/>
              <a:t>によってセッションを調整する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891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3094EA0A-D4B3-3953-34ED-4A4589D62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" r="8747"/>
          <a:stretch/>
        </p:blipFill>
        <p:spPr>
          <a:xfrm>
            <a:off x="257941" y="1464545"/>
            <a:ext cx="8480630" cy="53777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3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b="1" dirty="0"/>
              <a:t>SID$19</a:t>
            </a:r>
            <a:r>
              <a:rPr lang="ja-JP" altLang="en-US" b="1" dirty="0"/>
              <a:t>の実装</a:t>
            </a:r>
          </a:p>
        </p:txBody>
      </p:sp>
      <p:pic>
        <p:nvPicPr>
          <p:cNvPr id="13" name="コンテンツ プレースホルダー 10">
            <a:extLst>
              <a:ext uri="{FF2B5EF4-FFF2-40B4-BE49-F238E27FC236}">
                <a16:creationId xmlns:a16="http://schemas.microsoft.com/office/drawing/2014/main" id="{61DDF9FC-88A9-4B16-9720-8F989BA47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40688" y="-65937"/>
            <a:ext cx="3057292" cy="2783994"/>
          </a:xfr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6389140-D280-9455-2956-2B064070EBBD}"/>
              </a:ext>
            </a:extLst>
          </p:cNvPr>
          <p:cNvSpPr/>
          <p:nvPr/>
        </p:nvSpPr>
        <p:spPr>
          <a:xfrm flipH="1">
            <a:off x="3153102" y="3117769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C079F7-A789-80DD-AC29-1CB7C76AA0D9}"/>
              </a:ext>
            </a:extLst>
          </p:cNvPr>
          <p:cNvSpPr txBox="1"/>
          <p:nvPr/>
        </p:nvSpPr>
        <p:spPr>
          <a:xfrm>
            <a:off x="5791198" y="2600972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[5]”04”mask</a:t>
            </a:r>
            <a:r>
              <a:rPr lang="ja-JP" altLang="en-US" dirty="0">
                <a:solidFill>
                  <a:srgbClr val="FF0000"/>
                </a:solidFill>
              </a:rPr>
              <a:t>に対応する</a:t>
            </a:r>
            <a:r>
              <a:rPr lang="en-US" altLang="ja-JP" dirty="0">
                <a:solidFill>
                  <a:srgbClr val="FF0000"/>
                </a:solidFill>
              </a:rPr>
              <a:t>DTC</a:t>
            </a:r>
            <a:r>
              <a:rPr lang="ja-JP" altLang="en-US" dirty="0">
                <a:solidFill>
                  <a:srgbClr val="FF0000"/>
                </a:solidFill>
              </a:rPr>
              <a:t>の数</a:t>
            </a:r>
            <a:r>
              <a:rPr lang="en-US" altLang="ja-JP" dirty="0">
                <a:solidFill>
                  <a:srgbClr val="FF0000"/>
                </a:solidFill>
              </a:rPr>
              <a:t>(00 02)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B6E432E-6AE4-2F5C-A372-4D3EB9907FE3}"/>
              </a:ext>
            </a:extLst>
          </p:cNvPr>
          <p:cNvCxnSpPr>
            <a:cxnSpLocks/>
          </p:cNvCxnSpPr>
          <p:nvPr/>
        </p:nvCxnSpPr>
        <p:spPr>
          <a:xfrm flipV="1">
            <a:off x="5063065" y="2775128"/>
            <a:ext cx="728133" cy="2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CAC75E-8CA5-5D89-0F57-787435853E46}"/>
              </a:ext>
            </a:extLst>
          </p:cNvPr>
          <p:cNvSpPr txBox="1"/>
          <p:nvPr/>
        </p:nvSpPr>
        <p:spPr>
          <a:xfrm>
            <a:off x="257941" y="1017601"/>
            <a:ext cx="773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SID$19</a:t>
            </a:r>
            <a:r>
              <a:rPr lang="ja-JP" altLang="en-US" dirty="0"/>
              <a:t>に対応するポジティブ・レスポンス・メッセージは</a:t>
            </a:r>
            <a:r>
              <a:rPr lang="en-US" altLang="ja-JP" dirty="0"/>
              <a:t>[5]~[7]</a:t>
            </a:r>
            <a:r>
              <a:rPr lang="ja-JP" altLang="en-US" dirty="0"/>
              <a:t>で確認</a:t>
            </a:r>
            <a:endParaRPr lang="en-US" altLang="ja-JP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CEB9A81-B67B-D7F0-9538-A7D4096B698E}"/>
              </a:ext>
            </a:extLst>
          </p:cNvPr>
          <p:cNvSpPr txBox="1"/>
          <p:nvPr/>
        </p:nvSpPr>
        <p:spPr>
          <a:xfrm>
            <a:off x="5408597" y="3133213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[5]”08”mask</a:t>
            </a:r>
            <a:r>
              <a:rPr lang="ja-JP" altLang="en-US" dirty="0">
                <a:solidFill>
                  <a:srgbClr val="FF0000"/>
                </a:solidFill>
              </a:rPr>
              <a:t>に対応する</a:t>
            </a:r>
            <a:r>
              <a:rPr lang="en-US" altLang="ja-JP" dirty="0">
                <a:solidFill>
                  <a:srgbClr val="FF0000"/>
                </a:solidFill>
              </a:rPr>
              <a:t>DTC</a:t>
            </a:r>
            <a:r>
              <a:rPr lang="ja-JP" altLang="en-US" dirty="0">
                <a:solidFill>
                  <a:srgbClr val="FF0000"/>
                </a:solidFill>
              </a:rPr>
              <a:t>の数</a:t>
            </a:r>
            <a:r>
              <a:rPr lang="en-US" altLang="ja-JP" dirty="0">
                <a:solidFill>
                  <a:srgbClr val="FF0000"/>
                </a:solidFill>
              </a:rPr>
              <a:t>(00 02)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A435099-7D44-67B5-4C60-740FF61E4F76}"/>
              </a:ext>
            </a:extLst>
          </p:cNvPr>
          <p:cNvSpPr txBox="1"/>
          <p:nvPr/>
        </p:nvSpPr>
        <p:spPr>
          <a:xfrm>
            <a:off x="-15184" y="4062196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[6]”04”mask</a:t>
            </a:r>
            <a:r>
              <a:rPr lang="ja-JP" altLang="en-US" sz="1400" dirty="0">
                <a:solidFill>
                  <a:srgbClr val="FF0000"/>
                </a:solidFill>
              </a:rPr>
              <a:t>に対応する</a:t>
            </a:r>
            <a:r>
              <a:rPr lang="en-US" altLang="ja-JP" sz="1400" dirty="0">
                <a:solidFill>
                  <a:srgbClr val="FF0000"/>
                </a:solidFill>
              </a:rPr>
              <a:t>DTC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D5BCA8C-128A-ECC2-EE84-DBF4EED273E6}"/>
              </a:ext>
            </a:extLst>
          </p:cNvPr>
          <p:cNvCxnSpPr>
            <a:cxnSpLocks/>
          </p:cNvCxnSpPr>
          <p:nvPr/>
        </p:nvCxnSpPr>
        <p:spPr>
          <a:xfrm flipV="1">
            <a:off x="5296629" y="3338899"/>
            <a:ext cx="132990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BE16AC5-53AC-2781-DA75-251C53383A53}"/>
              </a:ext>
            </a:extLst>
          </p:cNvPr>
          <p:cNvCxnSpPr>
            <a:cxnSpLocks/>
          </p:cNvCxnSpPr>
          <p:nvPr/>
        </p:nvCxnSpPr>
        <p:spPr>
          <a:xfrm flipH="1" flipV="1">
            <a:off x="2543503" y="4348539"/>
            <a:ext cx="569757" cy="1246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F370C6A-1AC6-7316-59B4-F68F892D4B72}"/>
              </a:ext>
            </a:extLst>
          </p:cNvPr>
          <p:cNvSpPr txBox="1"/>
          <p:nvPr/>
        </p:nvSpPr>
        <p:spPr>
          <a:xfrm>
            <a:off x="5511658" y="3625906"/>
            <a:ext cx="5051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[5]”0C”mask</a:t>
            </a:r>
            <a:r>
              <a:rPr lang="ja-JP" altLang="en-US" dirty="0">
                <a:solidFill>
                  <a:srgbClr val="FF0000"/>
                </a:solidFill>
              </a:rPr>
              <a:t>に対応する</a:t>
            </a:r>
            <a:r>
              <a:rPr lang="en-US" altLang="ja-JP" dirty="0">
                <a:solidFill>
                  <a:srgbClr val="FF0000"/>
                </a:solidFill>
              </a:rPr>
              <a:t>DTC</a:t>
            </a:r>
            <a:r>
              <a:rPr lang="ja-JP" altLang="en-US" dirty="0">
                <a:solidFill>
                  <a:srgbClr val="FF0000"/>
                </a:solidFill>
              </a:rPr>
              <a:t>の数</a:t>
            </a:r>
            <a:r>
              <a:rPr lang="en-US" altLang="ja-JP" dirty="0">
                <a:solidFill>
                  <a:srgbClr val="FF0000"/>
                </a:solidFill>
              </a:rPr>
              <a:t>(00 03)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3776877-0EE3-E657-356E-A51D99AB7118}"/>
              </a:ext>
            </a:extLst>
          </p:cNvPr>
          <p:cNvSpPr txBox="1"/>
          <p:nvPr/>
        </p:nvSpPr>
        <p:spPr>
          <a:xfrm>
            <a:off x="-19071" y="4803703"/>
            <a:ext cx="3089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[6] ”0C”mask</a:t>
            </a:r>
            <a:r>
              <a:rPr lang="ja-JP" altLang="en-US" sz="1400" dirty="0">
                <a:solidFill>
                  <a:srgbClr val="FF0000"/>
                </a:solidFill>
              </a:rPr>
              <a:t>に対応する</a:t>
            </a:r>
            <a:r>
              <a:rPr lang="en-US" altLang="ja-JP" sz="1400" dirty="0">
                <a:solidFill>
                  <a:srgbClr val="FF0000"/>
                </a:solidFill>
              </a:rPr>
              <a:t>DTC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61E49C6-2290-57A3-128E-87E87D073635}"/>
              </a:ext>
            </a:extLst>
          </p:cNvPr>
          <p:cNvCxnSpPr>
            <a:cxnSpLocks/>
          </p:cNvCxnSpPr>
          <p:nvPr/>
        </p:nvCxnSpPr>
        <p:spPr>
          <a:xfrm flipH="1" flipV="1">
            <a:off x="2711669" y="4731107"/>
            <a:ext cx="401591" cy="6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CC80777-2289-23E2-1052-E931AE4D2B04}"/>
              </a:ext>
            </a:extLst>
          </p:cNvPr>
          <p:cNvSpPr txBox="1"/>
          <p:nvPr/>
        </p:nvSpPr>
        <p:spPr>
          <a:xfrm>
            <a:off x="5511659" y="4014523"/>
            <a:ext cx="622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[5]</a:t>
            </a:r>
            <a:r>
              <a:rPr lang="ja-JP" altLang="en-US" dirty="0">
                <a:solidFill>
                  <a:srgbClr val="FF0000"/>
                </a:solidFill>
              </a:rPr>
              <a:t>該当する </a:t>
            </a:r>
            <a:r>
              <a:rPr lang="en-US" altLang="ja-JP" dirty="0">
                <a:solidFill>
                  <a:srgbClr val="FF0000"/>
                </a:solidFill>
              </a:rPr>
              <a:t>DTC </a:t>
            </a:r>
            <a:r>
              <a:rPr lang="ja-JP" altLang="en-US" dirty="0">
                <a:solidFill>
                  <a:srgbClr val="FF0000"/>
                </a:solidFill>
              </a:rPr>
              <a:t>がない、</a:t>
            </a:r>
            <a:r>
              <a:rPr lang="en-US" altLang="ja-JP" dirty="0">
                <a:solidFill>
                  <a:srgbClr val="FF0000"/>
                </a:solidFill>
              </a:rPr>
              <a:t>”59 01 0E 00 00”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4A2C10-733F-AB4F-2D2C-3B58DC0F4400}"/>
              </a:ext>
            </a:extLst>
          </p:cNvPr>
          <p:cNvSpPr/>
          <p:nvPr/>
        </p:nvSpPr>
        <p:spPr>
          <a:xfrm flipH="1">
            <a:off x="3158358" y="3438329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E505DE8-4962-70D0-2F04-5EC0C6C45484}"/>
              </a:ext>
            </a:extLst>
          </p:cNvPr>
          <p:cNvSpPr/>
          <p:nvPr/>
        </p:nvSpPr>
        <p:spPr>
          <a:xfrm flipH="1">
            <a:off x="3153106" y="3758895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EDF22C4-3FF1-B716-705C-EB0EE6A26A6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322906" y="3810572"/>
            <a:ext cx="188752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0B1D8EF-DCE3-4B6D-E6FA-0CBB499DA0C2}"/>
              </a:ext>
            </a:extLst>
          </p:cNvPr>
          <p:cNvSpPr/>
          <p:nvPr/>
        </p:nvSpPr>
        <p:spPr>
          <a:xfrm flipH="1">
            <a:off x="3147853" y="4079462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C21AF9F-0897-83AC-3757-97AEDDEA29DA}"/>
              </a:ext>
            </a:extLst>
          </p:cNvPr>
          <p:cNvCxnSpPr>
            <a:cxnSpLocks/>
          </p:cNvCxnSpPr>
          <p:nvPr/>
        </p:nvCxnSpPr>
        <p:spPr>
          <a:xfrm flipV="1">
            <a:off x="5275611" y="4131137"/>
            <a:ext cx="188752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82CECA3-38D5-1B4D-871E-537B6D950976}"/>
              </a:ext>
            </a:extLst>
          </p:cNvPr>
          <p:cNvSpPr/>
          <p:nvPr/>
        </p:nvSpPr>
        <p:spPr>
          <a:xfrm flipH="1">
            <a:off x="3079541" y="4400030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D96FFE7-8575-68AB-DEBB-4F5B10DD86AD}"/>
              </a:ext>
            </a:extLst>
          </p:cNvPr>
          <p:cNvSpPr/>
          <p:nvPr/>
        </p:nvSpPr>
        <p:spPr>
          <a:xfrm flipH="1">
            <a:off x="3074285" y="4731107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1AD7FB0-65B9-1D4E-E991-F9C627917983}"/>
              </a:ext>
            </a:extLst>
          </p:cNvPr>
          <p:cNvSpPr txBox="1"/>
          <p:nvPr/>
        </p:nvSpPr>
        <p:spPr>
          <a:xfrm>
            <a:off x="74155" y="4466841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[6]”08”mask</a:t>
            </a:r>
            <a:r>
              <a:rPr lang="ja-JP" altLang="en-US" sz="1400" dirty="0">
                <a:solidFill>
                  <a:srgbClr val="FF0000"/>
                </a:solidFill>
              </a:rPr>
              <a:t>に対応する</a:t>
            </a:r>
            <a:r>
              <a:rPr lang="en-US" altLang="ja-JP" sz="1400" dirty="0">
                <a:solidFill>
                  <a:srgbClr val="FF0000"/>
                </a:solidFill>
              </a:rPr>
              <a:t>DTC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399580-F139-BB01-0E3E-929000C8E240}"/>
              </a:ext>
            </a:extLst>
          </p:cNvPr>
          <p:cNvSpPr/>
          <p:nvPr/>
        </p:nvSpPr>
        <p:spPr>
          <a:xfrm flipH="1">
            <a:off x="3058520" y="5041160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C2159E4-B08E-64F1-E874-4B6CDE8B1077}"/>
              </a:ext>
            </a:extLst>
          </p:cNvPr>
          <p:cNvCxnSpPr>
            <a:cxnSpLocks/>
          </p:cNvCxnSpPr>
          <p:nvPr/>
        </p:nvCxnSpPr>
        <p:spPr>
          <a:xfrm flipH="1" flipV="1">
            <a:off x="2664372" y="5083203"/>
            <a:ext cx="401591" cy="637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A2F2E6-641E-A1C1-1260-80304DC6E513}"/>
              </a:ext>
            </a:extLst>
          </p:cNvPr>
          <p:cNvSpPr/>
          <p:nvPr/>
        </p:nvSpPr>
        <p:spPr>
          <a:xfrm flipH="1">
            <a:off x="3084797" y="5372236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DC57AA-BBC4-B6FA-85BB-C331979DC70C}"/>
              </a:ext>
            </a:extLst>
          </p:cNvPr>
          <p:cNvSpPr txBox="1"/>
          <p:nvPr/>
        </p:nvSpPr>
        <p:spPr>
          <a:xfrm>
            <a:off x="406598" y="5208349"/>
            <a:ext cx="232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[6]</a:t>
            </a:r>
            <a:r>
              <a:rPr lang="ja-JP" altLang="en-US" sz="1400" dirty="0">
                <a:solidFill>
                  <a:srgbClr val="FF0000"/>
                </a:solidFill>
              </a:rPr>
              <a:t>該当する </a:t>
            </a:r>
            <a:r>
              <a:rPr lang="en-US" altLang="ja-JP" sz="1400" dirty="0">
                <a:solidFill>
                  <a:srgbClr val="FF0000"/>
                </a:solidFill>
              </a:rPr>
              <a:t>DTC </a:t>
            </a:r>
            <a:r>
              <a:rPr lang="ja-JP" altLang="en-US" sz="1400" dirty="0">
                <a:solidFill>
                  <a:srgbClr val="FF0000"/>
                </a:solidFill>
              </a:rPr>
              <a:t>がない、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”59 01 0E”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4ACE76-E9D1-5F20-42D1-84C138175962}"/>
              </a:ext>
            </a:extLst>
          </p:cNvPr>
          <p:cNvCxnSpPr>
            <a:stCxn id="20" idx="3"/>
          </p:cNvCxnSpPr>
          <p:nvPr/>
        </p:nvCxnSpPr>
        <p:spPr>
          <a:xfrm flipH="1" flipV="1">
            <a:off x="2543503" y="5360650"/>
            <a:ext cx="541294" cy="146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01360B8-3AE2-5B66-ED96-751203774B8B}"/>
              </a:ext>
            </a:extLst>
          </p:cNvPr>
          <p:cNvSpPr/>
          <p:nvPr/>
        </p:nvSpPr>
        <p:spPr>
          <a:xfrm flipH="1">
            <a:off x="3090053" y="5682292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6C1263-C4F4-6DDE-FE8F-E47B3C4CC574}"/>
              </a:ext>
            </a:extLst>
          </p:cNvPr>
          <p:cNvCxnSpPr>
            <a:cxnSpLocks/>
          </p:cNvCxnSpPr>
          <p:nvPr/>
        </p:nvCxnSpPr>
        <p:spPr>
          <a:xfrm flipV="1">
            <a:off x="5133723" y="5744480"/>
            <a:ext cx="188752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04911B-F1A5-D20F-CF0C-27A07E326722}"/>
              </a:ext>
            </a:extLst>
          </p:cNvPr>
          <p:cNvSpPr txBox="1"/>
          <p:nvPr/>
        </p:nvSpPr>
        <p:spPr>
          <a:xfrm>
            <a:off x="5388053" y="5482278"/>
            <a:ext cx="622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[7]</a:t>
            </a:r>
            <a:r>
              <a:rPr lang="ja-JP" altLang="en-US" dirty="0">
                <a:solidFill>
                  <a:srgbClr val="FF0000"/>
                </a:solidFill>
              </a:rPr>
              <a:t>すべての</a:t>
            </a:r>
            <a:r>
              <a:rPr lang="en-US" altLang="ja-JP" dirty="0">
                <a:solidFill>
                  <a:srgbClr val="FF0000"/>
                </a:solidFill>
              </a:rPr>
              <a:t>DTC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76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3094EA0A-D4B3-3953-34ED-4A4589D625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2" r="8582"/>
          <a:stretch/>
        </p:blipFill>
        <p:spPr>
          <a:xfrm>
            <a:off x="257941" y="1464545"/>
            <a:ext cx="8480630" cy="537772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E36CB6AA-BFC8-A52C-6A53-B3B0CE22F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733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ja-JP" b="1" dirty="0"/>
              <a:t>SID$14</a:t>
            </a:r>
            <a:r>
              <a:rPr lang="ja-JP" altLang="en-US" b="1" dirty="0"/>
              <a:t>の確認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CAC75E-8CA5-5D89-0F57-787435853E46}"/>
              </a:ext>
            </a:extLst>
          </p:cNvPr>
          <p:cNvSpPr txBox="1"/>
          <p:nvPr/>
        </p:nvSpPr>
        <p:spPr>
          <a:xfrm>
            <a:off x="257940" y="854081"/>
            <a:ext cx="8381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確認手順：</a:t>
            </a:r>
            <a:endParaRPr lang="en-US" altLang="ja-JP" dirty="0"/>
          </a:p>
          <a:p>
            <a:r>
              <a:rPr lang="en-US" altLang="ja-JP" dirty="0"/>
              <a:t>[1] “14 ff </a:t>
            </a:r>
            <a:r>
              <a:rPr lang="en-US" altLang="ja-JP" dirty="0" err="1"/>
              <a:t>ff</a:t>
            </a:r>
            <a:r>
              <a:rPr lang="en-US" altLang="ja-JP" dirty="0"/>
              <a:t> </a:t>
            </a:r>
            <a:r>
              <a:rPr lang="en-US" altLang="ja-JP" dirty="0" err="1"/>
              <a:t>ff</a:t>
            </a:r>
            <a:r>
              <a:rPr lang="en-US" altLang="ja-JP" dirty="0"/>
              <a:t>”</a:t>
            </a:r>
            <a:r>
              <a:rPr lang="ja-JP" altLang="en-US" dirty="0"/>
              <a:t>を発送し、</a:t>
            </a:r>
            <a:r>
              <a:rPr lang="en-US" altLang="ja-JP" dirty="0"/>
              <a:t>“54”</a:t>
            </a:r>
            <a:r>
              <a:rPr lang="ja-JP" altLang="en-US" dirty="0"/>
              <a:t>を返送</a:t>
            </a:r>
            <a:r>
              <a:rPr lang="en-US" altLang="ja-JP" dirty="0"/>
              <a:t>(DTC</a:t>
            </a:r>
            <a:r>
              <a:rPr lang="ja-JP" altLang="en-US" dirty="0"/>
              <a:t>クリア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[2] “19 0A”</a:t>
            </a:r>
            <a:r>
              <a:rPr lang="ja-JP" altLang="en-US" dirty="0"/>
              <a:t>を発送し、</a:t>
            </a:r>
            <a:r>
              <a:rPr lang="en-US" altLang="ja-JP" dirty="0"/>
              <a:t> “59 02 0E”</a:t>
            </a:r>
            <a:r>
              <a:rPr lang="ja-JP" altLang="en-US" dirty="0"/>
              <a:t>を返送（すべての</a:t>
            </a:r>
            <a:r>
              <a:rPr lang="en-US" altLang="ja-JP" dirty="0"/>
              <a:t>DTC</a:t>
            </a:r>
            <a:r>
              <a:rPr lang="ja-JP" altLang="en-US" dirty="0"/>
              <a:t>がクリアされた）</a:t>
            </a:r>
            <a:endParaRPr lang="en-US" altLang="ja-JP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DA2F2E6-641E-A1C1-1260-80304DC6E513}"/>
              </a:ext>
            </a:extLst>
          </p:cNvPr>
          <p:cNvSpPr/>
          <p:nvPr/>
        </p:nvSpPr>
        <p:spPr>
          <a:xfrm flipH="1">
            <a:off x="3084797" y="5372236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5DC57AA-BBC4-B6FA-85BB-C331979DC70C}"/>
              </a:ext>
            </a:extLst>
          </p:cNvPr>
          <p:cNvSpPr txBox="1"/>
          <p:nvPr/>
        </p:nvSpPr>
        <p:spPr>
          <a:xfrm>
            <a:off x="606294" y="4987628"/>
            <a:ext cx="24769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[1]”14 FF </a:t>
            </a:r>
            <a:r>
              <a:rPr lang="en-US" altLang="ja-JP" sz="1400" dirty="0" err="1">
                <a:solidFill>
                  <a:srgbClr val="FF0000"/>
                </a:solidFill>
              </a:rPr>
              <a:t>FF</a:t>
            </a:r>
            <a:r>
              <a:rPr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err="1">
                <a:solidFill>
                  <a:srgbClr val="FF0000"/>
                </a:solidFill>
              </a:rPr>
              <a:t>FF</a:t>
            </a:r>
            <a:r>
              <a:rPr lang="en-US" altLang="ja-JP" sz="1400" dirty="0">
                <a:solidFill>
                  <a:srgbClr val="FF0000"/>
                </a:solidFill>
              </a:rPr>
              <a:t>”</a:t>
            </a:r>
            <a:r>
              <a:rPr lang="ja-JP" altLang="en-US" sz="1400" dirty="0">
                <a:solidFill>
                  <a:srgbClr val="FF0000"/>
                </a:solidFill>
              </a:rPr>
              <a:t>を発送し、</a:t>
            </a:r>
            <a:endParaRPr lang="en-US" altLang="ja-JP" sz="1400" dirty="0">
              <a:solidFill>
                <a:srgbClr val="FF0000"/>
              </a:solidFill>
            </a:endParaRPr>
          </a:p>
          <a:p>
            <a:r>
              <a:rPr lang="en-US" altLang="ja-JP" sz="1400" dirty="0">
                <a:solidFill>
                  <a:srgbClr val="FF0000"/>
                </a:solidFill>
              </a:rPr>
              <a:t>”54”</a:t>
            </a:r>
            <a:r>
              <a:rPr lang="ja-JP" altLang="en-US" sz="1400" dirty="0">
                <a:solidFill>
                  <a:srgbClr val="FF0000"/>
                </a:solidFill>
              </a:rPr>
              <a:t>を返送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B4ACE76-E9D1-5F20-42D1-84C138175962}"/>
              </a:ext>
            </a:extLst>
          </p:cNvPr>
          <p:cNvCxnSpPr>
            <a:stCxn id="20" idx="3"/>
          </p:cNvCxnSpPr>
          <p:nvPr/>
        </p:nvCxnSpPr>
        <p:spPr>
          <a:xfrm flipH="1" flipV="1">
            <a:off x="2543503" y="5360650"/>
            <a:ext cx="541294" cy="146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01360B8-3AE2-5B66-ED96-751203774B8B}"/>
              </a:ext>
            </a:extLst>
          </p:cNvPr>
          <p:cNvSpPr/>
          <p:nvPr/>
        </p:nvSpPr>
        <p:spPr>
          <a:xfrm flipH="1">
            <a:off x="3090053" y="5682292"/>
            <a:ext cx="2091559" cy="26907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826C1263-C4F4-6DDE-FE8F-E47B3C4CC574}"/>
              </a:ext>
            </a:extLst>
          </p:cNvPr>
          <p:cNvCxnSpPr>
            <a:cxnSpLocks/>
          </p:cNvCxnSpPr>
          <p:nvPr/>
        </p:nvCxnSpPr>
        <p:spPr>
          <a:xfrm flipV="1">
            <a:off x="5133723" y="5744480"/>
            <a:ext cx="188752" cy="107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04911B-F1A5-D20F-CF0C-27A07E326722}"/>
              </a:ext>
            </a:extLst>
          </p:cNvPr>
          <p:cNvSpPr txBox="1"/>
          <p:nvPr/>
        </p:nvSpPr>
        <p:spPr>
          <a:xfrm>
            <a:off x="5322475" y="5506775"/>
            <a:ext cx="6227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[2] “19 0A”</a:t>
            </a:r>
            <a:r>
              <a:rPr lang="ja-JP" altLang="en-US" dirty="0">
                <a:solidFill>
                  <a:srgbClr val="FF0000"/>
                </a:solidFill>
              </a:rPr>
              <a:t>を発送し、 “</a:t>
            </a:r>
            <a:r>
              <a:rPr lang="en-US" altLang="ja-JP" dirty="0">
                <a:solidFill>
                  <a:srgbClr val="FF0000"/>
                </a:solidFill>
              </a:rPr>
              <a:t>59 02 0E”</a:t>
            </a:r>
            <a:r>
              <a:rPr lang="ja-JP" altLang="en-US" dirty="0">
                <a:solidFill>
                  <a:srgbClr val="FF0000"/>
                </a:solidFill>
              </a:rPr>
              <a:t>を返送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5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549</Words>
  <Application>Microsoft Office PowerPoint</Application>
  <PresentationFormat>ワイド画面</PresentationFormat>
  <Paragraphs>55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Roboto</vt:lpstr>
      <vt:lpstr>Office テーマ</vt:lpstr>
      <vt:lpstr>SID$19</vt:lpstr>
      <vt:lpstr>ECUのDTCモジュールの実装</vt:lpstr>
      <vt:lpstr>ECUのDTCモジュールの実装</vt:lpstr>
      <vt:lpstr>SID$19のフローチャート</vt:lpstr>
      <vt:lpstr>SID$19の実装</vt:lpstr>
      <vt:lpstr>SID$19の実装</vt:lpstr>
      <vt:lpstr>SID$14の確認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SID$3E</dc:title>
  <dc:creator>Kakou Kan (韓 佳孝 GE)</dc:creator>
  <cp:lastModifiedBy>Kakou Kan (韓 佳孝 GE)</cp:lastModifiedBy>
  <cp:revision>22</cp:revision>
  <dcterms:created xsi:type="dcterms:W3CDTF">2025-10-16T01:37:46Z</dcterms:created>
  <dcterms:modified xsi:type="dcterms:W3CDTF">2025-10-20T08:40:00Z</dcterms:modified>
</cp:coreProperties>
</file>