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136" d="100"/>
          <a:sy n="136" d="100"/>
        </p:scale>
        <p:origin x="9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a724ecb40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a724ecb40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9cfd5792b9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9cfd5792b9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cfd5792b9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9cfd5792b9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35275" y="2403900"/>
            <a:ext cx="1025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Feature Selection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096200" y="2403900"/>
            <a:ext cx="4128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LASSO</a:t>
            </a:r>
            <a:endParaRPr sz="1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/</a:t>
            </a:r>
            <a:endParaRPr sz="1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R</a:t>
            </a:r>
            <a:endParaRPr sz="1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I</a:t>
            </a:r>
            <a:endParaRPr sz="1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DGE</a:t>
            </a:r>
            <a:endParaRPr sz="1500" b="1"/>
          </a:p>
        </p:txBody>
      </p:sp>
      <p:sp>
        <p:nvSpPr>
          <p:cNvPr id="56" name="Google Shape;56;p13"/>
          <p:cNvSpPr txBox="1"/>
          <p:nvPr/>
        </p:nvSpPr>
        <p:spPr>
          <a:xfrm>
            <a:off x="5473825" y="3244225"/>
            <a:ext cx="4128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PLS</a:t>
            </a:r>
            <a:endParaRPr sz="1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/</a:t>
            </a:r>
            <a:endParaRPr sz="1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PCR</a:t>
            </a:r>
            <a:endParaRPr sz="1500" b="1"/>
          </a:p>
        </p:txBody>
      </p:sp>
      <p:sp>
        <p:nvSpPr>
          <p:cNvPr id="57" name="Google Shape;57;p13"/>
          <p:cNvSpPr/>
          <p:nvPr/>
        </p:nvSpPr>
        <p:spPr>
          <a:xfrm>
            <a:off x="195375" y="141550"/>
            <a:ext cx="3178581" cy="187769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House </a:t>
            </a:r>
            <a:br>
              <a:rPr b="0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Impact" panose="020B0806030902050204" pitchFamily="34" charset="0"/>
                <a:cs typeface="Aharoni" panose="02010803020104030203" pitchFamily="2" charset="-79"/>
              </a:rPr>
            </a:br>
            <a:r>
              <a:rPr b="0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Price</a:t>
            </a:r>
            <a:br>
              <a:rPr b="0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Impact" panose="020B0806030902050204" pitchFamily="34" charset="0"/>
                <a:cs typeface="Aharoni" panose="02010803020104030203" pitchFamily="2" charset="-79"/>
              </a:rPr>
            </a:br>
            <a:r>
              <a:rPr b="0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Prediction</a:t>
            </a:r>
          </a:p>
        </p:txBody>
      </p:sp>
      <p:grpSp>
        <p:nvGrpSpPr>
          <p:cNvPr id="58" name="Google Shape;58;p13"/>
          <p:cNvGrpSpPr/>
          <p:nvPr/>
        </p:nvGrpSpPr>
        <p:grpSpPr>
          <a:xfrm>
            <a:off x="5810916" y="460014"/>
            <a:ext cx="3032366" cy="1089466"/>
            <a:chOff x="5768750" y="283125"/>
            <a:chExt cx="2713284" cy="849420"/>
          </a:xfrm>
        </p:grpSpPr>
        <p:sp>
          <p:nvSpPr>
            <p:cNvPr id="59" name="Google Shape;59;p13"/>
            <p:cNvSpPr/>
            <p:nvPr/>
          </p:nvSpPr>
          <p:spPr>
            <a:xfrm>
              <a:off x="5768750" y="283125"/>
              <a:ext cx="2713284" cy="849420"/>
            </a:xfrm>
            <a:prstGeom prst="cloud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 txBox="1"/>
            <p:nvPr/>
          </p:nvSpPr>
          <p:spPr>
            <a:xfrm rot="21385534">
              <a:off x="6075539" y="415197"/>
              <a:ext cx="2251981" cy="530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</a:rPr>
                <a:t>An accurate prediction of the housing price </a:t>
              </a:r>
              <a:endParaRPr b="1" dirty="0"/>
            </a:p>
          </p:txBody>
        </p:sp>
      </p:grpSp>
      <p:sp>
        <p:nvSpPr>
          <p:cNvPr id="61" name="Google Shape;61;p13"/>
          <p:cNvSpPr txBox="1"/>
          <p:nvPr/>
        </p:nvSpPr>
        <p:spPr>
          <a:xfrm>
            <a:off x="4325600" y="3088525"/>
            <a:ext cx="959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Collinearity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Problem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375" y="109450"/>
            <a:ext cx="1625425" cy="916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13"/>
          <p:cNvGrpSpPr/>
          <p:nvPr/>
        </p:nvGrpSpPr>
        <p:grpSpPr>
          <a:xfrm>
            <a:off x="1892613" y="109456"/>
            <a:ext cx="1977856" cy="4848703"/>
            <a:chOff x="2017200" y="147406"/>
            <a:chExt cx="1977856" cy="4848703"/>
          </a:xfrm>
        </p:grpSpPr>
        <p:grpSp>
          <p:nvGrpSpPr>
            <p:cNvPr id="64" name="Google Shape;64;p13"/>
            <p:cNvGrpSpPr/>
            <p:nvPr/>
          </p:nvGrpSpPr>
          <p:grpSpPr>
            <a:xfrm>
              <a:off x="2017212" y="147406"/>
              <a:ext cx="1977844" cy="4848703"/>
              <a:chOff x="3373950" y="196825"/>
              <a:chExt cx="2125800" cy="5519926"/>
            </a:xfrm>
          </p:grpSpPr>
          <p:pic>
            <p:nvPicPr>
              <p:cNvPr id="65" name="Google Shape;65;p13"/>
              <p:cNvPicPr preferRelativeResize="0"/>
              <p:nvPr/>
            </p:nvPicPr>
            <p:blipFill rotWithShape="1">
              <a:blip r:embed="rId5">
                <a:alphaModFix/>
              </a:blip>
              <a:srcRect r="3993" b="16296"/>
              <a:stretch/>
            </p:blipFill>
            <p:spPr>
              <a:xfrm>
                <a:off x="3373950" y="196825"/>
                <a:ext cx="2125800" cy="463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" name="Google Shape;66;p13"/>
              <p:cNvPicPr preferRelativeResize="0"/>
              <p:nvPr/>
            </p:nvPicPr>
            <p:blipFill rotWithShape="1">
              <a:blip r:embed="rId6">
                <a:alphaModFix/>
              </a:blip>
              <a:srcRect t="1700"/>
              <a:stretch/>
            </p:blipFill>
            <p:spPr>
              <a:xfrm>
                <a:off x="3373950" y="660625"/>
                <a:ext cx="2125800" cy="50561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7" name="Google Shape;67;p13"/>
            <p:cNvSpPr/>
            <p:nvPr/>
          </p:nvSpPr>
          <p:spPr>
            <a:xfrm>
              <a:off x="2044675" y="1025875"/>
              <a:ext cx="1950300" cy="1557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2017200" y="1786725"/>
              <a:ext cx="1950300" cy="1557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2017200" y="2248200"/>
              <a:ext cx="1950300" cy="1557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2017200" y="4126875"/>
              <a:ext cx="1950300" cy="1557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2017200" y="4583500"/>
              <a:ext cx="1950300" cy="1557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2" name="Google Shape;7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02431" y="349260"/>
            <a:ext cx="6206294" cy="394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8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8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8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8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8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4"/>
          <p:cNvPicPr preferRelativeResize="0"/>
          <p:nvPr/>
        </p:nvPicPr>
        <p:blipFill rotWithShape="1">
          <a:blip r:embed="rId3">
            <a:alphaModFix/>
          </a:blip>
          <a:srcRect r="36652" b="80242"/>
          <a:stretch/>
        </p:blipFill>
        <p:spPr>
          <a:xfrm>
            <a:off x="0" y="0"/>
            <a:ext cx="9144000" cy="9560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/>
          <p:nvPr/>
        </p:nvSpPr>
        <p:spPr>
          <a:xfrm>
            <a:off x="200575" y="273375"/>
            <a:ext cx="3657228" cy="55437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Model Analysis</a:t>
            </a: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400" y="968625"/>
            <a:ext cx="3657225" cy="19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 rotWithShape="1">
          <a:blip r:embed="rId5">
            <a:alphaModFix/>
          </a:blip>
          <a:srcRect l="-750" t="1030" r="750" b="-1029"/>
          <a:stretch/>
        </p:blipFill>
        <p:spPr>
          <a:xfrm>
            <a:off x="4943350" y="968625"/>
            <a:ext cx="3657224" cy="201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 rotWithShape="1">
          <a:blip r:embed="rId6">
            <a:alphaModFix/>
          </a:blip>
          <a:srcRect t="4278" r="8450"/>
          <a:stretch/>
        </p:blipFill>
        <p:spPr>
          <a:xfrm>
            <a:off x="4943350" y="2954900"/>
            <a:ext cx="3688101" cy="21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1325" y="2893650"/>
            <a:ext cx="3657225" cy="2190107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/>
        </p:nvSpPr>
        <p:spPr>
          <a:xfrm>
            <a:off x="127649" y="1072450"/>
            <a:ext cx="912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Georgia"/>
                <a:ea typeface="Georgia"/>
                <a:cs typeface="Georgia"/>
                <a:sym typeface="Georgia"/>
              </a:rPr>
              <a:t>LASSO</a:t>
            </a:r>
            <a:endParaRPr sz="1100"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4594076" y="1080100"/>
            <a:ext cx="722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Georgia"/>
                <a:ea typeface="Georgia"/>
                <a:cs typeface="Georgia"/>
                <a:sym typeface="Georgia"/>
              </a:rPr>
              <a:t>Ridge</a:t>
            </a:r>
            <a:endParaRPr sz="1100"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200570" y="3090275"/>
            <a:ext cx="52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Georgia"/>
                <a:ea typeface="Georgia"/>
                <a:cs typeface="Georgia"/>
                <a:sym typeface="Georgia"/>
              </a:rPr>
              <a:t>PCR</a:t>
            </a:r>
            <a:endParaRPr sz="1100"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4565777" y="2993700"/>
            <a:ext cx="52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Georgia"/>
                <a:ea typeface="Georgia"/>
                <a:cs typeface="Georgia"/>
                <a:sym typeface="Georgia"/>
              </a:rPr>
              <a:t>PLS</a:t>
            </a:r>
            <a:endParaRPr sz="1100"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5"/>
          <p:cNvPicPr preferRelativeResize="0"/>
          <p:nvPr/>
        </p:nvPicPr>
        <p:blipFill rotWithShape="1">
          <a:blip r:embed="rId3">
            <a:alphaModFix/>
          </a:blip>
          <a:srcRect r="36652" b="79313"/>
          <a:stretch/>
        </p:blipFill>
        <p:spPr>
          <a:xfrm>
            <a:off x="0" y="0"/>
            <a:ext cx="9144000" cy="10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/>
          <p:nvPr/>
        </p:nvSpPr>
        <p:spPr>
          <a:xfrm>
            <a:off x="200575" y="273375"/>
            <a:ext cx="5975870" cy="5649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Impact" panose="020B0806030902050204" pitchFamily="34" charset="0"/>
                <a:ea typeface="STHupo" panose="02010800040101010101" pitchFamily="2" charset="-122"/>
                <a:cs typeface="Jumble" panose="020F0502020204030204" pitchFamily="34" charset="0"/>
              </a:rPr>
              <a:t>Models Comparison - MSE</a:t>
            </a:r>
          </a:p>
        </p:txBody>
      </p:sp>
      <p:sp>
        <p:nvSpPr>
          <p:cNvPr id="93" name="Google Shape;93;p15"/>
          <p:cNvSpPr txBox="1"/>
          <p:nvPr/>
        </p:nvSpPr>
        <p:spPr>
          <a:xfrm>
            <a:off x="368750" y="4003353"/>
            <a:ext cx="81213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333333"/>
                </a:solidFill>
                <a:highlight>
                  <a:srgbClr val="FFFFFF"/>
                </a:highlight>
              </a:rPr>
              <a:t>(1)  </a:t>
            </a:r>
            <a:r>
              <a:rPr lang="en" sz="1150" b="1" dirty="0">
                <a:solidFill>
                  <a:srgbClr val="333333"/>
                </a:solidFill>
                <a:highlight>
                  <a:srgbClr val="FFFFFF"/>
                </a:highlight>
              </a:rPr>
              <a:t>PLS</a:t>
            </a:r>
            <a:r>
              <a:rPr lang="en" sz="1150" dirty="0">
                <a:solidFill>
                  <a:srgbClr val="333333"/>
                </a:solidFill>
                <a:highlight>
                  <a:srgbClr val="FFFFFF"/>
                </a:highlight>
              </a:rPr>
              <a:t> and </a:t>
            </a:r>
            <a:r>
              <a:rPr lang="en" sz="1150" b="1" dirty="0">
                <a:solidFill>
                  <a:srgbClr val="333333"/>
                </a:solidFill>
                <a:highlight>
                  <a:srgbClr val="FFFFFF"/>
                </a:highlight>
              </a:rPr>
              <a:t>PCR</a:t>
            </a:r>
            <a:r>
              <a:rPr lang="en" sz="1150" dirty="0">
                <a:solidFill>
                  <a:srgbClr val="333333"/>
                </a:solidFill>
                <a:highlight>
                  <a:srgbClr val="FFFFFF"/>
                </a:highlight>
              </a:rPr>
              <a:t> has comparably similar MSE, while </a:t>
            </a:r>
            <a:r>
              <a:rPr lang="en" sz="1150" b="1" dirty="0">
                <a:solidFill>
                  <a:schemeClr val="accent1"/>
                </a:solidFill>
                <a:highlight>
                  <a:srgbClr val="FFFFFF"/>
                </a:highlight>
              </a:rPr>
              <a:t>Lasso</a:t>
            </a:r>
            <a:r>
              <a:rPr lang="en" sz="1150" dirty="0">
                <a:solidFill>
                  <a:srgbClr val="333333"/>
                </a:solidFill>
                <a:highlight>
                  <a:srgbClr val="FFFFFF"/>
                </a:highlight>
              </a:rPr>
              <a:t> and </a:t>
            </a:r>
            <a:r>
              <a:rPr lang="en" sz="1150" b="1" dirty="0">
                <a:solidFill>
                  <a:schemeClr val="accent1"/>
                </a:solidFill>
                <a:highlight>
                  <a:srgbClr val="FFFFFF"/>
                </a:highlight>
              </a:rPr>
              <a:t>Ridge</a:t>
            </a:r>
            <a:r>
              <a:rPr lang="en" sz="1150" b="1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" sz="1150" b="1" dirty="0">
                <a:solidFill>
                  <a:schemeClr val="accent1"/>
                </a:solidFill>
                <a:highlight>
                  <a:srgbClr val="FFFFFF"/>
                </a:highlight>
              </a:rPr>
              <a:t>Regression</a:t>
            </a:r>
            <a:r>
              <a:rPr lang="en" sz="1150" dirty="0">
                <a:solidFill>
                  <a:srgbClr val="333333"/>
                </a:solidFill>
                <a:highlight>
                  <a:srgbClr val="FFFFFF"/>
                </a:highlight>
              </a:rPr>
              <a:t> has comparably similar MSE.</a:t>
            </a:r>
            <a:endParaRPr sz="11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333333"/>
                </a:solidFill>
                <a:highlight>
                  <a:srgbClr val="FFFFFF"/>
                </a:highlight>
              </a:rPr>
              <a:t>(2)  </a:t>
            </a:r>
            <a:r>
              <a:rPr lang="en" sz="1150" b="1" dirty="0">
                <a:solidFill>
                  <a:schemeClr val="accent1"/>
                </a:solidFill>
                <a:highlight>
                  <a:srgbClr val="FFFFFF"/>
                </a:highlight>
              </a:rPr>
              <a:t>Lasso</a:t>
            </a:r>
            <a:r>
              <a:rPr lang="en" sz="1150" dirty="0">
                <a:solidFill>
                  <a:srgbClr val="333333"/>
                </a:solidFill>
                <a:highlight>
                  <a:srgbClr val="FFFFFF"/>
                </a:highlight>
              </a:rPr>
              <a:t> and </a:t>
            </a:r>
            <a:r>
              <a:rPr lang="en" sz="1150" b="1" dirty="0">
                <a:solidFill>
                  <a:schemeClr val="accent1"/>
                </a:solidFill>
                <a:highlight>
                  <a:srgbClr val="FFFFFF"/>
                </a:highlight>
              </a:rPr>
              <a:t>Ridge</a:t>
            </a:r>
            <a:r>
              <a:rPr lang="en" sz="1150" b="1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" sz="1150" b="1" dirty="0">
                <a:solidFill>
                  <a:schemeClr val="accent1"/>
                </a:solidFill>
                <a:highlight>
                  <a:srgbClr val="FFFFFF"/>
                </a:highlight>
              </a:rPr>
              <a:t>Regression</a:t>
            </a:r>
            <a:r>
              <a:rPr lang="en" sz="1150" b="1" dirty="0">
                <a:solidFill>
                  <a:schemeClr val="dk1"/>
                </a:solidFill>
                <a:highlight>
                  <a:srgbClr val="FFFFFF"/>
                </a:highlight>
              </a:rPr>
              <a:t>’s</a:t>
            </a:r>
            <a:r>
              <a:rPr lang="en" sz="1150" dirty="0">
                <a:solidFill>
                  <a:srgbClr val="333333"/>
                </a:solidFill>
                <a:highlight>
                  <a:srgbClr val="FFFFFF"/>
                </a:highlight>
              </a:rPr>
              <a:t> MSE much smaller than </a:t>
            </a:r>
            <a:r>
              <a:rPr lang="en" sz="1150" b="1" dirty="0">
                <a:solidFill>
                  <a:srgbClr val="333333"/>
                </a:solidFill>
                <a:highlight>
                  <a:srgbClr val="FFFFFF"/>
                </a:highlight>
              </a:rPr>
              <a:t>PLS</a:t>
            </a:r>
            <a:r>
              <a:rPr lang="en" sz="1150" dirty="0">
                <a:solidFill>
                  <a:srgbClr val="333333"/>
                </a:solidFill>
                <a:highlight>
                  <a:srgbClr val="FFFFFF"/>
                </a:highlight>
              </a:rPr>
              <a:t> and </a:t>
            </a:r>
            <a:r>
              <a:rPr lang="en" sz="1150" b="1" dirty="0">
                <a:solidFill>
                  <a:srgbClr val="333333"/>
                </a:solidFill>
                <a:highlight>
                  <a:srgbClr val="FFFFFF"/>
                </a:highlight>
              </a:rPr>
              <a:t>PCR</a:t>
            </a:r>
            <a:r>
              <a:rPr lang="en" sz="1150" dirty="0">
                <a:solidFill>
                  <a:srgbClr val="333333"/>
                </a:solidFill>
                <a:highlight>
                  <a:srgbClr val="FFFFFF"/>
                </a:highlight>
              </a:rPr>
              <a:t>’s MSE.</a:t>
            </a:r>
            <a:endParaRPr sz="11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rgbClr val="333333"/>
                </a:solidFill>
                <a:highlight>
                  <a:srgbClr val="FFFFFF"/>
                </a:highlight>
              </a:rPr>
              <a:t>(3)  </a:t>
            </a:r>
            <a:r>
              <a:rPr lang="en" sz="1150" b="1" dirty="0">
                <a:solidFill>
                  <a:schemeClr val="accent1"/>
                </a:solidFill>
                <a:highlight>
                  <a:srgbClr val="FFFFFF"/>
                </a:highlight>
              </a:rPr>
              <a:t>Lasso</a:t>
            </a:r>
            <a:r>
              <a:rPr lang="en" sz="1150" dirty="0">
                <a:solidFill>
                  <a:srgbClr val="333333"/>
                </a:solidFill>
                <a:highlight>
                  <a:srgbClr val="FFFFFF"/>
                </a:highlight>
              </a:rPr>
              <a:t> has the lowest MSE value.</a:t>
            </a:r>
            <a:endParaRPr sz="1500" dirty="0"/>
          </a:p>
        </p:txBody>
      </p:sp>
      <p:grpSp>
        <p:nvGrpSpPr>
          <p:cNvPr id="94" name="Google Shape;94;p15"/>
          <p:cNvGrpSpPr/>
          <p:nvPr/>
        </p:nvGrpSpPr>
        <p:grpSpPr>
          <a:xfrm>
            <a:off x="152400" y="1261326"/>
            <a:ext cx="8839200" cy="2647156"/>
            <a:chOff x="152400" y="1261326"/>
            <a:chExt cx="8839200" cy="2647156"/>
          </a:xfrm>
        </p:grpSpPr>
        <p:pic>
          <p:nvPicPr>
            <p:cNvPr id="95" name="Google Shape;95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400" y="1261326"/>
              <a:ext cx="8839200" cy="26471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5"/>
            <p:cNvSpPr/>
            <p:nvPr/>
          </p:nvSpPr>
          <p:spPr>
            <a:xfrm>
              <a:off x="757025" y="3417200"/>
              <a:ext cx="672000" cy="148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961150" y="3367675"/>
              <a:ext cx="672000" cy="198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5713325" y="1659375"/>
              <a:ext cx="1319100" cy="1906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7174575" y="1422675"/>
              <a:ext cx="1319100" cy="2142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Macintosh PowerPoint</Application>
  <PresentationFormat>On-screen Show (16:9)</PresentationFormat>
  <Paragraphs>22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Georgia</vt:lpstr>
      <vt:lpstr>Impact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Zhou, Yahui</cp:lastModifiedBy>
  <cp:revision>1</cp:revision>
  <dcterms:modified xsi:type="dcterms:W3CDTF">2022-11-30T02:17:12Z</dcterms:modified>
</cp:coreProperties>
</file>