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61" r:id="rId4"/>
    <p:sldId id="285" r:id="rId5"/>
    <p:sldId id="286" r:id="rId6"/>
    <p:sldId id="290" r:id="rId7"/>
    <p:sldId id="287" r:id="rId8"/>
    <p:sldId id="291" r:id="rId9"/>
    <p:sldId id="262" r:id="rId10"/>
    <p:sldId id="258" r:id="rId11"/>
    <p:sldId id="292" r:id="rId12"/>
    <p:sldId id="293" r:id="rId13"/>
    <p:sldId id="294" r:id="rId14"/>
    <p:sldId id="295" r:id="rId15"/>
    <p:sldId id="263" r:id="rId16"/>
    <p:sldId id="264" r:id="rId17"/>
    <p:sldId id="265" r:id="rId18"/>
    <p:sldId id="296" r:id="rId19"/>
    <p:sldId id="297" r:id="rId20"/>
    <p:sldId id="298" r:id="rId21"/>
    <p:sldId id="299" r:id="rId22"/>
    <p:sldId id="259" r:id="rId23"/>
    <p:sldId id="271" r:id="rId24"/>
    <p:sldId id="272" r:id="rId25"/>
    <p:sldId id="260"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3044" autoAdjust="0"/>
  </p:normalViewPr>
  <p:slideViewPr>
    <p:cSldViewPr snapToGrid="0">
      <p:cViewPr varScale="1">
        <p:scale>
          <a:sx n="107" d="100"/>
          <a:sy n="107"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67391-6225-AE43-A973-4D10B160CEAA}" type="datetimeFigureOut">
              <a:rPr lang="en-US" smtClean="0"/>
              <a:t>10/23/22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1E648-C780-274E-AE47-5B119BD85B59}" type="slidenum">
              <a:rPr lang="en-US" smtClean="0"/>
              <a:t>‹#›</a:t>
            </a:fld>
            <a:endParaRPr lang="en-US"/>
          </a:p>
        </p:txBody>
      </p:sp>
    </p:spTree>
    <p:extLst>
      <p:ext uri="{BB962C8B-B14F-4D97-AF65-F5344CB8AC3E}">
        <p14:creationId xmlns:p14="http://schemas.microsoft.com/office/powerpoint/2010/main" val="426778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GlyphLessFont"/>
              </a:rPr>
              <a:t>This process implies that the eye can isolate the input date from all the other dates and DURING AN INSTANT OF PERCEPTION can see only those correspondences that are determined by this input identification, but can SEE ALL OF THESE.</a:t>
            </a:r>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5</a:t>
            </a:fld>
            <a:endParaRPr lang="en-US"/>
          </a:p>
        </p:txBody>
      </p:sp>
    </p:spTree>
    <p:extLst>
      <p:ext uri="{BB962C8B-B14F-4D97-AF65-F5344CB8AC3E}">
        <p14:creationId xmlns:p14="http://schemas.microsoft.com/office/powerpoint/2010/main" val="3046775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1ca98f1e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1ca98f1e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1ca98f1e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1ca98f1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23</a:t>
            </a:fld>
            <a:endParaRPr lang="en-US"/>
          </a:p>
        </p:txBody>
      </p:sp>
    </p:spTree>
    <p:extLst>
      <p:ext uri="{BB962C8B-B14F-4D97-AF65-F5344CB8AC3E}">
        <p14:creationId xmlns:p14="http://schemas.microsoft.com/office/powerpoint/2010/main" val="331416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1ca98f1e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1ca98f1e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02415652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0241565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ca98f1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1ca98f1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02415652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02415652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1ca98f1e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1ca98f1e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1ca98f1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1ca98f1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1ca98f1e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1ca98f1e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1ca98f1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1ca98f1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5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10/23/22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10/23/22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a:xfrm>
            <a:off x="838200" y="1579418"/>
            <a:ext cx="10515600" cy="4913457"/>
          </a:xfrm>
        </p:spPr>
        <p:txBody>
          <a:bodyPr>
            <a:noAutofit/>
          </a:bodyPr>
          <a:lstStyle/>
          <a:p>
            <a:pPr marL="0" indent="0">
              <a:lnSpc>
                <a:spcPct val="100000"/>
              </a:lnSpc>
              <a:buNone/>
            </a:pPr>
            <a:r>
              <a:rPr lang="en-US" dirty="0">
                <a:latin typeface="+mj-lt"/>
              </a:rPr>
              <a:t>1.  Recording information</a:t>
            </a:r>
          </a:p>
          <a:p>
            <a:pPr marL="0" indent="0">
              <a:lnSpc>
                <a:spcPct val="100000"/>
              </a:lnSpc>
              <a:buNone/>
            </a:pPr>
            <a:r>
              <a:rPr lang="en-US" dirty="0">
                <a:latin typeface="+mj-lt"/>
              </a:rPr>
              <a:t>2.  Communication information</a:t>
            </a:r>
          </a:p>
          <a:p>
            <a:pPr marL="0" indent="0">
              <a:lnSpc>
                <a:spcPct val="100000"/>
              </a:lnSpc>
              <a:buNone/>
            </a:pPr>
            <a:r>
              <a:rPr lang="en-US" dirty="0">
                <a:latin typeface="+mj-lt"/>
              </a:rPr>
              <a:t>3.  Processing information</a:t>
            </a:r>
          </a:p>
          <a:p>
            <a:pPr marL="0" indent="0">
              <a:lnSpc>
                <a:spcPct val="100000"/>
              </a:lnSpc>
              <a:buNone/>
            </a:pPr>
            <a:endParaRPr lang="en-US" sz="200" dirty="0"/>
          </a:p>
          <a:p>
            <a:pPr marL="0" indent="0">
              <a:lnSpc>
                <a:spcPct val="100000"/>
              </a:lnSpc>
              <a:buNone/>
            </a:pPr>
            <a:r>
              <a:rPr lang="en-US" sz="2400" dirty="0"/>
              <a:t>Why need these functions?</a:t>
            </a:r>
          </a:p>
          <a:p>
            <a:pPr marL="0" indent="0">
              <a:lnSpc>
                <a:spcPct val="100000"/>
              </a:lnSpc>
              <a:buNone/>
            </a:pPr>
            <a:r>
              <a:rPr lang="en-US" sz="2000" dirty="0">
                <a:latin typeface="+mj-lt"/>
              </a:rPr>
              <a:t>Image is limited to three visual variables. -- Figure 1: Only 3 dimensions could be shown here. </a:t>
            </a:r>
          </a:p>
          <a:p>
            <a:pPr marL="0" indent="0">
              <a:lnSpc>
                <a:spcPct val="100000"/>
              </a:lnSpc>
              <a:buNone/>
            </a:pPr>
            <a:r>
              <a:rPr lang="en-US" sz="2000" dirty="0">
                <a:latin typeface="+mj-lt"/>
              </a:rPr>
              <a:t>Communication information with more than three components.</a:t>
            </a:r>
          </a:p>
          <a:p>
            <a:pPr marL="0" indent="0">
              <a:lnSpc>
                <a:spcPct val="100000"/>
              </a:lnSpc>
              <a:buNone/>
            </a:pPr>
            <a:r>
              <a:rPr lang="en-US" sz="2000" dirty="0">
                <a:latin typeface="+mj-lt"/>
              </a:rPr>
              <a:t>Utilize human memory to understand the data. -- Increasing number of images make more difficult.</a:t>
            </a:r>
          </a:p>
          <a:p>
            <a:pPr marL="0" lvl="0" indent="0" algn="l" rtl="0">
              <a:lnSpc>
                <a:spcPct val="100000"/>
              </a:lnSpc>
              <a:spcBef>
                <a:spcPts val="1200"/>
              </a:spcBef>
              <a:spcAft>
                <a:spcPts val="0"/>
              </a:spcAft>
              <a:buNone/>
            </a:pPr>
            <a:r>
              <a:rPr lang="en-US" sz="2400" dirty="0"/>
              <a:t>Solution:</a:t>
            </a:r>
          </a:p>
          <a:p>
            <a:pPr marL="0" lvl="0" indent="0" algn="l" rtl="0">
              <a:lnSpc>
                <a:spcPct val="100000"/>
              </a:lnSpc>
              <a:spcBef>
                <a:spcPts val="1200"/>
              </a:spcBef>
              <a:spcAft>
                <a:spcPts val="1200"/>
              </a:spcAft>
              <a:buNone/>
            </a:pPr>
            <a:r>
              <a:rPr lang="en-US" sz="2000" dirty="0">
                <a:latin typeface="+mj-lt"/>
              </a:rPr>
              <a:t>Conditions of memorization linked to the amount and conceptual level of the information.</a:t>
            </a:r>
          </a:p>
          <a:p>
            <a:pPr marL="0" indent="0">
              <a:lnSpc>
                <a:spcPct val="100000"/>
              </a:lnSpc>
              <a:buNone/>
            </a:pPr>
            <a:endParaRPr lang="en-US" sz="2400" dirty="0"/>
          </a:p>
        </p:txBody>
      </p:sp>
      <p:pic>
        <p:nvPicPr>
          <p:cNvPr id="4" name="Google Shape;62;p14">
            <a:extLst>
              <a:ext uri="{FF2B5EF4-FFF2-40B4-BE49-F238E27FC236}">
                <a16:creationId xmlns:a16="http://schemas.microsoft.com/office/drawing/2014/main" id="{C22DD979-9F62-028E-2399-9548CFF9BE3C}"/>
              </a:ext>
            </a:extLst>
          </p:cNvPr>
          <p:cNvPicPr preferRelativeResize="0"/>
          <p:nvPr/>
        </p:nvPicPr>
        <p:blipFill>
          <a:blip r:embed="rId2">
            <a:alphaModFix/>
          </a:blip>
          <a:stretch>
            <a:fillRect/>
          </a:stretch>
        </p:blipFill>
        <p:spPr>
          <a:xfrm>
            <a:off x="10518442" y="3505994"/>
            <a:ext cx="1019175" cy="1171575"/>
          </a:xfrm>
          <a:prstGeom prst="rect">
            <a:avLst/>
          </a:prstGeom>
          <a:noFill/>
          <a:ln>
            <a:noFill/>
          </a:ln>
        </p:spPr>
      </p:pic>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1. Recording information</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normAutofit/>
          </a:bodyPr>
          <a:lstStyle/>
          <a:p>
            <a:pPr>
              <a:lnSpc>
                <a:spcPct val="100000"/>
              </a:lnSpc>
              <a:spcBef>
                <a:spcPts val="0"/>
              </a:spcBef>
            </a:pPr>
            <a:r>
              <a:rPr lang="en-US" dirty="0"/>
              <a:t>The graph is convenient and information storage.</a:t>
            </a:r>
          </a:p>
          <a:p>
            <a:pPr>
              <a:lnSpc>
                <a:spcPct val="100000"/>
              </a:lnSpc>
              <a:spcBef>
                <a:spcPts val="0"/>
              </a:spcBef>
            </a:pPr>
            <a:r>
              <a:rPr lang="en-US" dirty="0"/>
              <a:t>Purpose of plane and visual signs to record all the correspondence in the give information set:</a:t>
            </a:r>
          </a:p>
          <a:p>
            <a:pPr marL="971550" lvl="1" indent="-514350">
              <a:lnSpc>
                <a:spcPct val="100000"/>
              </a:lnSpc>
              <a:spcBef>
                <a:spcPts val="0"/>
              </a:spcBef>
              <a:buFont typeface="+mj-lt"/>
              <a:buAutoNum type="alphaLcPeriod"/>
            </a:pPr>
            <a:r>
              <a:rPr lang="en-US" dirty="0">
                <a:latin typeface="+mj-lt"/>
              </a:rPr>
              <a:t>Create a storage mechanism</a:t>
            </a:r>
          </a:p>
          <a:p>
            <a:pPr marL="971550" lvl="1" indent="-514350">
              <a:lnSpc>
                <a:spcPct val="100000"/>
              </a:lnSpc>
              <a:spcBef>
                <a:spcPts val="0"/>
              </a:spcBef>
              <a:buFont typeface="+mj-lt"/>
              <a:buAutoNum type="alphaLcPeriod"/>
            </a:pPr>
            <a:r>
              <a:rPr lang="en-US" dirty="0">
                <a:latin typeface="+mj-lt"/>
              </a:rPr>
              <a:t>Avoids the effort of memorization</a:t>
            </a:r>
          </a:p>
          <a:p>
            <a:pPr marL="971550" lvl="1" indent="-514350">
              <a:lnSpc>
                <a:spcPct val="100000"/>
              </a:lnSpc>
              <a:spcBef>
                <a:spcPts val="0"/>
              </a:spcBef>
              <a:buFont typeface="+mj-lt"/>
              <a:buAutoNum type="alphaLcPeriod"/>
            </a:pPr>
            <a:r>
              <a:rPr lang="en-US" dirty="0">
                <a:latin typeface="+mj-lt"/>
              </a:rPr>
              <a:t>Example: subway diagram, highway map</a:t>
            </a:r>
          </a:p>
          <a:p>
            <a:pPr>
              <a:lnSpc>
                <a:spcPct val="100000"/>
              </a:lnSpc>
              <a:spcBef>
                <a:spcPts val="0"/>
              </a:spcBef>
            </a:pPr>
            <a:r>
              <a:rPr lang="en-US" dirty="0"/>
              <a:t>Strength:</a:t>
            </a:r>
          </a:p>
          <a:p>
            <a:pPr marL="0" indent="0">
              <a:lnSpc>
                <a:spcPct val="100000"/>
              </a:lnSpc>
              <a:spcBef>
                <a:spcPts val="0"/>
              </a:spcBef>
              <a:buNone/>
            </a:pPr>
            <a:r>
              <a:rPr lang="en-US" dirty="0">
                <a:latin typeface="+mj-lt"/>
              </a:rPr>
              <a:t>Include all the information</a:t>
            </a:r>
          </a:p>
          <a:p>
            <a:pPr>
              <a:lnSpc>
                <a:spcPct val="100000"/>
              </a:lnSpc>
              <a:spcBef>
                <a:spcPts val="0"/>
              </a:spcBef>
            </a:pPr>
            <a:r>
              <a:rPr lang="en-US" dirty="0"/>
              <a:t>Weakness: </a:t>
            </a:r>
          </a:p>
          <a:p>
            <a:pPr marL="0" indent="0">
              <a:lnSpc>
                <a:spcPct val="100000"/>
              </a:lnSpc>
              <a:spcBef>
                <a:spcPts val="0"/>
              </a:spcBef>
              <a:buNone/>
            </a:pPr>
            <a:r>
              <a:rPr lang="en-US" dirty="0">
                <a:latin typeface="+mj-lt"/>
              </a:rPr>
              <a:t>Time consuming in query information</a:t>
            </a:r>
          </a:p>
          <a:p>
            <a:pPr marL="0" indent="0">
              <a:lnSpc>
                <a:spcPct val="100000"/>
              </a:lnSpc>
              <a:spcBef>
                <a:spcPts val="0"/>
              </a:spcBef>
            </a:pPr>
            <a:endParaRPr lang="en-US" dirty="0">
              <a:latin typeface="+mj-lt"/>
            </a:endParaRPr>
          </a:p>
        </p:txBody>
      </p:sp>
    </p:spTree>
    <p:extLst>
      <p:ext uri="{BB962C8B-B14F-4D97-AF65-F5344CB8AC3E}">
        <p14:creationId xmlns:p14="http://schemas.microsoft.com/office/powerpoint/2010/main" val="17594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US" sz="4400" b="1" dirty="0"/>
              <a:t>1. Recording information</a:t>
            </a:r>
            <a:endParaRPr b="1" dirty="0"/>
          </a:p>
        </p:txBody>
      </p:sp>
      <p:sp>
        <p:nvSpPr>
          <p:cNvPr id="80" name="Google Shape;80;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a:t>Figure 3 and figure 4 show the same information.</a:t>
            </a:r>
            <a:endParaRPr/>
          </a:p>
          <a:p>
            <a:pPr>
              <a:spcBef>
                <a:spcPts val="1600"/>
              </a:spcBef>
            </a:pPr>
            <a:r>
              <a:rPr lang="en"/>
              <a:t>Only involves the inventory stage of graphics.</a:t>
            </a:r>
            <a:endParaRPr/>
          </a:p>
          <a:p>
            <a:r>
              <a:rPr lang="en"/>
              <a:t>All these documents must be reread point by point.</a:t>
            </a:r>
            <a:endParaRPr/>
          </a:p>
        </p:txBody>
      </p:sp>
      <p:pic>
        <p:nvPicPr>
          <p:cNvPr id="81" name="Google Shape;81;p17"/>
          <p:cNvPicPr preferRelativeResize="0"/>
          <p:nvPr/>
        </p:nvPicPr>
        <p:blipFill>
          <a:blip r:embed="rId3">
            <a:alphaModFix/>
          </a:blip>
          <a:stretch>
            <a:fillRect/>
          </a:stretch>
        </p:blipFill>
        <p:spPr>
          <a:xfrm>
            <a:off x="2776301" y="3429000"/>
            <a:ext cx="9415700" cy="3412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2.  Communication information</a:t>
            </a:r>
            <a:endParaRPr b="1" dirty="0"/>
          </a:p>
        </p:txBody>
      </p:sp>
      <p:sp>
        <p:nvSpPr>
          <p:cNvPr id="87" name="Google Shape;87;p18"/>
          <p:cNvSpPr txBox="1">
            <a:spLocks noGrp="1"/>
          </p:cNvSpPr>
          <p:nvPr>
            <p:ph type="body" idx="1"/>
          </p:nvPr>
        </p:nvSpPr>
        <p:spPr>
          <a:xfrm>
            <a:off x="712518" y="1520042"/>
            <a:ext cx="11063881" cy="4571791"/>
          </a:xfrm>
          <a:prstGeom prst="rect">
            <a:avLst/>
          </a:prstGeom>
        </p:spPr>
        <p:txBody>
          <a:bodyPr spcFirstLastPara="1" vert="horz" wrap="square" lIns="121900" tIns="121900" rIns="121900" bIns="121900" rtlCol="0" anchor="t" anchorCtr="0">
            <a:noAutofit/>
          </a:bodyPr>
          <a:lstStyle/>
          <a:p>
            <a:pPr>
              <a:lnSpc>
                <a:spcPct val="100000"/>
              </a:lnSpc>
            </a:pPr>
            <a:r>
              <a:rPr lang="en-US" dirty="0"/>
              <a:t>A graph could gain the same static information with different means.</a:t>
            </a:r>
          </a:p>
          <a:p>
            <a:pPr>
              <a:lnSpc>
                <a:spcPct val="100000"/>
              </a:lnSpc>
            </a:pPr>
            <a:r>
              <a:rPr lang="en-US" dirty="0"/>
              <a:t>Purpose of plane and visual signs to be utilized for communicating information:</a:t>
            </a:r>
          </a:p>
          <a:p>
            <a:pPr marL="971550" lvl="1" indent="-514350">
              <a:lnSpc>
                <a:spcPct val="100000"/>
              </a:lnSpc>
              <a:buFont typeface="+mj-lt"/>
              <a:buAutoNum type="alphaLcPeriod"/>
            </a:pPr>
            <a:r>
              <a:rPr lang="en-US" dirty="0">
                <a:latin typeface="+mj-lt"/>
              </a:rPr>
              <a:t>Create a memoizable image</a:t>
            </a:r>
          </a:p>
          <a:p>
            <a:pPr marL="971550" lvl="1" indent="-514350">
              <a:lnSpc>
                <a:spcPct val="100000"/>
              </a:lnSpc>
              <a:buFont typeface="+mj-lt"/>
              <a:buAutoNum type="alphaLcPeriod"/>
            </a:pPr>
            <a:r>
              <a:rPr lang="en-US" dirty="0">
                <a:latin typeface="+mj-lt"/>
              </a:rPr>
              <a:t>Inscribes the overall information within the field of assimilated knowledge</a:t>
            </a:r>
          </a:p>
          <a:p>
            <a:pPr marL="971550" lvl="1" indent="-514350">
              <a:lnSpc>
                <a:spcPct val="100000"/>
              </a:lnSpc>
              <a:spcBef>
                <a:spcPts val="0"/>
              </a:spcBef>
              <a:buFont typeface="+mj-lt"/>
              <a:buAutoNum type="alphaLcPeriod"/>
            </a:pPr>
            <a:r>
              <a:rPr lang="en-US" dirty="0">
                <a:latin typeface="+mj-lt"/>
              </a:rPr>
              <a:t>Example: maps, sketches</a:t>
            </a:r>
          </a:p>
          <a:p>
            <a:pPr>
              <a:lnSpc>
                <a:spcPct val="100000"/>
              </a:lnSpc>
              <a:spcBef>
                <a:spcPts val="0"/>
              </a:spcBef>
            </a:pPr>
            <a:r>
              <a:rPr lang="en-US" dirty="0"/>
              <a:t>Strength:</a:t>
            </a:r>
          </a:p>
          <a:p>
            <a:pPr marL="0" indent="0">
              <a:lnSpc>
                <a:spcPct val="100000"/>
              </a:lnSpc>
              <a:buNone/>
            </a:pPr>
            <a:r>
              <a:rPr lang="en-US" dirty="0">
                <a:latin typeface="+mj-lt"/>
              </a:rPr>
              <a:t>	 memoizable</a:t>
            </a:r>
          </a:p>
          <a:p>
            <a:pPr>
              <a:lnSpc>
                <a:spcPct val="100000"/>
              </a:lnSpc>
              <a:spcBef>
                <a:spcPts val="0"/>
              </a:spcBef>
            </a:pPr>
            <a:r>
              <a:rPr lang="en-US" dirty="0"/>
              <a:t>Weakness: </a:t>
            </a:r>
          </a:p>
          <a:p>
            <a:pPr marL="0" indent="0">
              <a:lnSpc>
                <a:spcPct val="100000"/>
              </a:lnSpc>
              <a:buNone/>
            </a:pPr>
            <a:r>
              <a:rPr lang="en-US" dirty="0">
                <a:latin typeface="+mj-lt"/>
              </a:rPr>
              <a:t>	Relative information are less included</a:t>
            </a:r>
          </a:p>
          <a:p>
            <a:pPr marL="0" indent="0">
              <a:lnSpc>
                <a:spcPct val="100000"/>
              </a:lnSpc>
              <a:buNone/>
            </a:pPr>
            <a:endParaRPr lang="en-US" dirty="0">
              <a:latin typeface="+mj-lt"/>
            </a:endParaRPr>
          </a:p>
          <a:p>
            <a:pPr marL="0" indent="0">
              <a:lnSpc>
                <a:spcPct val="100000"/>
              </a:lnSpc>
              <a:spcBef>
                <a:spcPts val="0"/>
              </a:spcBef>
              <a:buNone/>
            </a:pPr>
            <a:endParaRPr lang="en-US"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2.  Communication information</a:t>
            </a:r>
            <a:endParaRPr dirty="0"/>
          </a:p>
        </p:txBody>
      </p:sp>
      <p:sp>
        <p:nvSpPr>
          <p:cNvPr id="93" name="Google Shape;93;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t>Figure 1 is the same meaning of figure 3.</a:t>
            </a:r>
            <a:endParaRPr dirty="0"/>
          </a:p>
          <a:p>
            <a:pPr marL="0" indent="0">
              <a:spcBef>
                <a:spcPts val="1600"/>
              </a:spcBef>
              <a:buNone/>
            </a:pPr>
            <a:r>
              <a:rPr lang="en" dirty="0"/>
              <a:t>Which one could contain more comprehensive </a:t>
            </a:r>
            <a:endParaRPr dirty="0"/>
          </a:p>
          <a:p>
            <a:pPr marL="0" indent="0">
              <a:spcBef>
                <a:spcPts val="1600"/>
              </a:spcBef>
              <a:buNone/>
            </a:pPr>
            <a:r>
              <a:rPr lang="en" dirty="0"/>
              <a:t>information?</a:t>
            </a:r>
            <a:endParaRPr dirty="0"/>
          </a:p>
          <a:p>
            <a:pPr marL="0" indent="0">
              <a:spcBef>
                <a:spcPts val="1600"/>
              </a:spcBef>
              <a:buNone/>
            </a:pPr>
            <a:r>
              <a:rPr lang="en" dirty="0"/>
              <a:t>	Ans: 1, but it is not always the best</a:t>
            </a:r>
            <a:endParaRPr dirty="0"/>
          </a:p>
          <a:p>
            <a:pPr marL="0" indent="0">
              <a:spcBef>
                <a:spcPts val="1600"/>
              </a:spcBef>
              <a:spcAft>
                <a:spcPts val="1600"/>
              </a:spcAft>
              <a:buNone/>
            </a:pPr>
            <a:endParaRPr dirty="0"/>
          </a:p>
        </p:txBody>
      </p:sp>
      <p:pic>
        <p:nvPicPr>
          <p:cNvPr id="94" name="Google Shape;94;p19"/>
          <p:cNvPicPr preferRelativeResize="0"/>
          <p:nvPr/>
        </p:nvPicPr>
        <p:blipFill>
          <a:blip r:embed="rId3">
            <a:alphaModFix/>
          </a:blip>
          <a:stretch>
            <a:fillRect/>
          </a:stretch>
        </p:blipFill>
        <p:spPr>
          <a:xfrm>
            <a:off x="196834" y="4022260"/>
            <a:ext cx="11798300" cy="2705100"/>
          </a:xfrm>
          <a:prstGeom prst="rect">
            <a:avLst/>
          </a:prstGeom>
          <a:noFill/>
          <a:ln>
            <a:noFill/>
          </a:ln>
        </p:spPr>
      </p:pic>
      <p:pic>
        <p:nvPicPr>
          <p:cNvPr id="95" name="Google Shape;95;p19"/>
          <p:cNvPicPr preferRelativeResize="0"/>
          <p:nvPr/>
        </p:nvPicPr>
        <p:blipFill>
          <a:blip r:embed="rId4">
            <a:alphaModFix/>
          </a:blip>
          <a:stretch>
            <a:fillRect/>
          </a:stretch>
        </p:blipFill>
        <p:spPr>
          <a:xfrm>
            <a:off x="7934493" y="725967"/>
            <a:ext cx="3263747" cy="34269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3.  Processing information</a:t>
            </a:r>
            <a:endParaRPr b="1" dirty="0"/>
          </a:p>
        </p:txBody>
      </p:sp>
      <p:sp>
        <p:nvSpPr>
          <p:cNvPr id="101" name="Google Shape;101;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en" dirty="0"/>
              <a:t>A graph could simplify and make the message </a:t>
            </a:r>
            <a:r>
              <a:rPr lang="en" dirty="0" err="1"/>
              <a:t>memorizable</a:t>
            </a:r>
            <a:r>
              <a:rPr lang="en" dirty="0"/>
              <a:t>.</a:t>
            </a:r>
            <a:endParaRPr dirty="0"/>
          </a:p>
          <a:p>
            <a:pPr marL="0" indent="0">
              <a:spcBef>
                <a:spcPts val="1600"/>
              </a:spcBef>
              <a:buNone/>
            </a:pPr>
            <a:r>
              <a:rPr lang="en" dirty="0"/>
              <a:t>In order to simplify but not lose any data:</a:t>
            </a:r>
            <a:endParaRPr dirty="0"/>
          </a:p>
          <a:p>
            <a:pPr indent="-445758">
              <a:spcBef>
                <a:spcPts val="1600"/>
              </a:spcBef>
              <a:buSzPct val="100000"/>
            </a:pPr>
            <a:r>
              <a:rPr lang="en" dirty="0"/>
              <a:t>Use the mechanisms of ordering and classing for the purposes of discovering</a:t>
            </a:r>
            <a:endParaRPr dirty="0"/>
          </a:p>
          <a:p>
            <a:pPr indent="-445758">
              <a:buSzPct val="100000"/>
            </a:pPr>
            <a:r>
              <a:rPr lang="en" dirty="0"/>
              <a:t>The grouping contained in the information being processed</a:t>
            </a:r>
            <a:endParaRPr dirty="0"/>
          </a:p>
          <a:p>
            <a:pPr indent="-445758">
              <a:buSzPct val="100000"/>
            </a:pPr>
            <a:r>
              <a:rPr lang="en" dirty="0"/>
              <a:t>Deriving from it new components or categories, reduced in number and consequently easier to memorize than the comprehensive information</a:t>
            </a:r>
            <a:endParaRPr dirty="0"/>
          </a:p>
          <a:p>
            <a:pPr marL="0" indent="0">
              <a:spcBef>
                <a:spcPts val="1600"/>
              </a:spcBef>
              <a:buNone/>
            </a:pPr>
            <a:r>
              <a:rPr lang="en" dirty="0"/>
              <a:t>The combination of these new elements must enable us to recall and understand the whole of the initial information.</a:t>
            </a:r>
            <a:endParaRPr dirty="0"/>
          </a:p>
          <a:p>
            <a:pPr marL="0" indent="0">
              <a:spcBef>
                <a:spcPts val="1600"/>
              </a:spcBef>
              <a:buNone/>
            </a:pPr>
            <a:r>
              <a:rPr lang="en" dirty="0"/>
              <a:t>Strength:</a:t>
            </a:r>
            <a:endParaRPr dirty="0"/>
          </a:p>
          <a:p>
            <a:pPr indent="-445758">
              <a:spcBef>
                <a:spcPts val="1600"/>
              </a:spcBef>
              <a:buSzPct val="100000"/>
            </a:pPr>
            <a:r>
              <a:rPr lang="en" dirty="0"/>
              <a:t>Find answers to questions in a limited number of comparable images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3.  Processing information</a:t>
            </a:r>
            <a:endParaRPr dirty="0"/>
          </a:p>
        </p:txBody>
      </p:sp>
      <p:sp>
        <p:nvSpPr>
          <p:cNvPr id="107" name="Google Shape;107;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a:t>Right figure is more independent than the left image.</a:t>
            </a:r>
            <a:endParaRPr/>
          </a:p>
          <a:p>
            <a:pPr marL="0" indent="0">
              <a:spcBef>
                <a:spcPts val="1600"/>
              </a:spcBef>
              <a:buNone/>
            </a:pPr>
            <a:endParaRPr/>
          </a:p>
          <a:p>
            <a:pPr marL="0" indent="0">
              <a:spcBef>
                <a:spcPts val="1600"/>
              </a:spcBef>
              <a:buNone/>
            </a:pPr>
            <a:r>
              <a:rPr lang="en"/>
              <a:t>Question:</a:t>
            </a:r>
            <a:endParaRPr/>
          </a:p>
          <a:p>
            <a:pPr marL="0" indent="0">
              <a:spcBef>
                <a:spcPts val="1600"/>
              </a:spcBef>
              <a:spcAft>
                <a:spcPts val="1600"/>
              </a:spcAft>
              <a:buNone/>
            </a:pPr>
            <a:r>
              <a:rPr lang="en"/>
              <a:t>Alway necessary?</a:t>
            </a:r>
            <a:endParaRPr/>
          </a:p>
        </p:txBody>
      </p:sp>
      <p:pic>
        <p:nvPicPr>
          <p:cNvPr id="108" name="Google Shape;108;p21"/>
          <p:cNvPicPr preferRelativeResize="0"/>
          <p:nvPr/>
        </p:nvPicPr>
        <p:blipFill rotWithShape="1">
          <a:blip r:embed="rId3">
            <a:alphaModFix/>
          </a:blip>
          <a:srcRect l="11253" t="2543"/>
          <a:stretch/>
        </p:blipFill>
        <p:spPr>
          <a:xfrm>
            <a:off x="3139725" y="2536309"/>
            <a:ext cx="3587699" cy="4057433"/>
          </a:xfrm>
          <a:prstGeom prst="rect">
            <a:avLst/>
          </a:prstGeom>
          <a:noFill/>
          <a:ln>
            <a:noFill/>
          </a:ln>
        </p:spPr>
      </p:pic>
      <p:pic>
        <p:nvPicPr>
          <p:cNvPr id="109" name="Google Shape;109;p21"/>
          <p:cNvPicPr preferRelativeResize="0"/>
          <p:nvPr/>
        </p:nvPicPr>
        <p:blipFill>
          <a:blip r:embed="rId4">
            <a:alphaModFix/>
          </a:blip>
          <a:stretch>
            <a:fillRect/>
          </a:stretch>
        </p:blipFill>
        <p:spPr>
          <a:xfrm>
            <a:off x="7220666" y="2038543"/>
            <a:ext cx="4769460" cy="4555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Graphic processing of information</a:t>
            </a:r>
            <a:endParaRPr b="1" dirty="0"/>
          </a:p>
        </p:txBody>
      </p:sp>
      <p:sp>
        <p:nvSpPr>
          <p:cNvPr id="115" name="Google Shape;115;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dirty="0"/>
              <a:t>Simplification is an obligation of the communication process</a:t>
            </a:r>
            <a:endParaRPr dirty="0"/>
          </a:p>
          <a:p>
            <a:pPr lvl="1"/>
            <a:r>
              <a:rPr lang="en" dirty="0">
                <a:latin typeface="+mj-lt"/>
              </a:rPr>
              <a:t>Discover combinational elements in simpler form</a:t>
            </a:r>
            <a:endParaRPr dirty="0">
              <a:latin typeface="+mj-lt"/>
            </a:endParaRPr>
          </a:p>
          <a:p>
            <a:pPr lvl="1"/>
            <a:r>
              <a:rPr lang="en" dirty="0">
                <a:latin typeface="+mj-lt"/>
              </a:rPr>
              <a:t>Be creative when information is logical</a:t>
            </a:r>
            <a:endParaRPr dirty="0">
              <a:latin typeface="+mj-lt"/>
            </a:endParaRPr>
          </a:p>
          <a:p>
            <a:r>
              <a:rPr lang="en" dirty="0"/>
              <a:t>Logical simplification that is information-processing.</a:t>
            </a:r>
            <a:endParaRPr dirty="0"/>
          </a:p>
          <a:p>
            <a:pPr lvl="1"/>
            <a:r>
              <a:rPr lang="en" dirty="0">
                <a:latin typeface="+mj-lt"/>
              </a:rPr>
              <a:t>What is the modalities proper to graphic information processing?</a:t>
            </a:r>
            <a:endParaRPr dirty="0">
              <a:latin typeface="+mj-lt"/>
            </a:endParaRPr>
          </a:p>
          <a:p>
            <a:r>
              <a:rPr lang="en" dirty="0"/>
              <a:t>Graphic information-processing operates by simplification of the image.</a:t>
            </a:r>
            <a:endParaRPr dirty="0"/>
          </a:p>
          <a:p>
            <a:pPr lvl="1"/>
            <a:r>
              <a:rPr lang="en" dirty="0">
                <a:latin typeface="+mj-lt"/>
              </a:rPr>
              <a:t>By ordering a qualitative component</a:t>
            </a:r>
            <a:endParaRPr dirty="0">
              <a:latin typeface="+mj-lt"/>
            </a:endParaRPr>
          </a:p>
          <a:p>
            <a:pPr lvl="1"/>
            <a:r>
              <a:rPr lang="en" dirty="0">
                <a:latin typeface="+mj-lt"/>
              </a:rPr>
              <a:t>By eliminating certain correspondences in ordered components.</a:t>
            </a:r>
            <a:endParaRPr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Ordering a qualitative component</a:t>
            </a:r>
            <a:endParaRPr b="1" dirty="0"/>
          </a:p>
        </p:txBody>
      </p:sp>
      <p:sp>
        <p:nvSpPr>
          <p:cNvPr id="121" name="Google Shape;121;p23"/>
          <p:cNvSpPr txBox="1">
            <a:spLocks noGrp="1"/>
          </p:cNvSpPr>
          <p:nvPr>
            <p:ph type="body" idx="1"/>
          </p:nvPr>
        </p:nvSpPr>
        <p:spPr>
          <a:xfrm>
            <a:off x="724394" y="1508166"/>
            <a:ext cx="11052005" cy="4583667"/>
          </a:xfrm>
          <a:prstGeom prst="rect">
            <a:avLst/>
          </a:prstGeom>
        </p:spPr>
        <p:txBody>
          <a:bodyPr spcFirstLastPara="1" vert="horz" wrap="square" lIns="121900" tIns="121900" rIns="121900" bIns="121900" rtlCol="0" anchor="t" anchorCtr="0">
            <a:normAutofit/>
          </a:bodyPr>
          <a:lstStyle/>
          <a:p>
            <a:pPr marL="0" indent="0">
              <a:buNone/>
            </a:pPr>
            <a:r>
              <a:rPr lang="en" dirty="0"/>
              <a:t>Transformation, Diagonalization</a:t>
            </a:r>
            <a:endParaRPr dirty="0"/>
          </a:p>
          <a:p>
            <a:pPr marL="0" indent="0">
              <a:spcBef>
                <a:spcPts val="1600"/>
              </a:spcBef>
              <a:buNone/>
            </a:pPr>
            <a:r>
              <a:rPr lang="en" dirty="0"/>
              <a:t>Order of the image matters:</a:t>
            </a:r>
            <a:endParaRPr dirty="0"/>
          </a:p>
          <a:p>
            <a:pPr marL="0" indent="0">
              <a:spcBef>
                <a:spcPts val="1600"/>
              </a:spcBef>
              <a:buNone/>
            </a:pPr>
            <a:r>
              <a:rPr lang="en" dirty="0"/>
              <a:t>	</a:t>
            </a:r>
            <a:r>
              <a:rPr lang="en" dirty="0">
                <a:latin typeface="+mj-lt"/>
              </a:rPr>
              <a:t>1) Simplification of the image by ordering does not eliminate any correspondence and preserves the integrated totality of the information.</a:t>
            </a:r>
            <a:endParaRPr dirty="0">
              <a:latin typeface="+mj-lt"/>
            </a:endParaRPr>
          </a:p>
          <a:p>
            <a:pPr marL="0" indent="0">
              <a:spcBef>
                <a:spcPts val="1600"/>
              </a:spcBef>
              <a:spcAft>
                <a:spcPts val="1600"/>
              </a:spcAft>
              <a:buNone/>
            </a:pPr>
            <a:r>
              <a:rPr lang="en" dirty="0">
                <a:latin typeface="+mj-lt"/>
              </a:rPr>
              <a:t>	2) It involves the diagonalization of diagrams and the transformation of networks.</a:t>
            </a:r>
            <a:endParaRPr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Ordering a qualitative component</a:t>
            </a:r>
            <a:endParaRPr b="1" dirty="0"/>
          </a:p>
          <a:p>
            <a:endParaRPr b="1" dirty="0"/>
          </a:p>
        </p:txBody>
      </p:sp>
      <p:sp>
        <p:nvSpPr>
          <p:cNvPr id="127" name="Google Shape;127;p24"/>
          <p:cNvSpPr txBox="1">
            <a:spLocks noGrp="1"/>
          </p:cNvSpPr>
          <p:nvPr>
            <p:ph type="body" idx="1"/>
          </p:nvPr>
        </p:nvSpPr>
        <p:spPr>
          <a:xfrm>
            <a:off x="415600" y="1536633"/>
            <a:ext cx="40792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dirty="0"/>
              <a:t>Transformation and diagonalization examples:</a:t>
            </a:r>
            <a:endParaRPr dirty="0"/>
          </a:p>
        </p:txBody>
      </p:sp>
      <p:pic>
        <p:nvPicPr>
          <p:cNvPr id="128" name="Google Shape;128;p24"/>
          <p:cNvPicPr preferRelativeResize="0"/>
          <p:nvPr/>
        </p:nvPicPr>
        <p:blipFill>
          <a:blip r:embed="rId3">
            <a:alphaModFix/>
          </a:blip>
          <a:stretch>
            <a:fillRect/>
          </a:stretch>
        </p:blipFill>
        <p:spPr>
          <a:xfrm>
            <a:off x="4270612" y="1515008"/>
            <a:ext cx="7885767" cy="51648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415600" y="410256"/>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b="1" dirty="0"/>
              <a:t>Ordering a qualitative component</a:t>
            </a:r>
            <a:endParaRPr b="1" dirty="0"/>
          </a:p>
        </p:txBody>
      </p:sp>
      <p:sp>
        <p:nvSpPr>
          <p:cNvPr id="134" name="Google Shape;134;p25"/>
          <p:cNvSpPr txBox="1">
            <a:spLocks noGrp="1"/>
          </p:cNvSpPr>
          <p:nvPr>
            <p:ph type="body" idx="1"/>
          </p:nvPr>
        </p:nvSpPr>
        <p:spPr>
          <a:xfrm>
            <a:off x="736234" y="1351657"/>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t>The diagonalization of diagrams</a:t>
            </a:r>
            <a:endParaRPr dirty="0"/>
          </a:p>
          <a:p>
            <a:pPr marL="0" indent="0">
              <a:spcBef>
                <a:spcPts val="1600"/>
              </a:spcBef>
              <a:buNone/>
            </a:pPr>
            <a:r>
              <a:rPr lang="en" sz="2400" dirty="0">
                <a:latin typeface="+mj-lt"/>
              </a:rPr>
              <a:t>Diagonalization of two components schema:</a:t>
            </a:r>
            <a:endParaRPr sz="2400" dirty="0">
              <a:latin typeface="+mj-lt"/>
            </a:endParaRPr>
          </a:p>
          <a:p>
            <a:pPr marL="0" indent="0">
              <a:spcBef>
                <a:spcPts val="1600"/>
              </a:spcBef>
              <a:spcAft>
                <a:spcPts val="1600"/>
              </a:spcAft>
              <a:buNone/>
            </a:pPr>
            <a:r>
              <a:rPr lang="en" sz="2400" dirty="0">
                <a:latin typeface="+mj-lt"/>
              </a:rPr>
              <a:t>Diagonalization of three components schema:</a:t>
            </a:r>
            <a:endParaRPr sz="2400" dirty="0">
              <a:latin typeface="+mj-lt"/>
            </a:endParaRPr>
          </a:p>
        </p:txBody>
      </p:sp>
      <p:pic>
        <p:nvPicPr>
          <p:cNvPr id="135" name="Google Shape;135;p25"/>
          <p:cNvPicPr preferRelativeResize="0"/>
          <p:nvPr/>
        </p:nvPicPr>
        <p:blipFill>
          <a:blip r:embed="rId3">
            <a:alphaModFix/>
          </a:blip>
          <a:stretch>
            <a:fillRect/>
          </a:stretch>
        </p:blipFill>
        <p:spPr>
          <a:xfrm>
            <a:off x="6819404" y="3365633"/>
            <a:ext cx="1955800" cy="1651000"/>
          </a:xfrm>
          <a:prstGeom prst="rect">
            <a:avLst/>
          </a:prstGeom>
          <a:noFill/>
          <a:ln>
            <a:noFill/>
          </a:ln>
        </p:spPr>
      </p:pic>
      <p:pic>
        <p:nvPicPr>
          <p:cNvPr id="136" name="Google Shape;136;p25"/>
          <p:cNvPicPr preferRelativeResize="0"/>
          <p:nvPr/>
        </p:nvPicPr>
        <p:blipFill>
          <a:blip r:embed="rId4">
            <a:alphaModFix/>
          </a:blip>
          <a:stretch>
            <a:fillRect/>
          </a:stretch>
        </p:blipFill>
        <p:spPr>
          <a:xfrm>
            <a:off x="1612089" y="3505333"/>
            <a:ext cx="1714500" cy="1371600"/>
          </a:xfrm>
          <a:prstGeom prst="rect">
            <a:avLst/>
          </a:prstGeom>
          <a:noFill/>
          <a:ln>
            <a:noFill/>
          </a:ln>
        </p:spPr>
      </p:pic>
      <p:pic>
        <p:nvPicPr>
          <p:cNvPr id="137" name="Google Shape;137;p25"/>
          <p:cNvPicPr preferRelativeResize="0"/>
          <p:nvPr/>
        </p:nvPicPr>
        <p:blipFill>
          <a:blip r:embed="rId5">
            <a:alphaModFix/>
          </a:blip>
          <a:stretch>
            <a:fillRect/>
          </a:stretch>
        </p:blipFill>
        <p:spPr>
          <a:xfrm>
            <a:off x="3664989" y="3327533"/>
            <a:ext cx="2171700" cy="1727200"/>
          </a:xfrm>
          <a:prstGeom prst="rect">
            <a:avLst/>
          </a:prstGeom>
          <a:noFill/>
          <a:ln>
            <a:noFill/>
          </a:ln>
        </p:spPr>
      </p:pic>
      <p:sp>
        <p:nvSpPr>
          <p:cNvPr id="138" name="Google Shape;138;p25"/>
          <p:cNvSpPr txBox="1"/>
          <p:nvPr/>
        </p:nvSpPr>
        <p:spPr>
          <a:xfrm>
            <a:off x="3988296" y="4983484"/>
            <a:ext cx="2879600" cy="1354176"/>
          </a:xfrm>
          <a:prstGeom prst="rect">
            <a:avLst/>
          </a:prstGeom>
          <a:noFill/>
          <a:ln>
            <a:noFill/>
          </a:ln>
        </p:spPr>
        <p:txBody>
          <a:bodyPr spcFirstLastPara="1" wrap="square" lIns="121900" tIns="121900" rIns="121900" bIns="121900" anchor="t" anchorCtr="0">
            <a:spAutoFit/>
          </a:bodyPr>
          <a:lstStyle/>
          <a:p>
            <a:r>
              <a:rPr lang="en" sz="2400" dirty="0"/>
              <a:t>Two components involves two components</a:t>
            </a:r>
            <a:endParaRPr sz="2400" dirty="0"/>
          </a:p>
        </p:txBody>
      </p:sp>
      <p:sp>
        <p:nvSpPr>
          <p:cNvPr id="139" name="Google Shape;139;p25"/>
          <p:cNvSpPr txBox="1"/>
          <p:nvPr/>
        </p:nvSpPr>
        <p:spPr>
          <a:xfrm>
            <a:off x="1389371" y="4983484"/>
            <a:ext cx="2879600" cy="1354176"/>
          </a:xfrm>
          <a:prstGeom prst="rect">
            <a:avLst/>
          </a:prstGeom>
          <a:noFill/>
          <a:ln>
            <a:noFill/>
          </a:ln>
        </p:spPr>
        <p:txBody>
          <a:bodyPr spcFirstLastPara="1" wrap="square" lIns="121900" tIns="121900" rIns="121900" bIns="121900" anchor="t" anchorCtr="0">
            <a:spAutoFit/>
          </a:bodyPr>
          <a:lstStyle/>
          <a:p>
            <a:r>
              <a:rPr lang="en" sz="2400" dirty="0"/>
              <a:t>Two components involves one components</a:t>
            </a:r>
            <a:endParaRPr sz="2400" dirty="0"/>
          </a:p>
        </p:txBody>
      </p:sp>
      <p:sp>
        <p:nvSpPr>
          <p:cNvPr id="140" name="Google Shape;140;p25"/>
          <p:cNvSpPr txBox="1"/>
          <p:nvPr/>
        </p:nvSpPr>
        <p:spPr>
          <a:xfrm>
            <a:off x="6790796" y="4983484"/>
            <a:ext cx="2879600" cy="1354176"/>
          </a:xfrm>
          <a:prstGeom prst="rect">
            <a:avLst/>
          </a:prstGeom>
          <a:noFill/>
          <a:ln>
            <a:noFill/>
          </a:ln>
        </p:spPr>
        <p:txBody>
          <a:bodyPr spcFirstLastPara="1" wrap="square" lIns="121900" tIns="121900" rIns="121900" bIns="121900" anchor="t" anchorCtr="0">
            <a:spAutoFit/>
          </a:bodyPr>
          <a:lstStyle/>
          <a:p>
            <a:r>
              <a:rPr lang="en" sz="2400" dirty="0"/>
              <a:t>Three components involves three components</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Eliminating certain correspondences</a:t>
            </a:r>
            <a:endParaRPr b="1" dirty="0"/>
          </a:p>
        </p:txBody>
      </p:sp>
      <p:sp>
        <p:nvSpPr>
          <p:cNvPr id="146" name="Google Shape;146;p26"/>
          <p:cNvSpPr txBox="1">
            <a:spLocks noGrp="1"/>
          </p:cNvSpPr>
          <p:nvPr>
            <p:ph type="body" idx="1"/>
          </p:nvPr>
        </p:nvSpPr>
        <p:spPr>
          <a:xfrm>
            <a:off x="807522" y="1484416"/>
            <a:ext cx="10968878" cy="4607417"/>
          </a:xfrm>
          <a:prstGeom prst="rect">
            <a:avLst/>
          </a:prstGeom>
        </p:spPr>
        <p:txBody>
          <a:bodyPr spcFirstLastPara="1" vert="horz" wrap="square" lIns="121900" tIns="121900" rIns="121900" bIns="121900" rtlCol="0" anchor="t" anchorCtr="0">
            <a:normAutofit/>
          </a:bodyPr>
          <a:lstStyle/>
          <a:p>
            <a:pPr marL="0" indent="0">
              <a:buNone/>
            </a:pPr>
            <a:r>
              <a:rPr lang="en" dirty="0"/>
              <a:t>Smoothing, regionalization</a:t>
            </a:r>
            <a:endParaRPr dirty="0"/>
          </a:p>
          <a:p>
            <a:pPr marL="0" indent="0">
              <a:spcBef>
                <a:spcPts val="1600"/>
              </a:spcBef>
              <a:buNone/>
            </a:pPr>
            <a:r>
              <a:rPr lang="en" dirty="0"/>
              <a:t>The simplification of an ordered image can be accomplished only by the elimination of certain correspondences, by a diminution of the information.</a:t>
            </a:r>
            <a:endParaRPr dirty="0"/>
          </a:p>
          <a:p>
            <a:pPr>
              <a:spcBef>
                <a:spcPts val="1600"/>
              </a:spcBef>
            </a:pPr>
            <a:r>
              <a:rPr lang="en" dirty="0"/>
              <a:t>The internal method</a:t>
            </a:r>
            <a:endParaRPr dirty="0"/>
          </a:p>
          <a:p>
            <a:pPr lvl="1"/>
            <a:r>
              <a:rPr lang="en" dirty="0">
                <a:latin typeface="+mj-lt"/>
              </a:rPr>
              <a:t>Calculating the internal math</a:t>
            </a:r>
            <a:endParaRPr dirty="0">
              <a:latin typeface="+mj-lt"/>
            </a:endParaRPr>
          </a:p>
          <a:p>
            <a:pPr lvl="1"/>
            <a:r>
              <a:rPr lang="en" dirty="0">
                <a:latin typeface="+mj-lt"/>
              </a:rPr>
              <a:t>Visual operations</a:t>
            </a:r>
            <a:endParaRPr dirty="0">
              <a:latin typeface="+mj-lt"/>
            </a:endParaRPr>
          </a:p>
          <a:p>
            <a:r>
              <a:rPr lang="en" dirty="0"/>
              <a:t>The external method</a:t>
            </a:r>
            <a:endParaRPr dirty="0"/>
          </a:p>
          <a:p>
            <a:pPr lvl="1"/>
            <a:r>
              <a:rPr lang="en" dirty="0">
                <a:latin typeface="+mj-lt"/>
              </a:rPr>
              <a:t>Methods encompasses all the processes</a:t>
            </a:r>
            <a:endParaRPr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r>
              <a:rPr lang="en-US" sz="2400" dirty="0">
                <a:effectLst/>
                <a:latin typeface="+mj-lt"/>
              </a:rPr>
              <a:t>A rigorous definition of the components of the information,</a:t>
            </a:r>
            <a:r>
              <a:rPr lang="zh-CN" altLang="en-US" sz="2400" dirty="0">
                <a:effectLst/>
                <a:latin typeface="+mj-lt"/>
              </a:rPr>
              <a:t> </a:t>
            </a:r>
            <a:r>
              <a:rPr lang="en-US" sz="2400" dirty="0">
                <a:effectLst/>
                <a:latin typeface="+mj-lt"/>
              </a:rPr>
              <a:t>specifying</a:t>
            </a:r>
            <a:r>
              <a:rPr lang="zh-CN" altLang="en-US" sz="2400" dirty="0">
                <a:effectLst/>
                <a:latin typeface="+mj-lt"/>
              </a:rPr>
              <a:t> </a:t>
            </a:r>
            <a:r>
              <a:rPr lang="en-US" sz="2400" dirty="0">
                <a:effectLst/>
                <a:latin typeface="+mj-lt"/>
              </a:rPr>
              <a:t>their</a:t>
            </a:r>
            <a:r>
              <a:rPr lang="zh-CN" altLang="en-US" sz="2400" dirty="0">
                <a:effectLst/>
                <a:latin typeface="+mj-lt"/>
              </a:rPr>
              <a:t> </a:t>
            </a:r>
            <a:r>
              <a:rPr lang="en-US" sz="2400" b="1" dirty="0">
                <a:effectLst/>
                <a:latin typeface="+mj-lt"/>
              </a:rPr>
              <a:t>number,</a:t>
            </a:r>
            <a:r>
              <a:rPr lang="zh-CN" altLang="en-US" sz="2400" b="1" dirty="0">
                <a:effectLst/>
                <a:latin typeface="+mj-lt"/>
              </a:rPr>
              <a:t> </a:t>
            </a:r>
            <a:r>
              <a:rPr lang="en-US" sz="2400" b="1" dirty="0">
                <a:effectLst/>
                <a:latin typeface="+mj-lt"/>
              </a:rPr>
              <a:t>level,</a:t>
            </a:r>
            <a:r>
              <a:rPr lang="zh-CN" altLang="en-US" sz="2400" b="1" dirty="0">
                <a:effectLst/>
                <a:latin typeface="+mj-lt"/>
              </a:rPr>
              <a:t> </a:t>
            </a:r>
            <a:r>
              <a:rPr lang="en-US" sz="2400" b="1" dirty="0">
                <a:effectLst/>
                <a:latin typeface="+mj-lt"/>
              </a:rPr>
              <a:t>and</a:t>
            </a:r>
            <a:r>
              <a:rPr lang="zh-CN" altLang="en-US" sz="2400" b="1" dirty="0">
                <a:effectLst/>
                <a:latin typeface="+mj-lt"/>
              </a:rPr>
              <a:t> </a:t>
            </a:r>
            <a:r>
              <a:rPr lang="en-US" sz="2400" b="1" dirty="0">
                <a:effectLst/>
                <a:latin typeface="+mj-lt"/>
              </a:rPr>
              <a:t>length</a:t>
            </a:r>
            <a:r>
              <a:rPr lang="en-US" sz="2400" dirty="0">
                <a:effectLst/>
                <a:latin typeface="+mj-lt"/>
              </a:rPr>
              <a:t>,</a:t>
            </a:r>
            <a:r>
              <a:rPr lang="zh-CN" altLang="en-US" sz="2400" dirty="0">
                <a:effectLst/>
                <a:latin typeface="+mj-lt"/>
              </a:rPr>
              <a:t> </a:t>
            </a:r>
            <a:r>
              <a:rPr lang="en-US" sz="2400" dirty="0">
                <a:effectLst/>
                <a:latin typeface="+mj-lt"/>
              </a:rPr>
              <a:t>must</a:t>
            </a:r>
            <a:r>
              <a:rPr lang="zh-CN" altLang="en-US" sz="2400" dirty="0">
                <a:effectLst/>
                <a:latin typeface="+mj-lt"/>
              </a:rPr>
              <a:t> </a:t>
            </a:r>
            <a:r>
              <a:rPr lang="en-US" sz="2400" dirty="0">
                <a:effectLst/>
                <a:latin typeface="+mj-lt"/>
              </a:rPr>
              <a:t>precede</a:t>
            </a:r>
            <a:r>
              <a:rPr lang="zh-CN" altLang="en-US" sz="2400" dirty="0">
                <a:effectLst/>
                <a:latin typeface="+mj-lt"/>
              </a:rPr>
              <a:t> </a:t>
            </a:r>
            <a:r>
              <a:rPr lang="en-US" sz="2400" dirty="0">
                <a:effectLst/>
                <a:latin typeface="+mj-lt"/>
              </a:rPr>
              <a:t>any</a:t>
            </a:r>
            <a:r>
              <a:rPr lang="zh-CN" altLang="en-US" sz="2400" dirty="0">
                <a:effectLst/>
                <a:latin typeface="+mj-lt"/>
              </a:rPr>
              <a:t> </a:t>
            </a:r>
            <a:r>
              <a:rPr lang="en-US" sz="2400" u="sng" dirty="0">
                <a:effectLst/>
                <a:latin typeface="+mj-lt"/>
              </a:rPr>
              <a:t>graphic</a:t>
            </a:r>
            <a:r>
              <a:rPr lang="zh-CN" altLang="en-US" sz="2400" u="sng" dirty="0">
                <a:effectLst/>
                <a:latin typeface="+mj-lt"/>
              </a:rPr>
              <a:t> </a:t>
            </a:r>
            <a:r>
              <a:rPr lang="en-US" sz="2400" u="sng" dirty="0">
                <a:effectLst/>
                <a:latin typeface="+mj-lt"/>
              </a:rPr>
              <a:t>construction</a:t>
            </a:r>
            <a:r>
              <a:rPr lang="en-US" sz="2400" dirty="0">
                <a:effectLst/>
                <a:latin typeface="+mj-lt"/>
              </a:rPr>
              <a:t>. </a:t>
            </a:r>
          </a:p>
          <a:p>
            <a:endParaRPr lang="en-US" sz="200" dirty="0">
              <a:effectLst/>
              <a:latin typeface="+mj-lt"/>
            </a:endParaRPr>
          </a:p>
          <a:p>
            <a:r>
              <a:rPr lang="en-US" dirty="0"/>
              <a:t>T</a:t>
            </a:r>
            <a:r>
              <a:rPr lang="en-US" dirty="0">
                <a:effectLst/>
              </a:rPr>
              <a:t>he general </a:t>
            </a:r>
            <a:r>
              <a:rPr lang="en-US" u="sng" dirty="0">
                <a:effectLst/>
              </a:rPr>
              <a:t>rules</a:t>
            </a:r>
            <a:r>
              <a:rPr lang="en-US" dirty="0">
                <a:effectLst/>
              </a:rPr>
              <a:t> of graphic construction: </a:t>
            </a:r>
            <a:endParaRPr lang="en-US" dirty="0"/>
          </a:p>
          <a:p>
            <a:pPr marL="0" indent="0">
              <a:buNone/>
            </a:pPr>
            <a:r>
              <a:rPr lang="en-US" sz="2400" dirty="0">
                <a:latin typeface="+mj-lt"/>
              </a:rPr>
              <a:t>    1. </a:t>
            </a:r>
            <a:r>
              <a:rPr lang="en-US" sz="2400" dirty="0">
                <a:effectLst/>
                <a:latin typeface="+mj-lt"/>
              </a:rPr>
              <a:t>To represent the information in a single image, </a:t>
            </a:r>
            <a:endParaRPr lang="en-US" sz="2400" dirty="0">
              <a:latin typeface="+mj-lt"/>
            </a:endParaRPr>
          </a:p>
          <a:p>
            <a:pPr marL="0" indent="0">
              <a:buNone/>
            </a:pPr>
            <a:r>
              <a:rPr lang="en-US" sz="2400" dirty="0">
                <a:latin typeface="+mj-lt"/>
              </a:rPr>
              <a:t>    2. To simplify the image without reducing the umber of correspondences.</a:t>
            </a:r>
          </a:p>
          <a:p>
            <a:pPr marL="0" indent="0">
              <a:buNone/>
            </a:pPr>
            <a:r>
              <a:rPr lang="en-US" sz="2400" dirty="0">
                <a:latin typeface="+mj-lt"/>
              </a:rPr>
              <a:t>    3. To simplify the image by reduction.</a:t>
            </a:r>
          </a:p>
          <a:p>
            <a:pPr marL="0" indent="0">
              <a:buNone/>
            </a:pPr>
            <a:endParaRPr lang="en-US" sz="200" dirty="0">
              <a:latin typeface="+mj-lt"/>
            </a:endParaRPr>
          </a:p>
          <a:p>
            <a:r>
              <a:rPr lang="en-US" sz="2400" dirty="0"/>
              <a:t>These rules are represented by the standard schemas which follow in next page.</a:t>
            </a:r>
          </a:p>
          <a:p>
            <a:endParaRPr lang="en-US" dirty="0"/>
          </a:p>
        </p:txBody>
      </p:sp>
    </p:spTree>
    <p:extLst>
      <p:ext uri="{BB962C8B-B14F-4D97-AF65-F5344CB8AC3E}">
        <p14:creationId xmlns:p14="http://schemas.microsoft.com/office/powerpoint/2010/main" val="223343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a:xfrm>
            <a:off x="737755" y="456566"/>
            <a:ext cx="10616045" cy="923348"/>
          </a:xfrm>
        </p:spPr>
        <p:txBody>
          <a:bodyPr>
            <a:normAutofit/>
          </a:bodyPr>
          <a:lstStyle/>
          <a:p>
            <a:r>
              <a:rPr lang="en-US" sz="4000" b="1" dirty="0"/>
              <a:t>Standard</a:t>
            </a:r>
            <a:r>
              <a:rPr lang="zh-CN" altLang="en-US" sz="4000" b="1" dirty="0"/>
              <a:t> </a:t>
            </a:r>
            <a:r>
              <a:rPr lang="en-US" altLang="zh-CN" sz="4000" b="1" dirty="0"/>
              <a:t>s</a:t>
            </a:r>
            <a:r>
              <a:rPr lang="en-US" sz="4000" b="1" dirty="0"/>
              <a:t>chemas</a:t>
            </a:r>
          </a:p>
        </p:txBody>
      </p:sp>
      <p:sp>
        <p:nvSpPr>
          <p:cNvPr id="7" name="Content Placeholder 6">
            <a:extLst>
              <a:ext uri="{FF2B5EF4-FFF2-40B4-BE49-F238E27FC236}">
                <a16:creationId xmlns:a16="http://schemas.microsoft.com/office/drawing/2014/main" id="{6FF8F7C3-8617-E9E6-9E4C-07514F066A27}"/>
              </a:ext>
            </a:extLst>
          </p:cNvPr>
          <p:cNvSpPr>
            <a:spLocks noGrp="1"/>
          </p:cNvSpPr>
          <p:nvPr>
            <p:ph idx="1"/>
          </p:nvPr>
        </p:nvSpPr>
        <p:spPr>
          <a:xfrm>
            <a:off x="904008" y="1478626"/>
            <a:ext cx="10811742" cy="4624994"/>
          </a:xfrm>
        </p:spPr>
        <p:txBody>
          <a:bodyPr>
            <a:normAutofit fontScale="92500" lnSpcReduction="10000"/>
          </a:bodyPr>
          <a:lstStyle/>
          <a:p>
            <a:pPr marL="0" indent="0">
              <a:buNone/>
            </a:pPr>
            <a:r>
              <a:rPr lang="en-US" dirty="0"/>
              <a:t>1.   Diagrams</a:t>
            </a:r>
          </a:p>
          <a:p>
            <a:pPr marL="0" indent="0">
              <a:buNone/>
            </a:pPr>
            <a:r>
              <a:rPr lang="en-US" dirty="0"/>
              <a:t>2.   An inventory drawing (figure5,comprehensive)</a:t>
            </a:r>
          </a:p>
          <a:p>
            <a:pPr marL="0" indent="0">
              <a:buNone/>
            </a:pPr>
            <a:r>
              <a:rPr lang="en-US" sz="2400" dirty="0">
                <a:latin typeface="+mj-lt"/>
              </a:rPr>
              <a:t>This is easy to draft but must be reread, point by point, for comparisons.</a:t>
            </a:r>
          </a:p>
          <a:p>
            <a:pPr marL="0" indent="0">
              <a:buNone/>
            </a:pPr>
            <a:r>
              <a:rPr lang="en-US" dirty="0"/>
              <a:t>3.   Processing graphics </a:t>
            </a:r>
          </a:p>
          <a:p>
            <a:pPr marL="0" indent="0">
              <a:buNone/>
            </a:pPr>
            <a:r>
              <a:rPr lang="en-US" dirty="0"/>
              <a:t>4.   The drawing of</a:t>
            </a:r>
            <a:r>
              <a:rPr lang="zh-CN" altLang="en-US" dirty="0"/>
              <a:t> </a:t>
            </a:r>
            <a:r>
              <a:rPr lang="en-US" dirty="0"/>
              <a:t>a “message” (figure 5,simplified) </a:t>
            </a:r>
          </a:p>
          <a:p>
            <a:pPr marL="0" indent="0">
              <a:buNone/>
            </a:pPr>
            <a:r>
              <a:rPr lang="en-US" sz="2400" dirty="0">
                <a:latin typeface="+mj-lt"/>
              </a:rPr>
              <a:t>This generally involves an image-figuration superimposition. </a:t>
            </a:r>
          </a:p>
          <a:p>
            <a:pPr marL="0" indent="0">
              <a:buNone/>
            </a:pPr>
            <a:r>
              <a:rPr lang="en-US" dirty="0"/>
              <a:t>5.   Networks</a:t>
            </a:r>
          </a:p>
          <a:p>
            <a:pPr marL="0" indent="0">
              <a:buNone/>
            </a:pPr>
            <a:r>
              <a:rPr lang="en-US" sz="2400" dirty="0">
                <a:effectLst/>
                <a:latin typeface="+mj-lt"/>
              </a:rPr>
              <a:t>This construction immediately displays the principal characteristics of the information</a:t>
            </a:r>
            <a:r>
              <a:rPr lang="en-US" altLang="zh-CN" sz="2400" dirty="0">
                <a:latin typeface="+mj-lt"/>
              </a:rPr>
              <a:t>.</a:t>
            </a:r>
            <a:endParaRPr lang="en-US" altLang="zh-CN" dirty="0"/>
          </a:p>
          <a:p>
            <a:pPr marL="0" indent="0">
              <a:buNone/>
            </a:pPr>
            <a:r>
              <a:rPr lang="en-US" dirty="0"/>
              <a:t>6.   Maps</a:t>
            </a:r>
          </a:p>
          <a:p>
            <a:pPr marL="0" indent="0">
              <a:buNone/>
            </a:pPr>
            <a:r>
              <a:rPr lang="en-US" sz="2400" dirty="0">
                <a:latin typeface="+mj-lt"/>
              </a:rPr>
              <a:t>Information which includes a geographic component can be constructed according to any of the three impositions - DIAGRAM, NETWORK, OR MAP.</a:t>
            </a:r>
          </a:p>
        </p:txBody>
      </p:sp>
    </p:spTree>
    <p:extLst>
      <p:ext uri="{BB962C8B-B14F-4D97-AF65-F5344CB8AC3E}">
        <p14:creationId xmlns:p14="http://schemas.microsoft.com/office/powerpoint/2010/main" val="304944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picture containing shape&#10;&#10;Description automatically generated">
            <a:extLst>
              <a:ext uri="{FF2B5EF4-FFF2-40B4-BE49-F238E27FC236}">
                <a16:creationId xmlns:a16="http://schemas.microsoft.com/office/drawing/2014/main" id="{4D07F1A5-7413-328E-08FD-139E13CABFBD}"/>
              </a:ext>
            </a:extLst>
          </p:cNvPr>
          <p:cNvPicPr>
            <a:picLocks noGrp="1" noChangeAspect="1"/>
          </p:cNvPicPr>
          <p:nvPr>
            <p:ph idx="1"/>
          </p:nvPr>
        </p:nvPicPr>
        <p:blipFill>
          <a:blip r:embed="rId2"/>
          <a:stretch>
            <a:fillRect/>
          </a:stretch>
        </p:blipFill>
        <p:spPr>
          <a:xfrm>
            <a:off x="1404750" y="544278"/>
            <a:ext cx="9171482" cy="580096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47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48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2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665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0AF5-ADEC-6882-5240-5A510976D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B813-AE70-381C-5D97-6E3C04146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011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9566-5B61-5143-A290-F89B8C40B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173BE-8922-ACA9-3396-3525B7261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2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193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724D-0D01-F500-FBD2-810849BD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BC713-92EE-9766-EE6C-BE7E82ED7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321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233058"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319661"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3. Definition</a:t>
            </a:r>
            <a:r>
              <a:rPr lang="zh-CN" altLang="en-US" sz="4000" b="1" dirty="0"/>
              <a:t> </a:t>
            </a:r>
            <a:r>
              <a:rPr lang="en-US" altLang="zh-CN" sz="4000" b="1" dirty="0"/>
              <a:t>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47288" y="1348924"/>
            <a:ext cx="10681225" cy="4662878"/>
          </a:xfrm>
        </p:spPr>
        <p:txBody>
          <a:bodyPr/>
          <a:lstStyle/>
          <a:p>
            <a:pPr marL="0" indent="0">
              <a:buNone/>
            </a:pPr>
            <a:r>
              <a:rPr lang="en-US" sz="2400" b="1" i="0" u="none" strike="noStrike" baseline="0" dirty="0">
                <a:latin typeface="+mj-lt"/>
              </a:rPr>
              <a:t>Example process:</a:t>
            </a:r>
          </a:p>
          <a:p>
            <a:pPr marL="0" indent="0">
              <a:buNone/>
            </a:pPr>
            <a:r>
              <a:rPr lang="en-US" sz="2400" b="0" i="0" u="none" strike="noStrike" baseline="0" dirty="0">
                <a:latin typeface="+mj-lt"/>
              </a:rPr>
              <a:t>an input identification (a given date)</a:t>
            </a:r>
            <a:r>
              <a:rPr lang="en-US" sz="2400" dirty="0">
                <a:latin typeface="+mj-lt"/>
              </a:rPr>
              <a:t>.</a:t>
            </a:r>
            <a:endParaRPr lang="en-US" sz="2400" b="0" i="0" u="none" strike="noStrike" baseline="0" dirty="0">
              <a:latin typeface="+mj-lt"/>
            </a:endParaRPr>
          </a:p>
          <a:p>
            <a:pPr marL="0" indent="0">
              <a:buNone/>
            </a:pPr>
            <a:r>
              <a:rPr lang="en-US" sz="2400" b="0" i="0" u="none" strike="noStrike" baseline="0" dirty="0">
                <a:latin typeface="+mj-lt"/>
              </a:rPr>
              <a:t>perception of a correspondence between the components (a point).</a:t>
            </a:r>
            <a:endParaRPr lang="en-US" sz="2400" dirty="0">
              <a:latin typeface="+mj-lt"/>
            </a:endParaRPr>
          </a:p>
          <a:p>
            <a:pPr marL="0" indent="0">
              <a:buNone/>
            </a:pPr>
            <a:r>
              <a:rPr lang="en-US" sz="2400" b="0" i="0" u="none" strike="noStrike" baseline="0" dirty="0">
                <a:latin typeface="+mj-lt"/>
              </a:rPr>
              <a:t>an output identification (the answer: “so many francs”).</a:t>
            </a:r>
          </a:p>
          <a:p>
            <a:pPr marL="0" indent="0">
              <a:buNone/>
            </a:pPr>
            <a:endParaRPr lang="en-US" sz="1800" dirty="0">
              <a:latin typeface="GlyphLessFont"/>
            </a:endParaRPr>
          </a:p>
          <a:p>
            <a:pPr algn="l"/>
            <a:r>
              <a:rPr lang="en-US" sz="2400" u="sng" dirty="0"/>
              <a:t>Image</a:t>
            </a:r>
            <a:r>
              <a:rPr lang="en-US" sz="2400" dirty="0"/>
              <a:t> is t</a:t>
            </a:r>
            <a:r>
              <a:rPr lang="en-US" sz="2400" b="0" i="0" u="none" strike="noStrike" baseline="0" dirty="0"/>
              <a:t>he meaningful visual form, perceptible in the minimum instant of vision.</a:t>
            </a:r>
            <a:endParaRPr lang="en-US" sz="2400" dirty="0"/>
          </a:p>
        </p:txBody>
      </p:sp>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321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9088-EEAC-6753-4659-9043B3357D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B61CD-503D-A5C7-3B1E-678D79BEF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7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2607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7761</TotalTime>
  <Words>1350</Words>
  <Application>Microsoft Macintosh PowerPoint</Application>
  <PresentationFormat>Widescreen</PresentationFormat>
  <Paragraphs>153</Paragraphs>
  <Slides>32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GlyphLessFont</vt:lpstr>
      <vt:lpstr>LatoWeb</vt:lpstr>
      <vt:lpstr>Arial</vt:lpstr>
      <vt:lpstr>Calibri</vt:lpstr>
      <vt:lpstr>Calibri Light</vt:lpstr>
      <vt:lpstr>Office Theme</vt:lpstr>
      <vt:lpstr>III. The rule of the graphics system</vt:lpstr>
      <vt:lpstr>B: Image theory</vt:lpstr>
      <vt:lpstr>1. Stages in the reading process </vt:lpstr>
      <vt:lpstr>2. Possible questions</vt:lpstr>
      <vt:lpstr>3. Definition of an image</vt:lpstr>
      <vt:lpstr>4. Construction of an image</vt:lpstr>
      <vt:lpstr>PowerPoint Presentation</vt:lpstr>
      <vt:lpstr>5. Limits of an image</vt:lpstr>
      <vt:lpstr>PowerPoint Presentation</vt:lpstr>
      <vt:lpstr>C: Three functions of graphic representation</vt:lpstr>
      <vt:lpstr>1. Recording information</vt:lpstr>
      <vt:lpstr>1. Recording information</vt:lpstr>
      <vt:lpstr>2.  Communication information</vt:lpstr>
      <vt:lpstr>2.  Communication information</vt:lpstr>
      <vt:lpstr>3.  Processing information</vt:lpstr>
      <vt:lpstr>3.  Processing information</vt:lpstr>
      <vt:lpstr>Graphic processing of information</vt:lpstr>
      <vt:lpstr>Ordering a qualitative component</vt:lpstr>
      <vt:lpstr>Ordering a qualitative component </vt:lpstr>
      <vt:lpstr>Ordering a qualitative component</vt:lpstr>
      <vt:lpstr>Eliminating certain correspondences</vt:lpstr>
      <vt:lpstr>D: General rules of construction</vt:lpstr>
      <vt:lpstr>Standard schemas</vt:lpstr>
      <vt:lpstr>PowerPoint Presentation</vt:lpstr>
      <vt:lpstr>E: General rules of legibility (or rules of separation)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46</cp:revision>
  <dcterms:created xsi:type="dcterms:W3CDTF">2022-10-14T17:48:22Z</dcterms:created>
  <dcterms:modified xsi:type="dcterms:W3CDTF">2022-10-23T21:28:06Z</dcterms:modified>
</cp:coreProperties>
</file>