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61" r:id="rId4"/>
    <p:sldId id="285" r:id="rId5"/>
    <p:sldId id="286" r:id="rId6"/>
    <p:sldId id="287" r:id="rId7"/>
    <p:sldId id="290" r:id="rId8"/>
    <p:sldId id="262" r:id="rId9"/>
    <p:sldId id="291" r:id="rId10"/>
    <p:sldId id="258" r:id="rId11"/>
    <p:sldId id="292" r:id="rId12"/>
    <p:sldId id="293" r:id="rId13"/>
    <p:sldId id="294" r:id="rId14"/>
    <p:sldId id="295" r:id="rId15"/>
    <p:sldId id="263" r:id="rId16"/>
    <p:sldId id="264" r:id="rId17"/>
    <p:sldId id="265" r:id="rId18"/>
    <p:sldId id="296" r:id="rId19"/>
    <p:sldId id="297" r:id="rId20"/>
    <p:sldId id="298" r:id="rId21"/>
    <p:sldId id="299" r:id="rId22"/>
    <p:sldId id="259" r:id="rId23"/>
    <p:sldId id="271" r:id="rId24"/>
    <p:sldId id="272" r:id="rId25"/>
    <p:sldId id="260" r:id="rId26"/>
    <p:sldId id="273" r:id="rId27"/>
    <p:sldId id="274" r:id="rId28"/>
    <p:sldId id="277" r:id="rId29"/>
    <p:sldId id="27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83044" autoAdjust="0"/>
  </p:normalViewPr>
  <p:slideViewPr>
    <p:cSldViewPr snapToGrid="0">
      <p:cViewPr varScale="1">
        <p:scale>
          <a:sx n="121" d="100"/>
          <a:sy n="121" d="100"/>
        </p:scale>
        <p:origin x="1776"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167391-6225-AE43-A973-4D10B160CEAA}" type="datetimeFigureOut">
              <a:rPr lang="en-US" smtClean="0"/>
              <a:t>10/23/2022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B1E648-C780-274E-AE47-5B119BD85B59}" type="slidenum">
              <a:rPr lang="en-US" smtClean="0"/>
              <a:t>‹#›</a:t>
            </a:fld>
            <a:endParaRPr lang="en-US"/>
          </a:p>
        </p:txBody>
      </p:sp>
    </p:spTree>
    <p:extLst>
      <p:ext uri="{BB962C8B-B14F-4D97-AF65-F5344CB8AC3E}">
        <p14:creationId xmlns:p14="http://schemas.microsoft.com/office/powerpoint/2010/main" val="4267783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GlyphLessFont"/>
              </a:rPr>
              <a:t>This process implies that the eye can isolate the input date from all the other dates and DURING AN INSTANT OF PERCEPTION can see only those correspondences that are determined by this input identification, but can SEE ALL OF THESE.</a:t>
            </a:r>
            <a:endParaRPr lang="en-US" dirty="0"/>
          </a:p>
        </p:txBody>
      </p:sp>
      <p:sp>
        <p:nvSpPr>
          <p:cNvPr id="4" name="Slide Number Placeholder 3"/>
          <p:cNvSpPr>
            <a:spLocks noGrp="1"/>
          </p:cNvSpPr>
          <p:nvPr>
            <p:ph type="sldNum" sz="quarter" idx="5"/>
          </p:nvPr>
        </p:nvSpPr>
        <p:spPr/>
        <p:txBody>
          <a:bodyPr/>
          <a:lstStyle/>
          <a:p>
            <a:fld id="{F8B1E648-C780-274E-AE47-5B119BD85B59}" type="slidenum">
              <a:rPr lang="en-US" smtClean="0"/>
              <a:t>5</a:t>
            </a:fld>
            <a:endParaRPr lang="en-US"/>
          </a:p>
        </p:txBody>
      </p:sp>
    </p:spTree>
    <p:extLst>
      <p:ext uri="{BB962C8B-B14F-4D97-AF65-F5344CB8AC3E}">
        <p14:creationId xmlns:p14="http://schemas.microsoft.com/office/powerpoint/2010/main" val="3046775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71ca98f1eb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71ca98f1e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71ca98f1eb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71ca98f1eb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B1E648-C780-274E-AE47-5B119BD85B59}" type="slidenum">
              <a:rPr lang="en-US" smtClean="0"/>
              <a:t>23</a:t>
            </a:fld>
            <a:endParaRPr lang="en-US"/>
          </a:p>
        </p:txBody>
      </p:sp>
    </p:spTree>
    <p:extLst>
      <p:ext uri="{BB962C8B-B14F-4D97-AF65-F5344CB8AC3E}">
        <p14:creationId xmlns:p14="http://schemas.microsoft.com/office/powerpoint/2010/main" val="3314166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B1E648-C780-274E-AE47-5B119BD85B59}" type="slidenum">
              <a:rPr lang="en-US" smtClean="0"/>
              <a:t>28</a:t>
            </a:fld>
            <a:endParaRPr lang="en-US"/>
          </a:p>
        </p:txBody>
      </p:sp>
    </p:spTree>
    <p:extLst>
      <p:ext uri="{BB962C8B-B14F-4D97-AF65-F5344CB8AC3E}">
        <p14:creationId xmlns:p14="http://schemas.microsoft.com/office/powerpoint/2010/main" val="1357125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71ca98f1e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71ca98f1e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002415652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002415652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71ca98f1e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71ca98f1e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002415652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002415652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71ca98f1e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71ca98f1e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71ca98f1e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71ca98f1e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71ca98f1e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71ca98f1e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71ca98f1e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71ca98f1e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06CD1-83B0-1D53-6DF8-10096901FB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05C6FE-EFDE-FB63-77F5-25493838FB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86B3EC-B745-7134-399B-87BA63DF9766}"/>
              </a:ext>
            </a:extLst>
          </p:cNvPr>
          <p:cNvSpPr>
            <a:spLocks noGrp="1"/>
          </p:cNvSpPr>
          <p:nvPr>
            <p:ph type="dt" sz="half" idx="10"/>
          </p:nvPr>
        </p:nvSpPr>
        <p:spPr/>
        <p:txBody>
          <a:bodyPr/>
          <a:lstStyle/>
          <a:p>
            <a:fld id="{59135FA5-E9D9-1D4D-BA72-48379DD0F526}" type="datetimeFigureOut">
              <a:rPr lang="en-US" smtClean="0"/>
              <a:t>10/23/2022</a:t>
            </a:fld>
            <a:endParaRPr lang="en-US"/>
          </a:p>
        </p:txBody>
      </p:sp>
      <p:sp>
        <p:nvSpPr>
          <p:cNvPr id="5" name="Footer Placeholder 4">
            <a:extLst>
              <a:ext uri="{FF2B5EF4-FFF2-40B4-BE49-F238E27FC236}">
                <a16:creationId xmlns:a16="http://schemas.microsoft.com/office/drawing/2014/main" id="{2388A1F4-705E-287C-9FB4-F51672E2E5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42F7C-04BA-8C13-F7C1-A130CAC034D1}"/>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216226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CDD6-0906-F61B-814F-AE6F039D88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120E57-B0BD-B5F8-DB9D-99C9C78C1F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A7BA7-F10F-6435-D67F-8BCDC098F60E}"/>
              </a:ext>
            </a:extLst>
          </p:cNvPr>
          <p:cNvSpPr>
            <a:spLocks noGrp="1"/>
          </p:cNvSpPr>
          <p:nvPr>
            <p:ph type="dt" sz="half" idx="10"/>
          </p:nvPr>
        </p:nvSpPr>
        <p:spPr/>
        <p:txBody>
          <a:bodyPr/>
          <a:lstStyle/>
          <a:p>
            <a:fld id="{59135FA5-E9D9-1D4D-BA72-48379DD0F526}" type="datetimeFigureOut">
              <a:rPr lang="en-US" smtClean="0"/>
              <a:t>10/23/2022</a:t>
            </a:fld>
            <a:endParaRPr lang="en-US"/>
          </a:p>
        </p:txBody>
      </p:sp>
      <p:sp>
        <p:nvSpPr>
          <p:cNvPr id="5" name="Footer Placeholder 4">
            <a:extLst>
              <a:ext uri="{FF2B5EF4-FFF2-40B4-BE49-F238E27FC236}">
                <a16:creationId xmlns:a16="http://schemas.microsoft.com/office/drawing/2014/main" id="{7089E66B-9151-E40E-AC38-96297E179B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2E15B-86AC-736D-8A35-8F346389A34C}"/>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2204702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8520F3-0887-C20D-E3BF-7EAB209BE1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6DC04D-02CB-E534-1363-D9C5D004AB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D30B81-DC39-2AD0-F072-BB4EAB6DD0AB}"/>
              </a:ext>
            </a:extLst>
          </p:cNvPr>
          <p:cNvSpPr>
            <a:spLocks noGrp="1"/>
          </p:cNvSpPr>
          <p:nvPr>
            <p:ph type="dt" sz="half" idx="10"/>
          </p:nvPr>
        </p:nvSpPr>
        <p:spPr/>
        <p:txBody>
          <a:bodyPr/>
          <a:lstStyle/>
          <a:p>
            <a:fld id="{59135FA5-E9D9-1D4D-BA72-48379DD0F526}" type="datetimeFigureOut">
              <a:rPr lang="en-US" smtClean="0"/>
              <a:t>10/23/2022</a:t>
            </a:fld>
            <a:endParaRPr lang="en-US"/>
          </a:p>
        </p:txBody>
      </p:sp>
      <p:sp>
        <p:nvSpPr>
          <p:cNvPr id="5" name="Footer Placeholder 4">
            <a:extLst>
              <a:ext uri="{FF2B5EF4-FFF2-40B4-BE49-F238E27FC236}">
                <a16:creationId xmlns:a16="http://schemas.microsoft.com/office/drawing/2014/main" id="{EC4A68D0-F53E-1BE9-AAE3-25EDDF65CC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AECB8-E521-657E-34C9-938C9FAB57F0}"/>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3167232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057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0776B-1FC3-9F4E-CA72-0ECB2E7340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E601AA-AD65-7122-E464-81D1F6D3F7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636817-BC1C-C567-3B4C-2BC634FF898C}"/>
              </a:ext>
            </a:extLst>
          </p:cNvPr>
          <p:cNvSpPr>
            <a:spLocks noGrp="1"/>
          </p:cNvSpPr>
          <p:nvPr>
            <p:ph type="dt" sz="half" idx="10"/>
          </p:nvPr>
        </p:nvSpPr>
        <p:spPr/>
        <p:txBody>
          <a:bodyPr/>
          <a:lstStyle/>
          <a:p>
            <a:fld id="{59135FA5-E9D9-1D4D-BA72-48379DD0F526}" type="datetimeFigureOut">
              <a:rPr lang="en-US" smtClean="0"/>
              <a:t>10/23/2022</a:t>
            </a:fld>
            <a:endParaRPr lang="en-US"/>
          </a:p>
        </p:txBody>
      </p:sp>
      <p:sp>
        <p:nvSpPr>
          <p:cNvPr id="5" name="Footer Placeholder 4">
            <a:extLst>
              <a:ext uri="{FF2B5EF4-FFF2-40B4-BE49-F238E27FC236}">
                <a16:creationId xmlns:a16="http://schemas.microsoft.com/office/drawing/2014/main" id="{AEB9E36D-FABB-F9E0-E375-32543E8F6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7F4415-0A22-0536-871A-6C74BBCFDA07}"/>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3641909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083A8-F0C5-B818-E671-15DA699932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03217C-F787-A124-0530-9A8ED16FF2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F74C60-2734-8543-EA07-3012515A8562}"/>
              </a:ext>
            </a:extLst>
          </p:cNvPr>
          <p:cNvSpPr>
            <a:spLocks noGrp="1"/>
          </p:cNvSpPr>
          <p:nvPr>
            <p:ph type="dt" sz="half" idx="10"/>
          </p:nvPr>
        </p:nvSpPr>
        <p:spPr/>
        <p:txBody>
          <a:bodyPr/>
          <a:lstStyle/>
          <a:p>
            <a:fld id="{59135FA5-E9D9-1D4D-BA72-48379DD0F526}" type="datetimeFigureOut">
              <a:rPr lang="en-US" smtClean="0"/>
              <a:t>10/23/2022</a:t>
            </a:fld>
            <a:endParaRPr lang="en-US"/>
          </a:p>
        </p:txBody>
      </p:sp>
      <p:sp>
        <p:nvSpPr>
          <p:cNvPr id="5" name="Footer Placeholder 4">
            <a:extLst>
              <a:ext uri="{FF2B5EF4-FFF2-40B4-BE49-F238E27FC236}">
                <a16:creationId xmlns:a16="http://schemas.microsoft.com/office/drawing/2014/main" id="{604CB6F8-0AFF-E488-64E2-4D39FD917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87442C-0403-05F2-CA0A-F579590081FD}"/>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2029921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46B8-669C-FC2B-8ED4-9CDD7F0E2C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5D0853-15E2-357E-B74E-DFBFD1EE82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93D9BC-AE4D-43E6-EB6F-C809FEBF9D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890D47-4C54-016B-F956-661E0DB419A4}"/>
              </a:ext>
            </a:extLst>
          </p:cNvPr>
          <p:cNvSpPr>
            <a:spLocks noGrp="1"/>
          </p:cNvSpPr>
          <p:nvPr>
            <p:ph type="dt" sz="half" idx="10"/>
          </p:nvPr>
        </p:nvSpPr>
        <p:spPr/>
        <p:txBody>
          <a:bodyPr/>
          <a:lstStyle/>
          <a:p>
            <a:fld id="{59135FA5-E9D9-1D4D-BA72-48379DD0F526}" type="datetimeFigureOut">
              <a:rPr lang="en-US" smtClean="0"/>
              <a:t>10/23/2022</a:t>
            </a:fld>
            <a:endParaRPr lang="en-US"/>
          </a:p>
        </p:txBody>
      </p:sp>
      <p:sp>
        <p:nvSpPr>
          <p:cNvPr id="6" name="Footer Placeholder 5">
            <a:extLst>
              <a:ext uri="{FF2B5EF4-FFF2-40B4-BE49-F238E27FC236}">
                <a16:creationId xmlns:a16="http://schemas.microsoft.com/office/drawing/2014/main" id="{370212EE-82FA-3F77-92B1-32CA64E1A7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892478-4E92-FFC1-AC67-284FC5F12595}"/>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660638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1B756-8969-56B2-3DE9-FBECC622AD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98ABA6-F68F-CD18-8100-B0E618CF6B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BD48E6-A2A8-C506-CABF-C42DD86BE4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710D94-1938-48E7-4A66-5A41BBBDD4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CF9565-4664-D3C0-AE58-5229CA5B3B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B7D720-8C57-881E-5CFD-71EC5755BC56}"/>
              </a:ext>
            </a:extLst>
          </p:cNvPr>
          <p:cNvSpPr>
            <a:spLocks noGrp="1"/>
          </p:cNvSpPr>
          <p:nvPr>
            <p:ph type="dt" sz="half" idx="10"/>
          </p:nvPr>
        </p:nvSpPr>
        <p:spPr/>
        <p:txBody>
          <a:bodyPr/>
          <a:lstStyle/>
          <a:p>
            <a:fld id="{59135FA5-E9D9-1D4D-BA72-48379DD0F526}" type="datetimeFigureOut">
              <a:rPr lang="en-US" smtClean="0"/>
              <a:t>10/23/2022</a:t>
            </a:fld>
            <a:endParaRPr lang="en-US"/>
          </a:p>
        </p:txBody>
      </p:sp>
      <p:sp>
        <p:nvSpPr>
          <p:cNvPr id="8" name="Footer Placeholder 7">
            <a:extLst>
              <a:ext uri="{FF2B5EF4-FFF2-40B4-BE49-F238E27FC236}">
                <a16:creationId xmlns:a16="http://schemas.microsoft.com/office/drawing/2014/main" id="{227AAAAC-C516-7C2C-DBAE-01401529B6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6BA1A2-DD65-449D-6B15-38E4C5B3C97E}"/>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3831170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805D-1F1C-FD06-B5A2-283E4094E4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CC9FC3-E869-085B-2B9B-C655573190D7}"/>
              </a:ext>
            </a:extLst>
          </p:cNvPr>
          <p:cNvSpPr>
            <a:spLocks noGrp="1"/>
          </p:cNvSpPr>
          <p:nvPr>
            <p:ph type="dt" sz="half" idx="10"/>
          </p:nvPr>
        </p:nvSpPr>
        <p:spPr/>
        <p:txBody>
          <a:bodyPr/>
          <a:lstStyle/>
          <a:p>
            <a:fld id="{59135FA5-E9D9-1D4D-BA72-48379DD0F526}" type="datetimeFigureOut">
              <a:rPr lang="en-US" smtClean="0"/>
              <a:t>10/23/2022</a:t>
            </a:fld>
            <a:endParaRPr lang="en-US"/>
          </a:p>
        </p:txBody>
      </p:sp>
      <p:sp>
        <p:nvSpPr>
          <p:cNvPr id="4" name="Footer Placeholder 3">
            <a:extLst>
              <a:ext uri="{FF2B5EF4-FFF2-40B4-BE49-F238E27FC236}">
                <a16:creationId xmlns:a16="http://schemas.microsoft.com/office/drawing/2014/main" id="{78B84FE8-A661-0DE4-2A76-177CC5A0A3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454D75-561E-2905-4853-8F6BC4C903CA}"/>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3343621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69EA1-9C17-322B-B1FD-948CE403EAC6}"/>
              </a:ext>
            </a:extLst>
          </p:cNvPr>
          <p:cNvSpPr>
            <a:spLocks noGrp="1"/>
          </p:cNvSpPr>
          <p:nvPr>
            <p:ph type="dt" sz="half" idx="10"/>
          </p:nvPr>
        </p:nvSpPr>
        <p:spPr/>
        <p:txBody>
          <a:bodyPr/>
          <a:lstStyle/>
          <a:p>
            <a:fld id="{59135FA5-E9D9-1D4D-BA72-48379DD0F526}" type="datetimeFigureOut">
              <a:rPr lang="en-US" smtClean="0"/>
              <a:t>10/23/2022</a:t>
            </a:fld>
            <a:endParaRPr lang="en-US"/>
          </a:p>
        </p:txBody>
      </p:sp>
      <p:sp>
        <p:nvSpPr>
          <p:cNvPr id="3" name="Footer Placeholder 2">
            <a:extLst>
              <a:ext uri="{FF2B5EF4-FFF2-40B4-BE49-F238E27FC236}">
                <a16:creationId xmlns:a16="http://schemas.microsoft.com/office/drawing/2014/main" id="{E0B20C48-3AF4-90B7-04D3-0B36DF4E5E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597728-57BE-DD4A-0465-C0BCCBE48075}"/>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907375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E24C2-BC95-0AD3-E1B9-D1904EDBC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C3075E-06C1-2B52-36A2-590A77A43A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2E067F-EB8A-DFDA-47DE-E27976A053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F76C76-8376-98D8-FA99-D0B208F8CA8C}"/>
              </a:ext>
            </a:extLst>
          </p:cNvPr>
          <p:cNvSpPr>
            <a:spLocks noGrp="1"/>
          </p:cNvSpPr>
          <p:nvPr>
            <p:ph type="dt" sz="half" idx="10"/>
          </p:nvPr>
        </p:nvSpPr>
        <p:spPr/>
        <p:txBody>
          <a:bodyPr/>
          <a:lstStyle/>
          <a:p>
            <a:fld id="{59135FA5-E9D9-1D4D-BA72-48379DD0F526}" type="datetimeFigureOut">
              <a:rPr lang="en-US" smtClean="0"/>
              <a:t>10/23/2022</a:t>
            </a:fld>
            <a:endParaRPr lang="en-US"/>
          </a:p>
        </p:txBody>
      </p:sp>
      <p:sp>
        <p:nvSpPr>
          <p:cNvPr id="6" name="Footer Placeholder 5">
            <a:extLst>
              <a:ext uri="{FF2B5EF4-FFF2-40B4-BE49-F238E27FC236}">
                <a16:creationId xmlns:a16="http://schemas.microsoft.com/office/drawing/2014/main" id="{F31A466B-D11B-3C65-3988-EA2331D75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8FDCE7-E759-2492-DAF6-BF39904B3FE4}"/>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409285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561E-DB5A-4C6D-C393-F5273BB3CC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42C4BE-9ADD-2922-669C-E71E1DD62A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C4766E-6E33-8323-1E60-37C93C3C4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5E3C8C-967C-C4FC-8999-BE8E3CF67DC4}"/>
              </a:ext>
            </a:extLst>
          </p:cNvPr>
          <p:cNvSpPr>
            <a:spLocks noGrp="1"/>
          </p:cNvSpPr>
          <p:nvPr>
            <p:ph type="dt" sz="half" idx="10"/>
          </p:nvPr>
        </p:nvSpPr>
        <p:spPr/>
        <p:txBody>
          <a:bodyPr/>
          <a:lstStyle/>
          <a:p>
            <a:fld id="{59135FA5-E9D9-1D4D-BA72-48379DD0F526}" type="datetimeFigureOut">
              <a:rPr lang="en-US" smtClean="0"/>
              <a:t>10/23/2022</a:t>
            </a:fld>
            <a:endParaRPr lang="en-US"/>
          </a:p>
        </p:txBody>
      </p:sp>
      <p:sp>
        <p:nvSpPr>
          <p:cNvPr id="6" name="Footer Placeholder 5">
            <a:extLst>
              <a:ext uri="{FF2B5EF4-FFF2-40B4-BE49-F238E27FC236}">
                <a16:creationId xmlns:a16="http://schemas.microsoft.com/office/drawing/2014/main" id="{06FFC8CD-3AF0-2835-46C4-ADFFA264EA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8FFBC-929C-FB93-62DC-11B18542A57E}"/>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3207853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738858-3FC3-021C-FF1F-168F07BAF8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59A3F1-CADD-739C-240C-170B615A56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DB7E4-A36E-0586-B6E1-51E0D3D9C5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35FA5-E9D9-1D4D-BA72-48379DD0F526}" type="datetimeFigureOut">
              <a:rPr lang="en-US" smtClean="0"/>
              <a:t>10/23/2022</a:t>
            </a:fld>
            <a:endParaRPr lang="en-US"/>
          </a:p>
        </p:txBody>
      </p:sp>
      <p:sp>
        <p:nvSpPr>
          <p:cNvPr id="5" name="Footer Placeholder 4">
            <a:extLst>
              <a:ext uri="{FF2B5EF4-FFF2-40B4-BE49-F238E27FC236}">
                <a16:creationId xmlns:a16="http://schemas.microsoft.com/office/drawing/2014/main" id="{4670A60B-EF30-E550-E641-2B4223B5F1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196B8A-41A3-AC84-E4A7-2ACF24D083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5DAF1E-9606-3D40-8402-00B1C2322459}" type="slidenum">
              <a:rPr lang="en-US" smtClean="0"/>
              <a:t>‹#›</a:t>
            </a:fld>
            <a:endParaRPr lang="en-US"/>
          </a:p>
        </p:txBody>
      </p:sp>
    </p:spTree>
    <p:extLst>
      <p:ext uri="{BB962C8B-B14F-4D97-AF65-F5344CB8AC3E}">
        <p14:creationId xmlns:p14="http://schemas.microsoft.com/office/powerpoint/2010/main" val="1149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0A687-1174-1DF0-8128-5C5D30B31C68}"/>
              </a:ext>
            </a:extLst>
          </p:cNvPr>
          <p:cNvSpPr>
            <a:spLocks noGrp="1"/>
          </p:cNvSpPr>
          <p:nvPr>
            <p:ph type="ctrTitle"/>
          </p:nvPr>
        </p:nvSpPr>
        <p:spPr/>
        <p:txBody>
          <a:bodyPr/>
          <a:lstStyle/>
          <a:p>
            <a:r>
              <a:rPr lang="en-US" b="0" i="0" dirty="0">
                <a:solidFill>
                  <a:srgbClr val="222222"/>
                </a:solidFill>
                <a:effectLst/>
                <a:latin typeface="LatoWeb"/>
              </a:rPr>
              <a:t>III. The rule of the graphics system</a:t>
            </a:r>
            <a:endParaRPr lang="en-US" dirty="0"/>
          </a:p>
        </p:txBody>
      </p:sp>
      <p:sp>
        <p:nvSpPr>
          <p:cNvPr id="3" name="Subtitle 2">
            <a:extLst>
              <a:ext uri="{FF2B5EF4-FFF2-40B4-BE49-F238E27FC236}">
                <a16:creationId xmlns:a16="http://schemas.microsoft.com/office/drawing/2014/main" id="{31402D18-A45A-0783-5184-FE6A6DB48D2D}"/>
              </a:ext>
            </a:extLst>
          </p:cNvPr>
          <p:cNvSpPr>
            <a:spLocks noGrp="1"/>
          </p:cNvSpPr>
          <p:nvPr>
            <p:ph type="subTitle" idx="1"/>
          </p:nvPr>
        </p:nvSpPr>
        <p:spPr/>
        <p:txBody>
          <a:bodyPr>
            <a:normAutofit/>
          </a:bodyPr>
          <a:lstStyle/>
          <a:p>
            <a:pPr algn="r"/>
            <a:r>
              <a:rPr lang="en-US" dirty="0"/>
              <a:t>From </a:t>
            </a:r>
            <a:r>
              <a:rPr lang="en-US" b="0" i="1" dirty="0">
                <a:solidFill>
                  <a:srgbClr val="222222"/>
                </a:solidFill>
                <a:effectLst/>
              </a:rPr>
              <a:t>semiology of graphics</a:t>
            </a:r>
          </a:p>
          <a:p>
            <a:pPr algn="r"/>
            <a:r>
              <a:rPr lang="en-US" dirty="0">
                <a:solidFill>
                  <a:srgbClr val="222222"/>
                </a:solidFill>
              </a:rPr>
              <a:t>Created</a:t>
            </a:r>
            <a:r>
              <a:rPr lang="zh-CN" altLang="en-US" dirty="0">
                <a:solidFill>
                  <a:srgbClr val="222222"/>
                </a:solidFill>
              </a:rPr>
              <a:t> </a:t>
            </a:r>
            <a:r>
              <a:rPr lang="en-US" altLang="zh-CN" dirty="0">
                <a:solidFill>
                  <a:srgbClr val="222222"/>
                </a:solidFill>
              </a:rPr>
              <a:t>by</a:t>
            </a:r>
            <a:r>
              <a:rPr lang="zh-CN" altLang="en-US" dirty="0">
                <a:solidFill>
                  <a:srgbClr val="222222"/>
                </a:solidFill>
              </a:rPr>
              <a:t> </a:t>
            </a:r>
            <a:r>
              <a:rPr lang="en-US" altLang="zh-CN" dirty="0" err="1">
                <a:solidFill>
                  <a:srgbClr val="222222"/>
                </a:solidFill>
              </a:rPr>
              <a:t>Jiaxin</a:t>
            </a:r>
            <a:r>
              <a:rPr lang="zh-CN" altLang="en-US" dirty="0">
                <a:solidFill>
                  <a:srgbClr val="222222"/>
                </a:solidFill>
              </a:rPr>
              <a:t> </a:t>
            </a:r>
            <a:r>
              <a:rPr lang="en-US" altLang="zh-CN" dirty="0">
                <a:solidFill>
                  <a:srgbClr val="222222"/>
                </a:solidFill>
              </a:rPr>
              <a:t>Yang</a:t>
            </a:r>
            <a:endParaRPr lang="en-US" dirty="0"/>
          </a:p>
        </p:txBody>
      </p:sp>
    </p:spTree>
    <p:extLst>
      <p:ext uri="{BB962C8B-B14F-4D97-AF65-F5344CB8AC3E}">
        <p14:creationId xmlns:p14="http://schemas.microsoft.com/office/powerpoint/2010/main" val="893038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62688-1F54-8DE3-DBB6-DDEB6C2E8900}"/>
              </a:ext>
            </a:extLst>
          </p:cNvPr>
          <p:cNvSpPr>
            <a:spLocks noGrp="1"/>
          </p:cNvSpPr>
          <p:nvPr>
            <p:ph type="title"/>
          </p:nvPr>
        </p:nvSpPr>
        <p:spPr/>
        <p:txBody>
          <a:bodyPr/>
          <a:lstStyle/>
          <a:p>
            <a:r>
              <a:rPr lang="en-US" b="1" u="sng" dirty="0"/>
              <a:t>C: Three functions of graphic representation</a:t>
            </a:r>
          </a:p>
        </p:txBody>
      </p:sp>
      <p:sp>
        <p:nvSpPr>
          <p:cNvPr id="3" name="Content Placeholder 2">
            <a:extLst>
              <a:ext uri="{FF2B5EF4-FFF2-40B4-BE49-F238E27FC236}">
                <a16:creationId xmlns:a16="http://schemas.microsoft.com/office/drawing/2014/main" id="{C9291593-527C-FB0A-8C66-11B10B44C608}"/>
              </a:ext>
            </a:extLst>
          </p:cNvPr>
          <p:cNvSpPr>
            <a:spLocks noGrp="1"/>
          </p:cNvSpPr>
          <p:nvPr>
            <p:ph idx="1"/>
          </p:nvPr>
        </p:nvSpPr>
        <p:spPr>
          <a:xfrm>
            <a:off x="838200" y="1579418"/>
            <a:ext cx="10515600" cy="4913457"/>
          </a:xfrm>
        </p:spPr>
        <p:txBody>
          <a:bodyPr>
            <a:noAutofit/>
          </a:bodyPr>
          <a:lstStyle/>
          <a:p>
            <a:pPr marL="0" indent="0">
              <a:lnSpc>
                <a:spcPct val="100000"/>
              </a:lnSpc>
              <a:buNone/>
            </a:pPr>
            <a:r>
              <a:rPr lang="en-US" b="1" dirty="0">
                <a:latin typeface="+mj-lt"/>
              </a:rPr>
              <a:t>1.  Recording information</a:t>
            </a:r>
          </a:p>
          <a:p>
            <a:pPr marL="0" indent="0">
              <a:lnSpc>
                <a:spcPct val="100000"/>
              </a:lnSpc>
              <a:buNone/>
            </a:pPr>
            <a:r>
              <a:rPr lang="en-US" b="1" dirty="0">
                <a:latin typeface="+mj-lt"/>
              </a:rPr>
              <a:t>2.  Communication information</a:t>
            </a:r>
          </a:p>
          <a:p>
            <a:pPr marL="0" indent="0">
              <a:lnSpc>
                <a:spcPct val="100000"/>
              </a:lnSpc>
              <a:buNone/>
            </a:pPr>
            <a:r>
              <a:rPr lang="en-US" b="1" dirty="0">
                <a:latin typeface="+mj-lt"/>
              </a:rPr>
              <a:t>3.  Processing information</a:t>
            </a:r>
          </a:p>
          <a:p>
            <a:pPr marL="0" indent="0">
              <a:lnSpc>
                <a:spcPct val="100000"/>
              </a:lnSpc>
              <a:buNone/>
            </a:pPr>
            <a:endParaRPr lang="en-US" sz="200" dirty="0"/>
          </a:p>
          <a:p>
            <a:pPr marL="0" indent="0">
              <a:lnSpc>
                <a:spcPct val="100000"/>
              </a:lnSpc>
              <a:buNone/>
            </a:pPr>
            <a:r>
              <a:rPr lang="en-US" sz="2400" dirty="0"/>
              <a:t>Why need these functions?</a:t>
            </a:r>
          </a:p>
          <a:p>
            <a:pPr marL="0" indent="0">
              <a:lnSpc>
                <a:spcPct val="100000"/>
              </a:lnSpc>
              <a:buNone/>
            </a:pPr>
            <a:r>
              <a:rPr lang="en-US" sz="2000" dirty="0">
                <a:latin typeface="+mj-lt"/>
              </a:rPr>
              <a:t>Image is limited to three visual variables. -- Figure 1: Only 3 dimensions could be shown here. </a:t>
            </a:r>
          </a:p>
          <a:p>
            <a:pPr marL="0" indent="0">
              <a:lnSpc>
                <a:spcPct val="100000"/>
              </a:lnSpc>
              <a:buNone/>
            </a:pPr>
            <a:r>
              <a:rPr lang="en-US" sz="2000" dirty="0">
                <a:latin typeface="+mj-lt"/>
              </a:rPr>
              <a:t>Communication information with more than three components.</a:t>
            </a:r>
          </a:p>
          <a:p>
            <a:pPr marL="0" indent="0">
              <a:lnSpc>
                <a:spcPct val="100000"/>
              </a:lnSpc>
              <a:buNone/>
            </a:pPr>
            <a:r>
              <a:rPr lang="en-US" sz="2000" dirty="0">
                <a:latin typeface="+mj-lt"/>
              </a:rPr>
              <a:t>Utilize human memory to understand the data. -- Increasing number of images make more difficult.</a:t>
            </a:r>
          </a:p>
          <a:p>
            <a:pPr marL="0" lvl="0" indent="0" algn="l" rtl="0">
              <a:lnSpc>
                <a:spcPct val="100000"/>
              </a:lnSpc>
              <a:spcBef>
                <a:spcPts val="1200"/>
              </a:spcBef>
              <a:spcAft>
                <a:spcPts val="0"/>
              </a:spcAft>
              <a:buNone/>
            </a:pPr>
            <a:r>
              <a:rPr lang="en-US" sz="2400" dirty="0"/>
              <a:t>Solution:</a:t>
            </a:r>
          </a:p>
          <a:p>
            <a:pPr marL="0" lvl="0" indent="0" algn="l" rtl="0">
              <a:lnSpc>
                <a:spcPct val="100000"/>
              </a:lnSpc>
              <a:spcBef>
                <a:spcPts val="1200"/>
              </a:spcBef>
              <a:spcAft>
                <a:spcPts val="1200"/>
              </a:spcAft>
              <a:buNone/>
            </a:pPr>
            <a:r>
              <a:rPr lang="en-US" sz="2000" dirty="0">
                <a:latin typeface="+mj-lt"/>
              </a:rPr>
              <a:t>Conditions of memorization linked to the amount and conceptual level of the information.</a:t>
            </a:r>
          </a:p>
          <a:p>
            <a:pPr marL="0" indent="0">
              <a:lnSpc>
                <a:spcPct val="100000"/>
              </a:lnSpc>
              <a:buNone/>
            </a:pPr>
            <a:endParaRPr lang="en-US" sz="2400" dirty="0"/>
          </a:p>
        </p:txBody>
      </p:sp>
      <p:pic>
        <p:nvPicPr>
          <p:cNvPr id="4" name="Google Shape;62;p14">
            <a:extLst>
              <a:ext uri="{FF2B5EF4-FFF2-40B4-BE49-F238E27FC236}">
                <a16:creationId xmlns:a16="http://schemas.microsoft.com/office/drawing/2014/main" id="{C22DD979-9F62-028E-2399-9548CFF9BE3C}"/>
              </a:ext>
            </a:extLst>
          </p:cNvPr>
          <p:cNvPicPr preferRelativeResize="0"/>
          <p:nvPr/>
        </p:nvPicPr>
        <p:blipFill>
          <a:blip r:embed="rId2">
            <a:alphaModFix/>
          </a:blip>
          <a:stretch>
            <a:fillRect/>
          </a:stretch>
        </p:blipFill>
        <p:spPr>
          <a:xfrm>
            <a:off x="10518442" y="3505994"/>
            <a:ext cx="1019175" cy="1171575"/>
          </a:xfrm>
          <a:prstGeom prst="rect">
            <a:avLst/>
          </a:prstGeom>
          <a:noFill/>
          <a:ln>
            <a:noFill/>
          </a:ln>
        </p:spPr>
      </p:pic>
    </p:spTree>
    <p:extLst>
      <p:ext uri="{BB962C8B-B14F-4D97-AF65-F5344CB8AC3E}">
        <p14:creationId xmlns:p14="http://schemas.microsoft.com/office/powerpoint/2010/main" val="2954414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43A8-7DB9-97A7-724F-2EF60B7E0647}"/>
              </a:ext>
            </a:extLst>
          </p:cNvPr>
          <p:cNvSpPr>
            <a:spLocks noGrp="1"/>
          </p:cNvSpPr>
          <p:nvPr>
            <p:ph type="title"/>
          </p:nvPr>
        </p:nvSpPr>
        <p:spPr>
          <a:xfrm>
            <a:off x="737755" y="333952"/>
            <a:ext cx="10616045" cy="1048039"/>
          </a:xfrm>
        </p:spPr>
        <p:txBody>
          <a:bodyPr>
            <a:normAutofit/>
          </a:bodyPr>
          <a:lstStyle/>
          <a:p>
            <a:r>
              <a:rPr lang="en-US" sz="4000" b="1" dirty="0"/>
              <a:t>1. Recording information</a:t>
            </a:r>
            <a:endParaRPr lang="en-US" sz="4000" dirty="0"/>
          </a:p>
        </p:txBody>
      </p:sp>
      <p:sp>
        <p:nvSpPr>
          <p:cNvPr id="3" name="Content Placeholder 2">
            <a:extLst>
              <a:ext uri="{FF2B5EF4-FFF2-40B4-BE49-F238E27FC236}">
                <a16:creationId xmlns:a16="http://schemas.microsoft.com/office/drawing/2014/main" id="{DABD7E46-AE49-F6CB-391F-C67015B1BE9F}"/>
              </a:ext>
            </a:extLst>
          </p:cNvPr>
          <p:cNvSpPr>
            <a:spLocks noGrp="1"/>
          </p:cNvSpPr>
          <p:nvPr>
            <p:ph idx="1"/>
          </p:nvPr>
        </p:nvSpPr>
        <p:spPr>
          <a:xfrm>
            <a:off x="862444" y="1465118"/>
            <a:ext cx="10491355" cy="4711845"/>
          </a:xfrm>
        </p:spPr>
        <p:txBody>
          <a:bodyPr>
            <a:normAutofit/>
          </a:bodyPr>
          <a:lstStyle/>
          <a:p>
            <a:pPr>
              <a:lnSpc>
                <a:spcPct val="100000"/>
              </a:lnSpc>
              <a:spcBef>
                <a:spcPts val="0"/>
              </a:spcBef>
            </a:pPr>
            <a:r>
              <a:rPr lang="en-US" dirty="0"/>
              <a:t>The graph is convenient and information storage.</a:t>
            </a:r>
          </a:p>
          <a:p>
            <a:pPr>
              <a:lnSpc>
                <a:spcPct val="100000"/>
              </a:lnSpc>
              <a:spcBef>
                <a:spcPts val="0"/>
              </a:spcBef>
            </a:pPr>
            <a:r>
              <a:rPr lang="en-US" dirty="0"/>
              <a:t>Purpose of plane and visual signs to record all the correspondence in the give information set:</a:t>
            </a:r>
          </a:p>
          <a:p>
            <a:pPr marL="971550" lvl="1" indent="-514350">
              <a:lnSpc>
                <a:spcPct val="100000"/>
              </a:lnSpc>
              <a:spcBef>
                <a:spcPts val="0"/>
              </a:spcBef>
              <a:buFont typeface="+mj-lt"/>
              <a:buAutoNum type="alphaLcPeriod"/>
            </a:pPr>
            <a:r>
              <a:rPr lang="en-US" dirty="0">
                <a:latin typeface="+mj-lt"/>
              </a:rPr>
              <a:t>Create a storage mechanism</a:t>
            </a:r>
          </a:p>
          <a:p>
            <a:pPr marL="971550" lvl="1" indent="-514350">
              <a:lnSpc>
                <a:spcPct val="100000"/>
              </a:lnSpc>
              <a:spcBef>
                <a:spcPts val="0"/>
              </a:spcBef>
              <a:buFont typeface="+mj-lt"/>
              <a:buAutoNum type="alphaLcPeriod"/>
            </a:pPr>
            <a:r>
              <a:rPr lang="en-US" dirty="0">
                <a:latin typeface="+mj-lt"/>
              </a:rPr>
              <a:t>Avoids the effort of memorization</a:t>
            </a:r>
          </a:p>
          <a:p>
            <a:pPr marL="971550" lvl="1" indent="-514350">
              <a:lnSpc>
                <a:spcPct val="100000"/>
              </a:lnSpc>
              <a:spcBef>
                <a:spcPts val="0"/>
              </a:spcBef>
              <a:buFont typeface="+mj-lt"/>
              <a:buAutoNum type="alphaLcPeriod"/>
            </a:pPr>
            <a:r>
              <a:rPr lang="en-US" dirty="0">
                <a:latin typeface="+mj-lt"/>
              </a:rPr>
              <a:t>Example: subway diagram, highway map</a:t>
            </a:r>
          </a:p>
          <a:p>
            <a:pPr>
              <a:lnSpc>
                <a:spcPct val="100000"/>
              </a:lnSpc>
              <a:spcBef>
                <a:spcPts val="0"/>
              </a:spcBef>
            </a:pPr>
            <a:r>
              <a:rPr lang="en-US" dirty="0"/>
              <a:t>Strength:</a:t>
            </a:r>
          </a:p>
          <a:p>
            <a:pPr marL="0" indent="0">
              <a:lnSpc>
                <a:spcPct val="100000"/>
              </a:lnSpc>
              <a:spcBef>
                <a:spcPts val="0"/>
              </a:spcBef>
              <a:buNone/>
            </a:pPr>
            <a:r>
              <a:rPr lang="en-US" dirty="0">
                <a:latin typeface="+mj-lt"/>
              </a:rPr>
              <a:t>Include all the information</a:t>
            </a:r>
          </a:p>
          <a:p>
            <a:pPr>
              <a:lnSpc>
                <a:spcPct val="100000"/>
              </a:lnSpc>
              <a:spcBef>
                <a:spcPts val="0"/>
              </a:spcBef>
            </a:pPr>
            <a:r>
              <a:rPr lang="en-US" dirty="0"/>
              <a:t>Weakness: </a:t>
            </a:r>
          </a:p>
          <a:p>
            <a:pPr marL="0" indent="0">
              <a:lnSpc>
                <a:spcPct val="100000"/>
              </a:lnSpc>
              <a:spcBef>
                <a:spcPts val="0"/>
              </a:spcBef>
              <a:buNone/>
            </a:pPr>
            <a:r>
              <a:rPr lang="en-US" dirty="0">
                <a:latin typeface="+mj-lt"/>
              </a:rPr>
              <a:t>Time consuming in query information</a:t>
            </a:r>
          </a:p>
          <a:p>
            <a:pPr marL="0" indent="0">
              <a:lnSpc>
                <a:spcPct val="100000"/>
              </a:lnSpc>
              <a:spcBef>
                <a:spcPts val="0"/>
              </a:spcBef>
            </a:pPr>
            <a:endParaRPr lang="en-US" dirty="0">
              <a:latin typeface="+mj-lt"/>
            </a:endParaRPr>
          </a:p>
        </p:txBody>
      </p:sp>
    </p:spTree>
    <p:extLst>
      <p:ext uri="{BB962C8B-B14F-4D97-AF65-F5344CB8AC3E}">
        <p14:creationId xmlns:p14="http://schemas.microsoft.com/office/powerpoint/2010/main" val="175943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buClr>
                <a:schemeClr val="dk1"/>
              </a:buClr>
              <a:buSzPct val="39285"/>
            </a:pPr>
            <a:r>
              <a:rPr lang="en-US" sz="4400" b="1" dirty="0"/>
              <a:t>1. Recording information</a:t>
            </a:r>
            <a:endParaRPr b="1" dirty="0"/>
          </a:p>
        </p:txBody>
      </p:sp>
      <p:sp>
        <p:nvSpPr>
          <p:cNvPr id="80" name="Google Shape;80;p1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buNone/>
            </a:pPr>
            <a:r>
              <a:rPr lang="en"/>
              <a:t>Figure 3 and figure 4 show the same information.</a:t>
            </a:r>
            <a:endParaRPr/>
          </a:p>
          <a:p>
            <a:pPr>
              <a:spcBef>
                <a:spcPts val="1600"/>
              </a:spcBef>
            </a:pPr>
            <a:r>
              <a:rPr lang="en"/>
              <a:t>Only involves the inventory stage of graphics.</a:t>
            </a:r>
            <a:endParaRPr/>
          </a:p>
          <a:p>
            <a:r>
              <a:rPr lang="en"/>
              <a:t>All these documents must be reread point by point.</a:t>
            </a:r>
            <a:endParaRPr/>
          </a:p>
        </p:txBody>
      </p:sp>
      <p:pic>
        <p:nvPicPr>
          <p:cNvPr id="81" name="Google Shape;81;p17"/>
          <p:cNvPicPr preferRelativeResize="0"/>
          <p:nvPr/>
        </p:nvPicPr>
        <p:blipFill>
          <a:blip r:embed="rId3">
            <a:alphaModFix/>
          </a:blip>
          <a:stretch>
            <a:fillRect/>
          </a:stretch>
        </p:blipFill>
        <p:spPr>
          <a:xfrm>
            <a:off x="2776301" y="3429000"/>
            <a:ext cx="9415700" cy="34124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t>2.  Communication information</a:t>
            </a:r>
            <a:endParaRPr b="1" dirty="0"/>
          </a:p>
        </p:txBody>
      </p:sp>
      <p:sp>
        <p:nvSpPr>
          <p:cNvPr id="87" name="Google Shape;87;p18"/>
          <p:cNvSpPr txBox="1">
            <a:spLocks noGrp="1"/>
          </p:cNvSpPr>
          <p:nvPr>
            <p:ph type="body" idx="1"/>
          </p:nvPr>
        </p:nvSpPr>
        <p:spPr>
          <a:xfrm>
            <a:off x="712518" y="1520042"/>
            <a:ext cx="11063881" cy="4571791"/>
          </a:xfrm>
          <a:prstGeom prst="rect">
            <a:avLst/>
          </a:prstGeom>
        </p:spPr>
        <p:txBody>
          <a:bodyPr spcFirstLastPara="1" vert="horz" wrap="square" lIns="121900" tIns="121900" rIns="121900" bIns="121900" rtlCol="0" anchor="t" anchorCtr="0">
            <a:noAutofit/>
          </a:bodyPr>
          <a:lstStyle/>
          <a:p>
            <a:pPr>
              <a:lnSpc>
                <a:spcPct val="100000"/>
              </a:lnSpc>
            </a:pPr>
            <a:r>
              <a:rPr lang="en-US" dirty="0"/>
              <a:t>A graph could gain the same static information with different means.</a:t>
            </a:r>
          </a:p>
          <a:p>
            <a:pPr>
              <a:lnSpc>
                <a:spcPct val="100000"/>
              </a:lnSpc>
            </a:pPr>
            <a:r>
              <a:rPr lang="en-US" dirty="0"/>
              <a:t>Purpose of plane and visual signs to be utilized for communicating information:</a:t>
            </a:r>
          </a:p>
          <a:p>
            <a:pPr marL="971550" lvl="1" indent="-514350">
              <a:lnSpc>
                <a:spcPct val="100000"/>
              </a:lnSpc>
              <a:buFont typeface="+mj-lt"/>
              <a:buAutoNum type="alphaLcPeriod"/>
            </a:pPr>
            <a:r>
              <a:rPr lang="en-US" dirty="0">
                <a:latin typeface="+mj-lt"/>
              </a:rPr>
              <a:t>Create a memoizable image</a:t>
            </a:r>
          </a:p>
          <a:p>
            <a:pPr marL="971550" lvl="1" indent="-514350">
              <a:lnSpc>
                <a:spcPct val="100000"/>
              </a:lnSpc>
              <a:buFont typeface="+mj-lt"/>
              <a:buAutoNum type="alphaLcPeriod"/>
            </a:pPr>
            <a:r>
              <a:rPr lang="en-US" dirty="0">
                <a:latin typeface="+mj-lt"/>
              </a:rPr>
              <a:t>Inscribes the overall information within the field of assimilated knowledge</a:t>
            </a:r>
          </a:p>
          <a:p>
            <a:pPr marL="971550" lvl="1" indent="-514350">
              <a:lnSpc>
                <a:spcPct val="100000"/>
              </a:lnSpc>
              <a:spcBef>
                <a:spcPts val="0"/>
              </a:spcBef>
              <a:buFont typeface="+mj-lt"/>
              <a:buAutoNum type="alphaLcPeriod"/>
            </a:pPr>
            <a:r>
              <a:rPr lang="en-US" dirty="0">
                <a:latin typeface="+mj-lt"/>
              </a:rPr>
              <a:t>Example: maps, sketches</a:t>
            </a:r>
          </a:p>
          <a:p>
            <a:pPr>
              <a:lnSpc>
                <a:spcPct val="100000"/>
              </a:lnSpc>
              <a:spcBef>
                <a:spcPts val="0"/>
              </a:spcBef>
            </a:pPr>
            <a:r>
              <a:rPr lang="en-US" dirty="0"/>
              <a:t>Strength:</a:t>
            </a:r>
          </a:p>
          <a:p>
            <a:pPr marL="0" indent="0">
              <a:lnSpc>
                <a:spcPct val="100000"/>
              </a:lnSpc>
              <a:buNone/>
            </a:pPr>
            <a:r>
              <a:rPr lang="en-US" dirty="0">
                <a:latin typeface="+mj-lt"/>
              </a:rPr>
              <a:t>	 memoizable</a:t>
            </a:r>
          </a:p>
          <a:p>
            <a:pPr>
              <a:lnSpc>
                <a:spcPct val="100000"/>
              </a:lnSpc>
              <a:spcBef>
                <a:spcPts val="0"/>
              </a:spcBef>
            </a:pPr>
            <a:r>
              <a:rPr lang="en-US" dirty="0"/>
              <a:t>Weakness: </a:t>
            </a:r>
          </a:p>
          <a:p>
            <a:pPr marL="0" indent="0">
              <a:lnSpc>
                <a:spcPct val="100000"/>
              </a:lnSpc>
              <a:buNone/>
            </a:pPr>
            <a:r>
              <a:rPr lang="en-US" dirty="0">
                <a:latin typeface="+mj-lt"/>
              </a:rPr>
              <a:t>	Relative information are less included</a:t>
            </a:r>
          </a:p>
          <a:p>
            <a:pPr marL="0" indent="0">
              <a:lnSpc>
                <a:spcPct val="100000"/>
              </a:lnSpc>
              <a:buNone/>
            </a:pPr>
            <a:endParaRPr lang="en-US" dirty="0">
              <a:latin typeface="+mj-lt"/>
            </a:endParaRPr>
          </a:p>
          <a:p>
            <a:pPr marL="0" indent="0">
              <a:lnSpc>
                <a:spcPct val="100000"/>
              </a:lnSpc>
              <a:spcBef>
                <a:spcPts val="0"/>
              </a:spcBef>
              <a:buNone/>
            </a:pPr>
            <a:endParaRPr lang="en-US" dirty="0">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buClr>
                <a:schemeClr val="dk1"/>
              </a:buClr>
              <a:buSzPct val="39285"/>
            </a:pPr>
            <a:r>
              <a:rPr lang="en" b="1" dirty="0"/>
              <a:t>2.  Communication information</a:t>
            </a:r>
            <a:endParaRPr dirty="0"/>
          </a:p>
        </p:txBody>
      </p:sp>
      <p:sp>
        <p:nvSpPr>
          <p:cNvPr id="93" name="Google Shape;93;p19"/>
          <p:cNvSpPr txBox="1">
            <a:spLocks noGrp="1"/>
          </p:cNvSpPr>
          <p:nvPr>
            <p:ph type="body" idx="1"/>
          </p:nvPr>
        </p:nvSpPr>
        <p:spPr>
          <a:xfrm>
            <a:off x="1214386" y="1473571"/>
            <a:ext cx="11360800" cy="4555200"/>
          </a:xfrm>
          <a:prstGeom prst="rect">
            <a:avLst/>
          </a:prstGeom>
        </p:spPr>
        <p:txBody>
          <a:bodyPr spcFirstLastPara="1" vert="horz" wrap="square" lIns="121900" tIns="121900" rIns="121900" bIns="121900" rtlCol="0" anchor="t" anchorCtr="0">
            <a:normAutofit/>
          </a:bodyPr>
          <a:lstStyle/>
          <a:p>
            <a:pPr marL="0" indent="0">
              <a:buNone/>
            </a:pPr>
            <a:r>
              <a:rPr lang="en" sz="2400" dirty="0"/>
              <a:t>Figure 1 is the same meaning of figure 3.</a:t>
            </a:r>
            <a:endParaRPr sz="2400" dirty="0"/>
          </a:p>
          <a:p>
            <a:pPr marL="0" indent="0">
              <a:spcBef>
                <a:spcPts val="1600"/>
              </a:spcBef>
              <a:buNone/>
            </a:pPr>
            <a:r>
              <a:rPr lang="en" sz="2400" dirty="0"/>
              <a:t>Which one could contain more comprehensive </a:t>
            </a:r>
            <a:endParaRPr sz="2400" dirty="0"/>
          </a:p>
          <a:p>
            <a:pPr marL="0" indent="0">
              <a:spcBef>
                <a:spcPts val="1600"/>
              </a:spcBef>
              <a:buNone/>
            </a:pPr>
            <a:r>
              <a:rPr lang="en" sz="2400" dirty="0"/>
              <a:t>information?</a:t>
            </a:r>
            <a:endParaRPr sz="2400" dirty="0"/>
          </a:p>
          <a:p>
            <a:pPr marL="0" indent="0">
              <a:spcBef>
                <a:spcPts val="1600"/>
              </a:spcBef>
              <a:buNone/>
            </a:pPr>
            <a:r>
              <a:rPr lang="en" sz="2400" dirty="0"/>
              <a:t>	Ans: 1, but it is not always the best</a:t>
            </a:r>
            <a:endParaRPr sz="2400" dirty="0"/>
          </a:p>
          <a:p>
            <a:pPr marL="0" indent="0">
              <a:spcBef>
                <a:spcPts val="1600"/>
              </a:spcBef>
              <a:spcAft>
                <a:spcPts val="1600"/>
              </a:spcAft>
              <a:buNone/>
            </a:pPr>
            <a:endParaRPr dirty="0"/>
          </a:p>
        </p:txBody>
      </p:sp>
      <p:pic>
        <p:nvPicPr>
          <p:cNvPr id="94" name="Google Shape;94;p19"/>
          <p:cNvPicPr preferRelativeResize="0"/>
          <p:nvPr/>
        </p:nvPicPr>
        <p:blipFill>
          <a:blip r:embed="rId3">
            <a:alphaModFix/>
          </a:blip>
          <a:stretch>
            <a:fillRect/>
          </a:stretch>
        </p:blipFill>
        <p:spPr>
          <a:xfrm>
            <a:off x="307193" y="3932922"/>
            <a:ext cx="11798300" cy="2705100"/>
          </a:xfrm>
          <a:prstGeom prst="rect">
            <a:avLst/>
          </a:prstGeom>
          <a:noFill/>
          <a:ln>
            <a:noFill/>
          </a:ln>
        </p:spPr>
      </p:pic>
      <p:pic>
        <p:nvPicPr>
          <p:cNvPr id="95" name="Google Shape;95;p19"/>
          <p:cNvPicPr preferRelativeResize="0"/>
          <p:nvPr/>
        </p:nvPicPr>
        <p:blipFill>
          <a:blip r:embed="rId4">
            <a:alphaModFix/>
          </a:blip>
          <a:stretch>
            <a:fillRect/>
          </a:stretch>
        </p:blipFill>
        <p:spPr>
          <a:xfrm>
            <a:off x="7634948" y="531525"/>
            <a:ext cx="3263747" cy="34269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t>3.  Processing information</a:t>
            </a:r>
            <a:endParaRPr b="1" dirty="0"/>
          </a:p>
        </p:txBody>
      </p:sp>
      <p:sp>
        <p:nvSpPr>
          <p:cNvPr id="101" name="Google Shape;101;p20"/>
          <p:cNvSpPr txBox="1">
            <a:spLocks noGrp="1"/>
          </p:cNvSpPr>
          <p:nvPr>
            <p:ph type="body" idx="1"/>
          </p:nvPr>
        </p:nvSpPr>
        <p:spPr>
          <a:xfrm>
            <a:off x="762000" y="1518745"/>
            <a:ext cx="11014400" cy="4573088"/>
          </a:xfrm>
          <a:prstGeom prst="rect">
            <a:avLst/>
          </a:prstGeom>
        </p:spPr>
        <p:txBody>
          <a:bodyPr spcFirstLastPara="1" vert="horz" wrap="square" lIns="121900" tIns="121900" rIns="121900" bIns="121900" rtlCol="0" anchor="t" anchorCtr="0">
            <a:normAutofit fontScale="92500" lnSpcReduction="10000"/>
          </a:bodyPr>
          <a:lstStyle/>
          <a:p>
            <a:pPr marL="0" indent="0">
              <a:buNone/>
            </a:pPr>
            <a:r>
              <a:rPr lang="en" dirty="0"/>
              <a:t>A graph could simplify and make the message </a:t>
            </a:r>
            <a:r>
              <a:rPr lang="en" dirty="0" err="1"/>
              <a:t>memorizable</a:t>
            </a:r>
            <a:r>
              <a:rPr lang="en" dirty="0"/>
              <a:t>.</a:t>
            </a:r>
            <a:endParaRPr dirty="0"/>
          </a:p>
          <a:p>
            <a:pPr marL="0" indent="0">
              <a:spcBef>
                <a:spcPts val="1600"/>
              </a:spcBef>
              <a:buNone/>
            </a:pPr>
            <a:r>
              <a:rPr lang="en" dirty="0"/>
              <a:t>In order to simplify but not lose any data:</a:t>
            </a:r>
            <a:endParaRPr dirty="0"/>
          </a:p>
          <a:p>
            <a:pPr indent="-445758">
              <a:spcBef>
                <a:spcPts val="1600"/>
              </a:spcBef>
              <a:buSzPct val="100000"/>
            </a:pPr>
            <a:r>
              <a:rPr lang="en" sz="2600" dirty="0">
                <a:latin typeface="+mj-lt"/>
              </a:rPr>
              <a:t>Use the mechanisms of ordering and classing for the purposes of discovering</a:t>
            </a:r>
            <a:endParaRPr sz="2600" dirty="0">
              <a:latin typeface="+mj-lt"/>
            </a:endParaRPr>
          </a:p>
          <a:p>
            <a:pPr indent="-445758">
              <a:buSzPct val="100000"/>
            </a:pPr>
            <a:r>
              <a:rPr lang="en" sz="2600" dirty="0">
                <a:latin typeface="+mj-lt"/>
              </a:rPr>
              <a:t>The grouping contained in the information being processed</a:t>
            </a:r>
            <a:endParaRPr sz="2600" dirty="0">
              <a:latin typeface="+mj-lt"/>
            </a:endParaRPr>
          </a:p>
          <a:p>
            <a:pPr indent="-445758">
              <a:buSzPct val="100000"/>
            </a:pPr>
            <a:r>
              <a:rPr lang="en" sz="2600" dirty="0">
                <a:latin typeface="+mj-lt"/>
              </a:rPr>
              <a:t>Deriving from it new components or categories, reduced in number and consequently easier to memorize than the comprehensive information</a:t>
            </a:r>
            <a:endParaRPr sz="2600" dirty="0">
              <a:latin typeface="+mj-lt"/>
            </a:endParaRPr>
          </a:p>
          <a:p>
            <a:pPr marL="0" indent="0">
              <a:spcBef>
                <a:spcPts val="1600"/>
              </a:spcBef>
              <a:buNone/>
            </a:pPr>
            <a:r>
              <a:rPr lang="en" dirty="0"/>
              <a:t>The combination of these new elements must enable us to recall and understand the whole of the initial information.</a:t>
            </a:r>
            <a:endParaRPr dirty="0"/>
          </a:p>
          <a:p>
            <a:pPr marL="0" indent="0">
              <a:spcBef>
                <a:spcPts val="1600"/>
              </a:spcBef>
              <a:buNone/>
            </a:pPr>
            <a:r>
              <a:rPr lang="en" dirty="0"/>
              <a:t>Strength:</a:t>
            </a:r>
            <a:endParaRPr dirty="0"/>
          </a:p>
          <a:p>
            <a:pPr indent="-445758">
              <a:spcBef>
                <a:spcPts val="1600"/>
              </a:spcBef>
              <a:buSzPct val="100000"/>
            </a:pPr>
            <a:r>
              <a:rPr lang="en" dirty="0"/>
              <a:t>Find answers to questions in a limited number of comparable images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buClr>
                <a:schemeClr val="dk1"/>
              </a:buClr>
              <a:buSzPct val="39285"/>
            </a:pPr>
            <a:r>
              <a:rPr lang="en" b="1" dirty="0"/>
              <a:t>3.  Processing information</a:t>
            </a:r>
            <a:endParaRPr dirty="0"/>
          </a:p>
        </p:txBody>
      </p:sp>
      <p:sp>
        <p:nvSpPr>
          <p:cNvPr id="107" name="Google Shape;107;p21"/>
          <p:cNvSpPr txBox="1">
            <a:spLocks noGrp="1"/>
          </p:cNvSpPr>
          <p:nvPr>
            <p:ph type="body" idx="1"/>
          </p:nvPr>
        </p:nvSpPr>
        <p:spPr>
          <a:xfrm>
            <a:off x="698938" y="1455683"/>
            <a:ext cx="11077462" cy="4636150"/>
          </a:xfrm>
          <a:prstGeom prst="rect">
            <a:avLst/>
          </a:prstGeom>
        </p:spPr>
        <p:txBody>
          <a:bodyPr spcFirstLastPara="1" vert="horz" wrap="square" lIns="121900" tIns="121900" rIns="121900" bIns="121900" rtlCol="0" anchor="t" anchorCtr="0">
            <a:normAutofit/>
          </a:bodyPr>
          <a:lstStyle/>
          <a:p>
            <a:pPr marL="0" indent="0">
              <a:buNone/>
            </a:pPr>
            <a:r>
              <a:rPr lang="en" dirty="0"/>
              <a:t>Right figure is more independent than the left image.</a:t>
            </a:r>
            <a:endParaRPr dirty="0"/>
          </a:p>
          <a:p>
            <a:pPr marL="0" indent="0">
              <a:spcBef>
                <a:spcPts val="1600"/>
              </a:spcBef>
              <a:buNone/>
            </a:pPr>
            <a:endParaRPr dirty="0"/>
          </a:p>
          <a:p>
            <a:pPr marL="0" indent="0">
              <a:spcBef>
                <a:spcPts val="1600"/>
              </a:spcBef>
              <a:buNone/>
            </a:pPr>
            <a:r>
              <a:rPr lang="en" dirty="0"/>
              <a:t>Question:</a:t>
            </a:r>
            <a:endParaRPr dirty="0"/>
          </a:p>
          <a:p>
            <a:pPr marL="0" indent="0">
              <a:spcBef>
                <a:spcPts val="1600"/>
              </a:spcBef>
              <a:spcAft>
                <a:spcPts val="1600"/>
              </a:spcAft>
              <a:buNone/>
            </a:pPr>
            <a:r>
              <a:rPr lang="en" dirty="0"/>
              <a:t>Alway necessary?</a:t>
            </a:r>
            <a:endParaRPr dirty="0"/>
          </a:p>
        </p:txBody>
      </p:sp>
      <p:pic>
        <p:nvPicPr>
          <p:cNvPr id="108" name="Google Shape;108;p21"/>
          <p:cNvPicPr preferRelativeResize="0"/>
          <p:nvPr/>
        </p:nvPicPr>
        <p:blipFill rotWithShape="1">
          <a:blip r:embed="rId3">
            <a:alphaModFix/>
          </a:blip>
          <a:srcRect l="11253" t="2543"/>
          <a:stretch/>
        </p:blipFill>
        <p:spPr>
          <a:xfrm>
            <a:off x="3412994" y="2362888"/>
            <a:ext cx="3587699" cy="4057433"/>
          </a:xfrm>
          <a:prstGeom prst="rect">
            <a:avLst/>
          </a:prstGeom>
          <a:noFill/>
          <a:ln>
            <a:noFill/>
          </a:ln>
        </p:spPr>
      </p:pic>
      <p:pic>
        <p:nvPicPr>
          <p:cNvPr id="109" name="Google Shape;109;p21"/>
          <p:cNvPicPr preferRelativeResize="0"/>
          <p:nvPr/>
        </p:nvPicPr>
        <p:blipFill>
          <a:blip r:embed="rId4">
            <a:alphaModFix/>
          </a:blip>
          <a:stretch>
            <a:fillRect/>
          </a:stretch>
        </p:blipFill>
        <p:spPr>
          <a:xfrm>
            <a:off x="7168114" y="1933439"/>
            <a:ext cx="4769460" cy="45552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t>Graphic processing of information</a:t>
            </a:r>
            <a:endParaRPr b="1" dirty="0"/>
          </a:p>
        </p:txBody>
      </p:sp>
      <p:sp>
        <p:nvSpPr>
          <p:cNvPr id="115" name="Google Shape;115;p22"/>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r>
              <a:rPr lang="en" dirty="0"/>
              <a:t>Simplification is an obligation of the communication process</a:t>
            </a:r>
            <a:endParaRPr dirty="0"/>
          </a:p>
          <a:p>
            <a:pPr lvl="1"/>
            <a:r>
              <a:rPr lang="en" dirty="0">
                <a:latin typeface="+mj-lt"/>
              </a:rPr>
              <a:t>Discover combinational elements in simpler form</a:t>
            </a:r>
            <a:endParaRPr dirty="0">
              <a:latin typeface="+mj-lt"/>
            </a:endParaRPr>
          </a:p>
          <a:p>
            <a:pPr lvl="1"/>
            <a:r>
              <a:rPr lang="en" dirty="0">
                <a:latin typeface="+mj-lt"/>
              </a:rPr>
              <a:t>Be creative when information is logical</a:t>
            </a:r>
            <a:endParaRPr dirty="0">
              <a:latin typeface="+mj-lt"/>
            </a:endParaRPr>
          </a:p>
          <a:p>
            <a:r>
              <a:rPr lang="en" dirty="0"/>
              <a:t>Logical simplification that is information-processing.</a:t>
            </a:r>
            <a:endParaRPr dirty="0"/>
          </a:p>
          <a:p>
            <a:pPr lvl="1"/>
            <a:r>
              <a:rPr lang="en" dirty="0">
                <a:latin typeface="+mj-lt"/>
              </a:rPr>
              <a:t>What is the modalities proper to graphic information processing?</a:t>
            </a:r>
            <a:endParaRPr dirty="0">
              <a:latin typeface="+mj-lt"/>
            </a:endParaRPr>
          </a:p>
          <a:p>
            <a:r>
              <a:rPr lang="en" dirty="0"/>
              <a:t>Graphic information-processing operates by simplification of the image.</a:t>
            </a:r>
            <a:endParaRPr dirty="0"/>
          </a:p>
          <a:p>
            <a:pPr lvl="1"/>
            <a:r>
              <a:rPr lang="en" dirty="0">
                <a:latin typeface="+mj-lt"/>
              </a:rPr>
              <a:t>By ordering a qualitative component</a:t>
            </a:r>
            <a:endParaRPr dirty="0">
              <a:latin typeface="+mj-lt"/>
            </a:endParaRPr>
          </a:p>
          <a:p>
            <a:pPr lvl="1"/>
            <a:r>
              <a:rPr lang="en" dirty="0">
                <a:latin typeface="+mj-lt"/>
              </a:rPr>
              <a:t>By eliminating certain correspondences in ordered components.</a:t>
            </a:r>
            <a:endParaRPr dirty="0">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t>Ordering a qualitative component</a:t>
            </a:r>
            <a:endParaRPr b="1" dirty="0"/>
          </a:p>
        </p:txBody>
      </p:sp>
      <p:sp>
        <p:nvSpPr>
          <p:cNvPr id="121" name="Google Shape;121;p23"/>
          <p:cNvSpPr txBox="1">
            <a:spLocks noGrp="1"/>
          </p:cNvSpPr>
          <p:nvPr>
            <p:ph type="body" idx="1"/>
          </p:nvPr>
        </p:nvSpPr>
        <p:spPr>
          <a:xfrm>
            <a:off x="724394" y="1508166"/>
            <a:ext cx="11052005" cy="4583667"/>
          </a:xfrm>
          <a:prstGeom prst="rect">
            <a:avLst/>
          </a:prstGeom>
        </p:spPr>
        <p:txBody>
          <a:bodyPr spcFirstLastPara="1" vert="horz" wrap="square" lIns="121900" tIns="121900" rIns="121900" bIns="121900" rtlCol="0" anchor="t" anchorCtr="0">
            <a:normAutofit/>
          </a:bodyPr>
          <a:lstStyle/>
          <a:p>
            <a:pPr marL="0" indent="0">
              <a:buNone/>
            </a:pPr>
            <a:r>
              <a:rPr lang="en" dirty="0"/>
              <a:t>Transformation, Diagonalization</a:t>
            </a:r>
            <a:endParaRPr dirty="0"/>
          </a:p>
          <a:p>
            <a:pPr marL="0" indent="0">
              <a:spcBef>
                <a:spcPts val="1600"/>
              </a:spcBef>
              <a:buNone/>
            </a:pPr>
            <a:r>
              <a:rPr lang="en" dirty="0"/>
              <a:t>Order of the image matters:</a:t>
            </a:r>
            <a:endParaRPr dirty="0"/>
          </a:p>
          <a:p>
            <a:pPr marL="0" indent="0">
              <a:spcBef>
                <a:spcPts val="1600"/>
              </a:spcBef>
              <a:buNone/>
            </a:pPr>
            <a:r>
              <a:rPr lang="en" dirty="0"/>
              <a:t>	</a:t>
            </a:r>
            <a:r>
              <a:rPr lang="en" dirty="0">
                <a:latin typeface="+mj-lt"/>
              </a:rPr>
              <a:t>1) Simplification of the image by ordering does not eliminate any correspondence and preserves the integrated totality of the information.</a:t>
            </a:r>
            <a:endParaRPr dirty="0">
              <a:latin typeface="+mj-lt"/>
            </a:endParaRPr>
          </a:p>
          <a:p>
            <a:pPr marL="0" indent="0">
              <a:spcBef>
                <a:spcPts val="1600"/>
              </a:spcBef>
              <a:spcAft>
                <a:spcPts val="1600"/>
              </a:spcAft>
              <a:buNone/>
            </a:pPr>
            <a:r>
              <a:rPr lang="en" dirty="0">
                <a:latin typeface="+mj-lt"/>
              </a:rPr>
              <a:t>	2) It involves the diagonalization of diagrams and the transformation of networks.</a:t>
            </a:r>
            <a:endParaRPr dirty="0">
              <a:latin typeface="+mj-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buClr>
                <a:schemeClr val="dk1"/>
              </a:buClr>
              <a:buSzPct val="39285"/>
            </a:pPr>
            <a:r>
              <a:rPr lang="en" b="1" dirty="0"/>
              <a:t>Ordering a qualitative component</a:t>
            </a:r>
            <a:endParaRPr b="1" dirty="0"/>
          </a:p>
          <a:p>
            <a:endParaRPr b="1" dirty="0"/>
          </a:p>
        </p:txBody>
      </p:sp>
      <p:sp>
        <p:nvSpPr>
          <p:cNvPr id="127" name="Google Shape;127;p24"/>
          <p:cNvSpPr txBox="1">
            <a:spLocks noGrp="1"/>
          </p:cNvSpPr>
          <p:nvPr>
            <p:ph type="body" idx="1"/>
          </p:nvPr>
        </p:nvSpPr>
        <p:spPr>
          <a:xfrm>
            <a:off x="415600" y="1536633"/>
            <a:ext cx="4079200" cy="4555200"/>
          </a:xfrm>
          <a:prstGeom prst="rect">
            <a:avLst/>
          </a:prstGeom>
        </p:spPr>
        <p:txBody>
          <a:bodyPr spcFirstLastPara="1" vert="horz" wrap="square" lIns="121900" tIns="121900" rIns="121900" bIns="121900" rtlCol="0" anchor="t" anchorCtr="0">
            <a:normAutofit/>
          </a:bodyPr>
          <a:lstStyle/>
          <a:p>
            <a:pPr marL="0" indent="0">
              <a:spcAft>
                <a:spcPts val="1600"/>
              </a:spcAft>
              <a:buNone/>
            </a:pPr>
            <a:r>
              <a:rPr lang="en" dirty="0"/>
              <a:t>Transformation and diagonalization examples:</a:t>
            </a:r>
            <a:endParaRPr dirty="0"/>
          </a:p>
        </p:txBody>
      </p:sp>
      <p:pic>
        <p:nvPicPr>
          <p:cNvPr id="128" name="Google Shape;128;p24"/>
          <p:cNvPicPr preferRelativeResize="0"/>
          <p:nvPr/>
        </p:nvPicPr>
        <p:blipFill>
          <a:blip r:embed="rId3">
            <a:alphaModFix/>
          </a:blip>
          <a:stretch>
            <a:fillRect/>
          </a:stretch>
        </p:blipFill>
        <p:spPr>
          <a:xfrm>
            <a:off x="4270612" y="1515008"/>
            <a:ext cx="7885767" cy="51648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2989C-9439-DD0B-3D68-44E414ED7BF0}"/>
              </a:ext>
            </a:extLst>
          </p:cNvPr>
          <p:cNvSpPr>
            <a:spLocks noGrp="1"/>
          </p:cNvSpPr>
          <p:nvPr>
            <p:ph type="title"/>
          </p:nvPr>
        </p:nvSpPr>
        <p:spPr/>
        <p:txBody>
          <a:bodyPr/>
          <a:lstStyle/>
          <a:p>
            <a:r>
              <a:rPr lang="en-US" b="1" u="sng" dirty="0"/>
              <a:t>B: Image theory</a:t>
            </a:r>
          </a:p>
        </p:txBody>
      </p:sp>
      <p:sp>
        <p:nvSpPr>
          <p:cNvPr id="3" name="Content Placeholder 2">
            <a:extLst>
              <a:ext uri="{FF2B5EF4-FFF2-40B4-BE49-F238E27FC236}">
                <a16:creationId xmlns:a16="http://schemas.microsoft.com/office/drawing/2014/main" id="{97CA0AC6-290B-F8F5-E676-78D9AACD6AA3}"/>
              </a:ext>
            </a:extLst>
          </p:cNvPr>
          <p:cNvSpPr>
            <a:spLocks noGrp="1"/>
          </p:cNvSpPr>
          <p:nvPr>
            <p:ph idx="1"/>
          </p:nvPr>
        </p:nvSpPr>
        <p:spPr/>
        <p:txBody>
          <a:bodyPr/>
          <a:lstStyle/>
          <a:p>
            <a:r>
              <a:rPr lang="en-US" altLang="zh-CN" dirty="0"/>
              <a:t>What is “Image</a:t>
            </a:r>
            <a:r>
              <a:rPr lang="zh-CN" altLang="en-US" dirty="0"/>
              <a:t> </a:t>
            </a:r>
            <a:r>
              <a:rPr lang="en-US" altLang="zh-CN" dirty="0"/>
              <a:t>Theory”:</a:t>
            </a:r>
          </a:p>
          <a:p>
            <a:pPr marL="0" indent="0">
              <a:buNone/>
            </a:pPr>
            <a:r>
              <a:rPr lang="en-US" altLang="zh-CN" sz="2400" dirty="0">
                <a:latin typeface="+mj-lt"/>
                <a:cs typeface="Times New Roman" panose="02020603050405020304" pitchFamily="18" charset="0"/>
              </a:rPr>
              <a:t>The set of </a:t>
            </a:r>
            <a:r>
              <a:rPr lang="en-US" altLang="zh-CN" sz="2400" u="sng" dirty="0">
                <a:latin typeface="+mj-lt"/>
                <a:cs typeface="Times New Roman" panose="02020603050405020304" pitchFamily="18" charset="0"/>
              </a:rPr>
              <a:t>observations</a:t>
            </a:r>
            <a:r>
              <a:rPr lang="en-US" altLang="zh-CN" sz="2400" dirty="0">
                <a:latin typeface="+mj-lt"/>
                <a:cs typeface="Times New Roman" panose="02020603050405020304" pitchFamily="18" charset="0"/>
              </a:rPr>
              <a:t> which define </a:t>
            </a:r>
            <a:r>
              <a:rPr lang="en-US" altLang="zh-CN" sz="2400" u="sng" dirty="0">
                <a:latin typeface="+mj-lt"/>
                <a:cs typeface="Times New Roman" panose="02020603050405020304" pitchFamily="18" charset="0"/>
              </a:rPr>
              <a:t>reading facility </a:t>
            </a:r>
            <a:r>
              <a:rPr lang="en-US" altLang="zh-CN" sz="2400" dirty="0">
                <a:latin typeface="+mj-lt"/>
                <a:cs typeface="Times New Roman" panose="02020603050405020304" pitchFamily="18" charset="0"/>
              </a:rPr>
              <a:t>enables us to formulate an “image theory.” Efficiency is linked to the degree of facility characterizing each stage in the reading of a graphic. </a:t>
            </a:r>
          </a:p>
          <a:p>
            <a:pPr>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Efficiency: </a:t>
            </a:r>
          </a:p>
          <a:p>
            <a:pPr marL="0" indent="0">
              <a:buNone/>
              <a:defRPr/>
            </a:pPr>
            <a:r>
              <a:rPr lang="en-US" sz="2400" dirty="0">
                <a:effectLst/>
                <a:latin typeface="+mj-lt"/>
              </a:rPr>
              <a:t>If, in order to obtain a correct and complete answer to a given question, all other things being equal, one construction requires a shorter observation time than another construction, we can say that it is more efficient for this question.</a:t>
            </a:r>
            <a:endParaRPr lang="en-US" sz="2400" dirty="0">
              <a:latin typeface="+mj-lt"/>
            </a:endParaRPr>
          </a:p>
          <a:p>
            <a:pPr marL="0" indent="0">
              <a:buNone/>
              <a:defRPr/>
            </a:pPr>
            <a:endParaRPr lang="en-US" sz="500" dirty="0"/>
          </a:p>
          <a:p>
            <a:pPr marL="0" indent="0">
              <a:buNone/>
              <a:defRPr/>
            </a:pPr>
            <a:r>
              <a:rPr lang="en-US" sz="2700" dirty="0"/>
              <a:t>We will discussion </a:t>
            </a:r>
            <a:r>
              <a:rPr lang="en-US" sz="2700" u="sng" dirty="0"/>
              <a:t>five aspects</a:t>
            </a:r>
            <a:r>
              <a:rPr lang="en-US" sz="2700" dirty="0"/>
              <a:t> of “image theory” in the following pages.</a:t>
            </a:r>
          </a:p>
          <a:p>
            <a:pPr marL="0" indent="0">
              <a:buNone/>
              <a:defRPr/>
            </a:pPr>
            <a:endParaRPr lang="en-US" dirty="0"/>
          </a:p>
          <a:p>
            <a:pPr marL="0" indent="0">
              <a:buNone/>
              <a:defRPr/>
            </a:pP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0" indent="0">
              <a:buNone/>
            </a:pPr>
            <a:endParaRPr lang="en-US" altLang="zh-CN" dirty="0"/>
          </a:p>
        </p:txBody>
      </p:sp>
    </p:spTree>
    <p:extLst>
      <p:ext uri="{BB962C8B-B14F-4D97-AF65-F5344CB8AC3E}">
        <p14:creationId xmlns:p14="http://schemas.microsoft.com/office/powerpoint/2010/main" val="2917230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415600" y="410256"/>
            <a:ext cx="11360800" cy="763600"/>
          </a:xfrm>
          <a:prstGeom prst="rect">
            <a:avLst/>
          </a:prstGeom>
        </p:spPr>
        <p:txBody>
          <a:bodyPr spcFirstLastPara="1" vert="horz" wrap="square" lIns="121900" tIns="121900" rIns="121900" bIns="121900" rtlCol="0" anchor="t" anchorCtr="0">
            <a:normAutofit fontScale="90000"/>
          </a:bodyPr>
          <a:lstStyle/>
          <a:p>
            <a:pPr>
              <a:buClr>
                <a:schemeClr val="dk1"/>
              </a:buClr>
              <a:buSzPct val="39285"/>
            </a:pPr>
            <a:r>
              <a:rPr lang="en" b="1" dirty="0"/>
              <a:t>Ordering a qualitative component</a:t>
            </a:r>
            <a:endParaRPr b="1" dirty="0"/>
          </a:p>
        </p:txBody>
      </p:sp>
      <p:sp>
        <p:nvSpPr>
          <p:cNvPr id="134" name="Google Shape;134;p25"/>
          <p:cNvSpPr txBox="1">
            <a:spLocks noGrp="1"/>
          </p:cNvSpPr>
          <p:nvPr>
            <p:ph type="body" idx="1"/>
          </p:nvPr>
        </p:nvSpPr>
        <p:spPr>
          <a:xfrm>
            <a:off x="736234" y="1351657"/>
            <a:ext cx="11360800" cy="4555200"/>
          </a:xfrm>
          <a:prstGeom prst="rect">
            <a:avLst/>
          </a:prstGeom>
        </p:spPr>
        <p:txBody>
          <a:bodyPr spcFirstLastPara="1" vert="horz" wrap="square" lIns="121900" tIns="121900" rIns="121900" bIns="121900" rtlCol="0" anchor="t" anchorCtr="0">
            <a:normAutofit/>
          </a:bodyPr>
          <a:lstStyle/>
          <a:p>
            <a:pPr marL="0" indent="0">
              <a:buNone/>
            </a:pPr>
            <a:r>
              <a:rPr lang="en" dirty="0"/>
              <a:t>The diagonalization of diagrams</a:t>
            </a:r>
            <a:endParaRPr dirty="0"/>
          </a:p>
          <a:p>
            <a:pPr marL="0" indent="0">
              <a:spcBef>
                <a:spcPts val="1600"/>
              </a:spcBef>
              <a:buNone/>
            </a:pPr>
            <a:r>
              <a:rPr lang="en" sz="2400" dirty="0">
                <a:latin typeface="+mj-lt"/>
              </a:rPr>
              <a:t>Diagonalization of two components schema:</a:t>
            </a:r>
            <a:endParaRPr sz="2400" dirty="0">
              <a:latin typeface="+mj-lt"/>
            </a:endParaRPr>
          </a:p>
          <a:p>
            <a:pPr marL="0" indent="0">
              <a:spcBef>
                <a:spcPts val="1600"/>
              </a:spcBef>
              <a:spcAft>
                <a:spcPts val="1600"/>
              </a:spcAft>
              <a:buNone/>
            </a:pPr>
            <a:r>
              <a:rPr lang="en" sz="2400" dirty="0">
                <a:latin typeface="+mj-lt"/>
              </a:rPr>
              <a:t>Diagonalization of three components schema:</a:t>
            </a:r>
            <a:endParaRPr sz="2400" dirty="0">
              <a:latin typeface="+mj-lt"/>
            </a:endParaRPr>
          </a:p>
        </p:txBody>
      </p:sp>
      <p:pic>
        <p:nvPicPr>
          <p:cNvPr id="135" name="Google Shape;135;p25"/>
          <p:cNvPicPr preferRelativeResize="0"/>
          <p:nvPr/>
        </p:nvPicPr>
        <p:blipFill>
          <a:blip r:embed="rId3">
            <a:alphaModFix/>
          </a:blip>
          <a:stretch>
            <a:fillRect/>
          </a:stretch>
        </p:blipFill>
        <p:spPr>
          <a:xfrm>
            <a:off x="6819404" y="3365633"/>
            <a:ext cx="1955800" cy="1651000"/>
          </a:xfrm>
          <a:prstGeom prst="rect">
            <a:avLst/>
          </a:prstGeom>
          <a:noFill/>
          <a:ln>
            <a:noFill/>
          </a:ln>
        </p:spPr>
      </p:pic>
      <p:pic>
        <p:nvPicPr>
          <p:cNvPr id="136" name="Google Shape;136;p25"/>
          <p:cNvPicPr preferRelativeResize="0"/>
          <p:nvPr/>
        </p:nvPicPr>
        <p:blipFill>
          <a:blip r:embed="rId4">
            <a:alphaModFix/>
          </a:blip>
          <a:stretch>
            <a:fillRect/>
          </a:stretch>
        </p:blipFill>
        <p:spPr>
          <a:xfrm>
            <a:off x="1612089" y="3505333"/>
            <a:ext cx="1714500" cy="1371600"/>
          </a:xfrm>
          <a:prstGeom prst="rect">
            <a:avLst/>
          </a:prstGeom>
          <a:noFill/>
          <a:ln>
            <a:noFill/>
          </a:ln>
        </p:spPr>
      </p:pic>
      <p:pic>
        <p:nvPicPr>
          <p:cNvPr id="137" name="Google Shape;137;p25"/>
          <p:cNvPicPr preferRelativeResize="0"/>
          <p:nvPr/>
        </p:nvPicPr>
        <p:blipFill>
          <a:blip r:embed="rId5">
            <a:alphaModFix/>
          </a:blip>
          <a:stretch>
            <a:fillRect/>
          </a:stretch>
        </p:blipFill>
        <p:spPr>
          <a:xfrm>
            <a:off x="3664989" y="3327533"/>
            <a:ext cx="2171700" cy="1727200"/>
          </a:xfrm>
          <a:prstGeom prst="rect">
            <a:avLst/>
          </a:prstGeom>
          <a:noFill/>
          <a:ln>
            <a:noFill/>
          </a:ln>
        </p:spPr>
      </p:pic>
      <p:sp>
        <p:nvSpPr>
          <p:cNvPr id="138" name="Google Shape;138;p25"/>
          <p:cNvSpPr txBox="1"/>
          <p:nvPr/>
        </p:nvSpPr>
        <p:spPr>
          <a:xfrm>
            <a:off x="3988296" y="4983484"/>
            <a:ext cx="2879600" cy="1354176"/>
          </a:xfrm>
          <a:prstGeom prst="rect">
            <a:avLst/>
          </a:prstGeom>
          <a:noFill/>
          <a:ln>
            <a:noFill/>
          </a:ln>
        </p:spPr>
        <p:txBody>
          <a:bodyPr spcFirstLastPara="1" wrap="square" lIns="121900" tIns="121900" rIns="121900" bIns="121900" anchor="t" anchorCtr="0">
            <a:spAutoFit/>
          </a:bodyPr>
          <a:lstStyle/>
          <a:p>
            <a:r>
              <a:rPr lang="en" sz="2400" dirty="0"/>
              <a:t>Two components involves two components</a:t>
            </a:r>
            <a:endParaRPr sz="2400" dirty="0"/>
          </a:p>
        </p:txBody>
      </p:sp>
      <p:sp>
        <p:nvSpPr>
          <p:cNvPr id="139" name="Google Shape;139;p25"/>
          <p:cNvSpPr txBox="1"/>
          <p:nvPr/>
        </p:nvSpPr>
        <p:spPr>
          <a:xfrm>
            <a:off x="1389371" y="4983484"/>
            <a:ext cx="2879600" cy="1354176"/>
          </a:xfrm>
          <a:prstGeom prst="rect">
            <a:avLst/>
          </a:prstGeom>
          <a:noFill/>
          <a:ln>
            <a:noFill/>
          </a:ln>
        </p:spPr>
        <p:txBody>
          <a:bodyPr spcFirstLastPara="1" wrap="square" lIns="121900" tIns="121900" rIns="121900" bIns="121900" anchor="t" anchorCtr="0">
            <a:spAutoFit/>
          </a:bodyPr>
          <a:lstStyle/>
          <a:p>
            <a:r>
              <a:rPr lang="en" sz="2400" dirty="0"/>
              <a:t>Two components involves one components</a:t>
            </a:r>
            <a:endParaRPr sz="2400" dirty="0"/>
          </a:p>
        </p:txBody>
      </p:sp>
      <p:sp>
        <p:nvSpPr>
          <p:cNvPr id="140" name="Google Shape;140;p25"/>
          <p:cNvSpPr txBox="1"/>
          <p:nvPr/>
        </p:nvSpPr>
        <p:spPr>
          <a:xfrm>
            <a:off x="6790796" y="4983484"/>
            <a:ext cx="2879600" cy="1354176"/>
          </a:xfrm>
          <a:prstGeom prst="rect">
            <a:avLst/>
          </a:prstGeom>
          <a:noFill/>
          <a:ln>
            <a:noFill/>
          </a:ln>
        </p:spPr>
        <p:txBody>
          <a:bodyPr spcFirstLastPara="1" wrap="square" lIns="121900" tIns="121900" rIns="121900" bIns="121900" anchor="t" anchorCtr="0">
            <a:spAutoFit/>
          </a:bodyPr>
          <a:lstStyle/>
          <a:p>
            <a:r>
              <a:rPr lang="en" sz="2400" dirty="0"/>
              <a:t>Three components involves three components</a:t>
            </a:r>
            <a:endParaRPr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t>Eliminating certain correspondences</a:t>
            </a:r>
            <a:endParaRPr b="1" dirty="0"/>
          </a:p>
        </p:txBody>
      </p:sp>
      <p:sp>
        <p:nvSpPr>
          <p:cNvPr id="146" name="Google Shape;146;p26"/>
          <p:cNvSpPr txBox="1">
            <a:spLocks noGrp="1"/>
          </p:cNvSpPr>
          <p:nvPr>
            <p:ph type="body" idx="1"/>
          </p:nvPr>
        </p:nvSpPr>
        <p:spPr>
          <a:xfrm>
            <a:off x="807522" y="1484416"/>
            <a:ext cx="10968878" cy="4607417"/>
          </a:xfrm>
          <a:prstGeom prst="rect">
            <a:avLst/>
          </a:prstGeom>
        </p:spPr>
        <p:txBody>
          <a:bodyPr spcFirstLastPara="1" vert="horz" wrap="square" lIns="121900" tIns="121900" rIns="121900" bIns="121900" rtlCol="0" anchor="t" anchorCtr="0">
            <a:normAutofit/>
          </a:bodyPr>
          <a:lstStyle/>
          <a:p>
            <a:pPr marL="0" indent="0">
              <a:buNone/>
            </a:pPr>
            <a:r>
              <a:rPr lang="en" dirty="0"/>
              <a:t>Smoothing, regionalization</a:t>
            </a:r>
            <a:endParaRPr dirty="0"/>
          </a:p>
          <a:p>
            <a:pPr marL="0" indent="0">
              <a:spcBef>
                <a:spcPts val="1600"/>
              </a:spcBef>
              <a:buNone/>
            </a:pPr>
            <a:r>
              <a:rPr lang="en" dirty="0"/>
              <a:t>The simplification of an ordered image can be accomplished only by the elimination of certain correspondences, by a diminution of the information.</a:t>
            </a:r>
            <a:endParaRPr dirty="0"/>
          </a:p>
          <a:p>
            <a:pPr>
              <a:spcBef>
                <a:spcPts val="1600"/>
              </a:spcBef>
            </a:pPr>
            <a:r>
              <a:rPr lang="en" dirty="0"/>
              <a:t>The internal method</a:t>
            </a:r>
            <a:endParaRPr dirty="0"/>
          </a:p>
          <a:p>
            <a:pPr lvl="1"/>
            <a:r>
              <a:rPr lang="en" dirty="0">
                <a:latin typeface="+mj-lt"/>
              </a:rPr>
              <a:t>Calculating the internal math</a:t>
            </a:r>
            <a:endParaRPr dirty="0">
              <a:latin typeface="+mj-lt"/>
            </a:endParaRPr>
          </a:p>
          <a:p>
            <a:pPr lvl="1"/>
            <a:r>
              <a:rPr lang="en" dirty="0">
                <a:latin typeface="+mj-lt"/>
              </a:rPr>
              <a:t>Visual operations</a:t>
            </a:r>
            <a:endParaRPr dirty="0">
              <a:latin typeface="+mj-lt"/>
            </a:endParaRPr>
          </a:p>
          <a:p>
            <a:r>
              <a:rPr lang="en" dirty="0"/>
              <a:t>The external method</a:t>
            </a:r>
            <a:endParaRPr dirty="0"/>
          </a:p>
          <a:p>
            <a:pPr lvl="1"/>
            <a:r>
              <a:rPr lang="en" dirty="0">
                <a:latin typeface="+mj-lt"/>
              </a:rPr>
              <a:t>Methods encompasses all the processes</a:t>
            </a:r>
            <a:endParaRPr dirty="0">
              <a:latin typeface="+mj-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AB98E-8151-3CB8-3ECD-245A95E10E1E}"/>
              </a:ext>
            </a:extLst>
          </p:cNvPr>
          <p:cNvSpPr>
            <a:spLocks noGrp="1"/>
          </p:cNvSpPr>
          <p:nvPr>
            <p:ph type="title"/>
          </p:nvPr>
        </p:nvSpPr>
        <p:spPr/>
        <p:txBody>
          <a:bodyPr/>
          <a:lstStyle/>
          <a:p>
            <a:r>
              <a:rPr lang="en-US" b="1" u="sng" dirty="0"/>
              <a:t>D: General rules of construction</a:t>
            </a:r>
          </a:p>
        </p:txBody>
      </p:sp>
      <p:sp>
        <p:nvSpPr>
          <p:cNvPr id="3" name="Content Placeholder 2">
            <a:extLst>
              <a:ext uri="{FF2B5EF4-FFF2-40B4-BE49-F238E27FC236}">
                <a16:creationId xmlns:a16="http://schemas.microsoft.com/office/drawing/2014/main" id="{2F2C9F69-8AF4-EA65-4AF4-D31CB6C372C8}"/>
              </a:ext>
            </a:extLst>
          </p:cNvPr>
          <p:cNvSpPr>
            <a:spLocks noGrp="1"/>
          </p:cNvSpPr>
          <p:nvPr>
            <p:ph idx="1"/>
          </p:nvPr>
        </p:nvSpPr>
        <p:spPr/>
        <p:txBody>
          <a:bodyPr/>
          <a:lstStyle/>
          <a:p>
            <a:r>
              <a:rPr lang="en-US" sz="2400" dirty="0">
                <a:effectLst/>
                <a:latin typeface="+mj-lt"/>
              </a:rPr>
              <a:t>A rigorous definition of the components of the information,</a:t>
            </a:r>
            <a:r>
              <a:rPr lang="zh-CN" altLang="en-US" sz="2400" dirty="0">
                <a:effectLst/>
                <a:latin typeface="+mj-lt"/>
              </a:rPr>
              <a:t> </a:t>
            </a:r>
            <a:r>
              <a:rPr lang="en-US" sz="2400" dirty="0">
                <a:effectLst/>
                <a:latin typeface="+mj-lt"/>
              </a:rPr>
              <a:t>specifying</a:t>
            </a:r>
            <a:r>
              <a:rPr lang="zh-CN" altLang="en-US" sz="2400" dirty="0">
                <a:effectLst/>
                <a:latin typeface="+mj-lt"/>
              </a:rPr>
              <a:t> </a:t>
            </a:r>
            <a:r>
              <a:rPr lang="en-US" sz="2400" dirty="0">
                <a:effectLst/>
                <a:latin typeface="+mj-lt"/>
              </a:rPr>
              <a:t>their</a:t>
            </a:r>
            <a:r>
              <a:rPr lang="zh-CN" altLang="en-US" sz="2400" dirty="0">
                <a:effectLst/>
                <a:latin typeface="+mj-lt"/>
              </a:rPr>
              <a:t> </a:t>
            </a:r>
            <a:r>
              <a:rPr lang="en-US" sz="2400" b="1" dirty="0">
                <a:effectLst/>
                <a:latin typeface="+mj-lt"/>
              </a:rPr>
              <a:t>number,</a:t>
            </a:r>
            <a:r>
              <a:rPr lang="zh-CN" altLang="en-US" sz="2400" b="1" dirty="0">
                <a:effectLst/>
                <a:latin typeface="+mj-lt"/>
              </a:rPr>
              <a:t> </a:t>
            </a:r>
            <a:r>
              <a:rPr lang="en-US" sz="2400" b="1" dirty="0">
                <a:effectLst/>
                <a:latin typeface="+mj-lt"/>
              </a:rPr>
              <a:t>level,</a:t>
            </a:r>
            <a:r>
              <a:rPr lang="zh-CN" altLang="en-US" sz="2400" b="1" dirty="0">
                <a:effectLst/>
                <a:latin typeface="+mj-lt"/>
              </a:rPr>
              <a:t> </a:t>
            </a:r>
            <a:r>
              <a:rPr lang="en-US" sz="2400" b="1" dirty="0">
                <a:effectLst/>
                <a:latin typeface="+mj-lt"/>
              </a:rPr>
              <a:t>and</a:t>
            </a:r>
            <a:r>
              <a:rPr lang="zh-CN" altLang="en-US" sz="2400" b="1" dirty="0">
                <a:effectLst/>
                <a:latin typeface="+mj-lt"/>
              </a:rPr>
              <a:t> </a:t>
            </a:r>
            <a:r>
              <a:rPr lang="en-US" sz="2400" b="1" dirty="0">
                <a:effectLst/>
                <a:latin typeface="+mj-lt"/>
              </a:rPr>
              <a:t>length</a:t>
            </a:r>
            <a:r>
              <a:rPr lang="en-US" sz="2400" dirty="0">
                <a:effectLst/>
                <a:latin typeface="+mj-lt"/>
              </a:rPr>
              <a:t>,</a:t>
            </a:r>
            <a:r>
              <a:rPr lang="zh-CN" altLang="en-US" sz="2400" dirty="0">
                <a:effectLst/>
                <a:latin typeface="+mj-lt"/>
              </a:rPr>
              <a:t> </a:t>
            </a:r>
            <a:r>
              <a:rPr lang="en-US" sz="2400" dirty="0">
                <a:effectLst/>
                <a:latin typeface="+mj-lt"/>
              </a:rPr>
              <a:t>must</a:t>
            </a:r>
            <a:r>
              <a:rPr lang="zh-CN" altLang="en-US" sz="2400" dirty="0">
                <a:effectLst/>
                <a:latin typeface="+mj-lt"/>
              </a:rPr>
              <a:t> </a:t>
            </a:r>
            <a:r>
              <a:rPr lang="en-US" sz="2400" dirty="0">
                <a:effectLst/>
                <a:latin typeface="+mj-lt"/>
              </a:rPr>
              <a:t>precede</a:t>
            </a:r>
            <a:r>
              <a:rPr lang="zh-CN" altLang="en-US" sz="2400" dirty="0">
                <a:effectLst/>
                <a:latin typeface="+mj-lt"/>
              </a:rPr>
              <a:t> </a:t>
            </a:r>
            <a:r>
              <a:rPr lang="en-US" sz="2400" dirty="0">
                <a:effectLst/>
                <a:latin typeface="+mj-lt"/>
              </a:rPr>
              <a:t>any</a:t>
            </a:r>
            <a:r>
              <a:rPr lang="zh-CN" altLang="en-US" sz="2400" dirty="0">
                <a:effectLst/>
                <a:latin typeface="+mj-lt"/>
              </a:rPr>
              <a:t> </a:t>
            </a:r>
            <a:r>
              <a:rPr lang="en-US" sz="2400" u="sng" dirty="0">
                <a:effectLst/>
                <a:latin typeface="+mj-lt"/>
              </a:rPr>
              <a:t>graphic</a:t>
            </a:r>
            <a:r>
              <a:rPr lang="zh-CN" altLang="en-US" sz="2400" u="sng" dirty="0">
                <a:effectLst/>
                <a:latin typeface="+mj-lt"/>
              </a:rPr>
              <a:t> </a:t>
            </a:r>
            <a:r>
              <a:rPr lang="en-US" sz="2400" u="sng" dirty="0">
                <a:effectLst/>
                <a:latin typeface="+mj-lt"/>
              </a:rPr>
              <a:t>construction</a:t>
            </a:r>
            <a:r>
              <a:rPr lang="en-US" sz="2400" dirty="0">
                <a:effectLst/>
                <a:latin typeface="+mj-lt"/>
              </a:rPr>
              <a:t>. </a:t>
            </a:r>
          </a:p>
          <a:p>
            <a:endParaRPr lang="en-US" sz="200" dirty="0">
              <a:effectLst/>
              <a:latin typeface="+mj-lt"/>
            </a:endParaRPr>
          </a:p>
          <a:p>
            <a:r>
              <a:rPr lang="en-US" dirty="0"/>
              <a:t>T</a:t>
            </a:r>
            <a:r>
              <a:rPr lang="en-US" dirty="0">
                <a:effectLst/>
              </a:rPr>
              <a:t>he general </a:t>
            </a:r>
            <a:r>
              <a:rPr lang="en-US" u="sng" dirty="0">
                <a:effectLst/>
              </a:rPr>
              <a:t>rules</a:t>
            </a:r>
            <a:r>
              <a:rPr lang="en-US" dirty="0">
                <a:effectLst/>
              </a:rPr>
              <a:t> of graphic construction: </a:t>
            </a:r>
            <a:endParaRPr lang="en-US" dirty="0"/>
          </a:p>
          <a:p>
            <a:pPr marL="0" indent="0">
              <a:buNone/>
            </a:pPr>
            <a:r>
              <a:rPr lang="en-US" sz="2400" dirty="0">
                <a:latin typeface="+mj-lt"/>
              </a:rPr>
              <a:t>    1. </a:t>
            </a:r>
            <a:r>
              <a:rPr lang="en-US" sz="2400" dirty="0">
                <a:effectLst/>
                <a:latin typeface="+mj-lt"/>
              </a:rPr>
              <a:t>To represent the information in a single image, </a:t>
            </a:r>
            <a:endParaRPr lang="en-US" sz="2400" dirty="0">
              <a:latin typeface="+mj-lt"/>
            </a:endParaRPr>
          </a:p>
          <a:p>
            <a:pPr marL="0" indent="0">
              <a:buNone/>
            </a:pPr>
            <a:r>
              <a:rPr lang="en-US" sz="2400" dirty="0">
                <a:latin typeface="+mj-lt"/>
              </a:rPr>
              <a:t>    2. To simplify the image without reducing the umber of correspondences.</a:t>
            </a:r>
          </a:p>
          <a:p>
            <a:pPr marL="0" indent="0">
              <a:buNone/>
            </a:pPr>
            <a:r>
              <a:rPr lang="en-US" sz="2400" dirty="0">
                <a:latin typeface="+mj-lt"/>
              </a:rPr>
              <a:t>    3. To simplify the image by reduction.</a:t>
            </a:r>
          </a:p>
          <a:p>
            <a:pPr marL="0" indent="0">
              <a:buNone/>
            </a:pPr>
            <a:endParaRPr lang="en-US" sz="200" dirty="0">
              <a:latin typeface="+mj-lt"/>
            </a:endParaRPr>
          </a:p>
          <a:p>
            <a:r>
              <a:rPr lang="en-US" sz="2400" dirty="0"/>
              <a:t>These rules are represented by the standard schemas which follow in next page.</a:t>
            </a:r>
          </a:p>
          <a:p>
            <a:endParaRPr lang="en-US" dirty="0"/>
          </a:p>
        </p:txBody>
      </p:sp>
    </p:spTree>
    <p:extLst>
      <p:ext uri="{BB962C8B-B14F-4D97-AF65-F5344CB8AC3E}">
        <p14:creationId xmlns:p14="http://schemas.microsoft.com/office/powerpoint/2010/main" val="2233438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ADA9B-777E-100A-521C-C73179235AAE}"/>
              </a:ext>
            </a:extLst>
          </p:cNvPr>
          <p:cNvSpPr>
            <a:spLocks noGrp="1"/>
          </p:cNvSpPr>
          <p:nvPr>
            <p:ph type="title"/>
          </p:nvPr>
        </p:nvSpPr>
        <p:spPr>
          <a:xfrm>
            <a:off x="737755" y="456566"/>
            <a:ext cx="10616045" cy="923348"/>
          </a:xfrm>
        </p:spPr>
        <p:txBody>
          <a:bodyPr>
            <a:normAutofit/>
          </a:bodyPr>
          <a:lstStyle/>
          <a:p>
            <a:r>
              <a:rPr lang="en-US" sz="4000" b="1" dirty="0"/>
              <a:t>Standard</a:t>
            </a:r>
            <a:r>
              <a:rPr lang="zh-CN" altLang="en-US" sz="4000" b="1" dirty="0"/>
              <a:t> </a:t>
            </a:r>
            <a:r>
              <a:rPr lang="en-US" altLang="zh-CN" sz="4000" b="1" dirty="0"/>
              <a:t>s</a:t>
            </a:r>
            <a:r>
              <a:rPr lang="en-US" sz="4000" b="1" dirty="0"/>
              <a:t>chemas</a:t>
            </a:r>
          </a:p>
        </p:txBody>
      </p:sp>
      <p:sp>
        <p:nvSpPr>
          <p:cNvPr id="7" name="Content Placeholder 6">
            <a:extLst>
              <a:ext uri="{FF2B5EF4-FFF2-40B4-BE49-F238E27FC236}">
                <a16:creationId xmlns:a16="http://schemas.microsoft.com/office/drawing/2014/main" id="{6FF8F7C3-8617-E9E6-9E4C-07514F066A27}"/>
              </a:ext>
            </a:extLst>
          </p:cNvPr>
          <p:cNvSpPr>
            <a:spLocks noGrp="1"/>
          </p:cNvSpPr>
          <p:nvPr>
            <p:ph idx="1"/>
          </p:nvPr>
        </p:nvSpPr>
        <p:spPr>
          <a:xfrm>
            <a:off x="904008" y="1478626"/>
            <a:ext cx="10811742" cy="4624994"/>
          </a:xfrm>
        </p:spPr>
        <p:txBody>
          <a:bodyPr>
            <a:normAutofit fontScale="92500" lnSpcReduction="10000"/>
          </a:bodyPr>
          <a:lstStyle/>
          <a:p>
            <a:pPr marL="0" indent="0">
              <a:buNone/>
            </a:pPr>
            <a:r>
              <a:rPr lang="en-US" dirty="0"/>
              <a:t>1.   Diagrams</a:t>
            </a:r>
          </a:p>
          <a:p>
            <a:pPr marL="0" indent="0">
              <a:buNone/>
            </a:pPr>
            <a:r>
              <a:rPr lang="en-US" dirty="0"/>
              <a:t>2.   An inventory drawing (figure5,comprehensive)</a:t>
            </a:r>
          </a:p>
          <a:p>
            <a:pPr marL="0" indent="0">
              <a:buNone/>
            </a:pPr>
            <a:r>
              <a:rPr lang="en-US" sz="2400" dirty="0">
                <a:latin typeface="+mj-lt"/>
              </a:rPr>
              <a:t>This is easy to draft but must be reread, point by point, for comparisons.</a:t>
            </a:r>
          </a:p>
          <a:p>
            <a:pPr marL="0" indent="0">
              <a:buNone/>
            </a:pPr>
            <a:r>
              <a:rPr lang="en-US" dirty="0"/>
              <a:t>3.   Processing graphics </a:t>
            </a:r>
          </a:p>
          <a:p>
            <a:pPr marL="0" indent="0">
              <a:buNone/>
            </a:pPr>
            <a:r>
              <a:rPr lang="en-US" dirty="0"/>
              <a:t>4.   The drawing of</a:t>
            </a:r>
            <a:r>
              <a:rPr lang="zh-CN" altLang="en-US" dirty="0"/>
              <a:t> </a:t>
            </a:r>
            <a:r>
              <a:rPr lang="en-US" dirty="0"/>
              <a:t>a “message” (figure 5,simplified) </a:t>
            </a:r>
          </a:p>
          <a:p>
            <a:pPr marL="0" indent="0">
              <a:buNone/>
            </a:pPr>
            <a:r>
              <a:rPr lang="en-US" sz="2400" dirty="0">
                <a:latin typeface="+mj-lt"/>
              </a:rPr>
              <a:t>This generally involves an image-figuration superimposition. </a:t>
            </a:r>
          </a:p>
          <a:p>
            <a:pPr marL="0" indent="0">
              <a:buNone/>
            </a:pPr>
            <a:r>
              <a:rPr lang="en-US" dirty="0"/>
              <a:t>5.   Networks</a:t>
            </a:r>
          </a:p>
          <a:p>
            <a:pPr marL="0" indent="0">
              <a:buNone/>
            </a:pPr>
            <a:r>
              <a:rPr lang="en-US" sz="2400" dirty="0">
                <a:effectLst/>
                <a:latin typeface="+mj-lt"/>
              </a:rPr>
              <a:t>This construction immediately displays the principal characteristics of the information</a:t>
            </a:r>
            <a:r>
              <a:rPr lang="en-US" altLang="zh-CN" sz="2400" dirty="0">
                <a:latin typeface="+mj-lt"/>
              </a:rPr>
              <a:t>.</a:t>
            </a:r>
            <a:endParaRPr lang="en-US" altLang="zh-CN" dirty="0"/>
          </a:p>
          <a:p>
            <a:pPr marL="0" indent="0">
              <a:buNone/>
            </a:pPr>
            <a:r>
              <a:rPr lang="en-US" dirty="0"/>
              <a:t>6.   Maps</a:t>
            </a:r>
          </a:p>
          <a:p>
            <a:pPr marL="0" indent="0">
              <a:buNone/>
            </a:pPr>
            <a:r>
              <a:rPr lang="en-US" sz="2400" dirty="0">
                <a:latin typeface="+mj-lt"/>
              </a:rPr>
              <a:t>Information which includes a geographic component can be constructed according to any of the three impositions - DIAGRAM, NETWORK, OR MAP.</a:t>
            </a:r>
          </a:p>
        </p:txBody>
      </p:sp>
    </p:spTree>
    <p:extLst>
      <p:ext uri="{BB962C8B-B14F-4D97-AF65-F5344CB8AC3E}">
        <p14:creationId xmlns:p14="http://schemas.microsoft.com/office/powerpoint/2010/main" val="304944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descr="A picture containing shape&#10;&#10;Description automatically generated">
            <a:extLst>
              <a:ext uri="{FF2B5EF4-FFF2-40B4-BE49-F238E27FC236}">
                <a16:creationId xmlns:a16="http://schemas.microsoft.com/office/drawing/2014/main" id="{4D07F1A5-7413-328E-08FD-139E13CABFBD}"/>
              </a:ext>
            </a:extLst>
          </p:cNvPr>
          <p:cNvPicPr>
            <a:picLocks noGrp="1" noChangeAspect="1"/>
          </p:cNvPicPr>
          <p:nvPr>
            <p:ph idx="1"/>
          </p:nvPr>
        </p:nvPicPr>
        <p:blipFill>
          <a:blip r:embed="rId2"/>
          <a:stretch>
            <a:fillRect/>
          </a:stretch>
        </p:blipFill>
        <p:spPr>
          <a:xfrm>
            <a:off x="1404750" y="544278"/>
            <a:ext cx="9171482" cy="5800963"/>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7647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71165-3550-4CB2-1B59-F8DFB9C99CD7}"/>
              </a:ext>
            </a:extLst>
          </p:cNvPr>
          <p:cNvSpPr>
            <a:spLocks noGrp="1"/>
          </p:cNvSpPr>
          <p:nvPr>
            <p:ph type="title"/>
          </p:nvPr>
        </p:nvSpPr>
        <p:spPr/>
        <p:txBody>
          <a:bodyPr>
            <a:normAutofit/>
          </a:bodyPr>
          <a:lstStyle/>
          <a:p>
            <a:r>
              <a:rPr lang="en-US" b="1" u="sng" dirty="0"/>
              <a:t>E: General rules of legibility (or rules of separation)</a:t>
            </a:r>
          </a:p>
        </p:txBody>
      </p:sp>
      <p:sp>
        <p:nvSpPr>
          <p:cNvPr id="3" name="Content Placeholder 2">
            <a:extLst>
              <a:ext uri="{FF2B5EF4-FFF2-40B4-BE49-F238E27FC236}">
                <a16:creationId xmlns:a16="http://schemas.microsoft.com/office/drawing/2014/main" id="{2118F691-CA1D-CB43-B036-2A7CAE382C43}"/>
              </a:ext>
            </a:extLst>
          </p:cNvPr>
          <p:cNvSpPr>
            <a:spLocks noGrp="1"/>
          </p:cNvSpPr>
          <p:nvPr>
            <p:ph idx="1"/>
          </p:nvPr>
        </p:nvSpPr>
        <p:spPr>
          <a:xfrm>
            <a:off x="1019503" y="1818290"/>
            <a:ext cx="10334296" cy="4358673"/>
          </a:xfrm>
        </p:spPr>
        <p:txBody>
          <a:bodyPr>
            <a:normAutofit/>
          </a:bodyPr>
          <a:lstStyle/>
          <a:p>
            <a:pPr marL="342900" indent="-342900">
              <a:lnSpc>
                <a:spcPct val="150000"/>
              </a:lnSpc>
              <a:buAutoNum type="arabicPeriod"/>
            </a:pPr>
            <a:r>
              <a:rPr lang="en-US" b="1" i="0" u="none" strike="noStrike" baseline="0" dirty="0">
                <a:latin typeface="+mj-lt"/>
              </a:rPr>
              <a:t>Graphic density</a:t>
            </a:r>
          </a:p>
          <a:p>
            <a:pPr marL="342900" indent="-342900">
              <a:lnSpc>
                <a:spcPct val="150000"/>
              </a:lnSpc>
              <a:buAutoNum type="arabicPeriod"/>
            </a:pPr>
            <a:r>
              <a:rPr lang="en-US" b="1" i="0" u="none" strike="noStrike" baseline="0" dirty="0">
                <a:latin typeface="+mj-lt"/>
              </a:rPr>
              <a:t>Angular legibility</a:t>
            </a:r>
            <a:endParaRPr lang="en-US" b="1" dirty="0">
              <a:latin typeface="+mj-lt"/>
            </a:endParaRPr>
          </a:p>
          <a:p>
            <a:pPr marL="342900" indent="-342900">
              <a:lnSpc>
                <a:spcPct val="150000"/>
              </a:lnSpc>
              <a:buAutoNum type="arabicPeriod"/>
            </a:pPr>
            <a:r>
              <a:rPr lang="en-US" b="1" i="0" u="none" strike="noStrike" baseline="0" dirty="0">
                <a:latin typeface="+mj-lt"/>
              </a:rPr>
              <a:t>Retinal legibility</a:t>
            </a:r>
          </a:p>
          <a:p>
            <a:pPr marL="0" indent="0">
              <a:buNone/>
            </a:pPr>
            <a:endParaRPr lang="en-US" sz="300" dirty="0">
              <a:latin typeface="+mj-lt"/>
            </a:endParaRPr>
          </a:p>
          <a:p>
            <a:pPr marL="0" indent="0">
              <a:buNone/>
            </a:pPr>
            <a:r>
              <a:rPr lang="en-US" sz="2400" dirty="0">
                <a:latin typeface="+mj-lt"/>
              </a:rPr>
              <a:t>The rules of construction that we have just examined govern the choice of visual variables.  With some constructions, a reading may only be possible on the elementary level;  with standard constructions, it will be possible on all levels.</a:t>
            </a:r>
          </a:p>
        </p:txBody>
      </p:sp>
    </p:spTree>
    <p:extLst>
      <p:ext uri="{BB962C8B-B14F-4D97-AF65-F5344CB8AC3E}">
        <p14:creationId xmlns:p14="http://schemas.microsoft.com/office/powerpoint/2010/main" val="696482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BC1CF8-4955-1E2A-CFCC-D9BBACF4E360}"/>
              </a:ext>
            </a:extLst>
          </p:cNvPr>
          <p:cNvSpPr>
            <a:spLocks noGrp="1"/>
          </p:cNvSpPr>
          <p:nvPr>
            <p:ph type="title"/>
          </p:nvPr>
        </p:nvSpPr>
        <p:spPr>
          <a:xfrm>
            <a:off x="841249" y="539578"/>
            <a:ext cx="5981278" cy="1684638"/>
          </a:xfrm>
        </p:spPr>
        <p:txBody>
          <a:bodyPr>
            <a:normAutofit/>
          </a:bodyPr>
          <a:lstStyle/>
          <a:p>
            <a:r>
              <a:rPr lang="en-US" sz="4000" b="1" i="0" u="none" strike="noStrike" baseline="0" dirty="0">
                <a:latin typeface="+mj-lt"/>
              </a:rPr>
              <a:t>1. Graphic density</a:t>
            </a:r>
            <a:endParaRPr lang="en-US" sz="4000" dirty="0"/>
          </a:p>
        </p:txBody>
      </p:sp>
      <p:sp>
        <p:nvSpPr>
          <p:cNvPr id="3" name="Content Placeholder 2">
            <a:extLst>
              <a:ext uri="{FF2B5EF4-FFF2-40B4-BE49-F238E27FC236}">
                <a16:creationId xmlns:a16="http://schemas.microsoft.com/office/drawing/2014/main" id="{349C3BEB-0729-6272-885E-E6BF090FBD0B}"/>
              </a:ext>
            </a:extLst>
          </p:cNvPr>
          <p:cNvSpPr>
            <a:spLocks noGrp="1"/>
          </p:cNvSpPr>
          <p:nvPr>
            <p:ph idx="1"/>
          </p:nvPr>
        </p:nvSpPr>
        <p:spPr>
          <a:xfrm>
            <a:off x="1037898" y="2025941"/>
            <a:ext cx="5981278" cy="3690551"/>
          </a:xfrm>
        </p:spPr>
        <p:txBody>
          <a:bodyPr>
            <a:normAutofit/>
          </a:bodyPr>
          <a:lstStyle/>
          <a:p>
            <a:r>
              <a:rPr lang="en-US" sz="2400" b="0" i="0" u="none" strike="noStrike" baseline="0" dirty="0">
                <a:latin typeface="+mj-lt"/>
              </a:rPr>
              <a:t>The legibility of a </a:t>
            </a:r>
            <a:r>
              <a:rPr lang="en-US" sz="2400" b="1" i="0" u="none" strike="noStrike" baseline="0" dirty="0">
                <a:latin typeface="+mj-lt"/>
              </a:rPr>
              <a:t>FIGURATION</a:t>
            </a:r>
            <a:r>
              <a:rPr lang="en-US" sz="2400" b="0" i="0" u="none" strike="noStrike" baseline="0" dirty="0">
                <a:latin typeface="+mj-lt"/>
              </a:rPr>
              <a:t> is drastically altered by too great a density of signs. Ten signs per cm’ represents a maximum limit.</a:t>
            </a:r>
          </a:p>
          <a:p>
            <a:r>
              <a:rPr lang="en-US" sz="2400" b="0" i="0" u="none" strike="noStrike" baseline="0" dirty="0">
                <a:latin typeface="+mj-lt"/>
              </a:rPr>
              <a:t>An </a:t>
            </a:r>
            <a:r>
              <a:rPr lang="en-US" sz="2400" b="1" i="0" u="none" strike="noStrike" baseline="0" dirty="0">
                <a:latin typeface="+mj-lt"/>
              </a:rPr>
              <a:t>IMAGE</a:t>
            </a:r>
            <a:r>
              <a:rPr lang="en-US" sz="2400" b="0" i="0" u="none" strike="noStrike" baseline="0" dirty="0">
                <a:latin typeface="+mj-lt"/>
              </a:rPr>
              <a:t> remains legible while accommodating great</a:t>
            </a:r>
            <a:r>
              <a:rPr lang="en-US" sz="2400" dirty="0">
                <a:latin typeface="+mj-lt"/>
              </a:rPr>
              <a:t> </a:t>
            </a:r>
            <a:r>
              <a:rPr lang="en-US" sz="2400" b="0" i="0" u="none" strike="noStrike" baseline="0" dirty="0">
                <a:latin typeface="+mj-lt"/>
              </a:rPr>
              <a:t>graphic densities and thus substantial photographic reductions. Consequently, reading on the intermediate and overall levels is generally found to be easier.</a:t>
            </a:r>
            <a:endParaRPr lang="en-US" sz="2400" dirty="0">
              <a:latin typeface="+mj-lt"/>
            </a:endParaRPr>
          </a:p>
        </p:txBody>
      </p:sp>
      <p:pic>
        <p:nvPicPr>
          <p:cNvPr id="5" name="Picture 4">
            <a:extLst>
              <a:ext uri="{FF2B5EF4-FFF2-40B4-BE49-F238E27FC236}">
                <a16:creationId xmlns:a16="http://schemas.microsoft.com/office/drawing/2014/main" id="{DB861291-5A90-C569-15FF-9DB9FA703CEA}"/>
              </a:ext>
            </a:extLst>
          </p:cNvPr>
          <p:cNvPicPr>
            <a:picLocks noChangeAspect="1"/>
          </p:cNvPicPr>
          <p:nvPr/>
        </p:nvPicPr>
        <p:blipFill>
          <a:blip r:embed="rId2"/>
          <a:stretch>
            <a:fillRect/>
          </a:stretch>
        </p:blipFill>
        <p:spPr>
          <a:xfrm>
            <a:off x="8101749" y="168876"/>
            <a:ext cx="2982424" cy="2631989"/>
          </a:xfrm>
          <a:prstGeom prst="rect">
            <a:avLst/>
          </a:prstGeom>
        </p:spPr>
      </p:pic>
      <p:pic>
        <p:nvPicPr>
          <p:cNvPr id="7" name="Picture 6">
            <a:extLst>
              <a:ext uri="{FF2B5EF4-FFF2-40B4-BE49-F238E27FC236}">
                <a16:creationId xmlns:a16="http://schemas.microsoft.com/office/drawing/2014/main" id="{345E3DD5-3ED3-D9A7-251F-B068C5914BF2}"/>
              </a:ext>
            </a:extLst>
          </p:cNvPr>
          <p:cNvPicPr>
            <a:picLocks noChangeAspect="1"/>
          </p:cNvPicPr>
          <p:nvPr/>
        </p:nvPicPr>
        <p:blipFill>
          <a:blip r:embed="rId3"/>
          <a:stretch>
            <a:fillRect/>
          </a:stretch>
        </p:blipFill>
        <p:spPr>
          <a:xfrm>
            <a:off x="7949702" y="2961503"/>
            <a:ext cx="3286508" cy="3138616"/>
          </a:xfrm>
          <a:prstGeom prst="rect">
            <a:avLst/>
          </a:prstGeom>
        </p:spPr>
      </p:pic>
    </p:spTree>
    <p:extLst>
      <p:ext uri="{BB962C8B-B14F-4D97-AF65-F5344CB8AC3E}">
        <p14:creationId xmlns:p14="http://schemas.microsoft.com/office/powerpoint/2010/main" val="118528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8622D-809B-449E-D2F6-1F49A0B8DE0F}"/>
              </a:ext>
            </a:extLst>
          </p:cNvPr>
          <p:cNvSpPr>
            <a:spLocks noGrp="1"/>
          </p:cNvSpPr>
          <p:nvPr>
            <p:ph type="title"/>
          </p:nvPr>
        </p:nvSpPr>
        <p:spPr>
          <a:xfrm>
            <a:off x="625366" y="365125"/>
            <a:ext cx="10728434" cy="906627"/>
          </a:xfrm>
        </p:spPr>
        <p:txBody>
          <a:bodyPr>
            <a:normAutofit/>
          </a:bodyPr>
          <a:lstStyle/>
          <a:p>
            <a:r>
              <a:rPr lang="en-US" sz="4000" b="1" i="0" u="none" strike="noStrike" baseline="0" dirty="0">
                <a:latin typeface="+mj-lt"/>
              </a:rPr>
              <a:t>2. Angular legibility</a:t>
            </a:r>
            <a:endParaRPr lang="en-US" sz="4000" dirty="0"/>
          </a:p>
        </p:txBody>
      </p:sp>
      <p:sp>
        <p:nvSpPr>
          <p:cNvPr id="3" name="Content Placeholder 2">
            <a:extLst>
              <a:ext uri="{FF2B5EF4-FFF2-40B4-BE49-F238E27FC236}">
                <a16:creationId xmlns:a16="http://schemas.microsoft.com/office/drawing/2014/main" id="{0DC42854-45E0-E204-9900-4BCFEA05B96F}"/>
              </a:ext>
            </a:extLst>
          </p:cNvPr>
          <p:cNvSpPr>
            <a:spLocks noGrp="1"/>
          </p:cNvSpPr>
          <p:nvPr>
            <p:ph idx="1"/>
          </p:nvPr>
        </p:nvSpPr>
        <p:spPr>
          <a:xfrm>
            <a:off x="819807" y="1319048"/>
            <a:ext cx="10533993" cy="4857915"/>
          </a:xfrm>
        </p:spPr>
        <p:txBody>
          <a:bodyPr>
            <a:normAutofit/>
          </a:bodyPr>
          <a:lstStyle/>
          <a:p>
            <a:pPr marL="0" indent="0">
              <a:buNone/>
            </a:pPr>
            <a:r>
              <a:rPr lang="en-US" sz="2400" dirty="0"/>
              <a:t>1)  Angles</a:t>
            </a:r>
            <a:endParaRPr lang="en-US" dirty="0"/>
          </a:p>
          <a:p>
            <a:pPr lvl="1">
              <a:buFont typeface="Courier New" panose="02070309020205020404" pitchFamily="49" charset="0"/>
              <a:buChar char="o"/>
            </a:pPr>
            <a:r>
              <a:rPr lang="en-US" sz="2000" b="0" i="0" u="none" strike="noStrike" baseline="0" dirty="0">
                <a:latin typeface="+mj-lt"/>
              </a:rPr>
              <a:t>On the elementary level optimum angular legibility is located near </a:t>
            </a:r>
            <a:r>
              <a:rPr lang="en-US" sz="2000" b="1" i="0" u="none" strike="noStrike" baseline="0" dirty="0">
                <a:latin typeface="+mj-lt"/>
              </a:rPr>
              <a:t>70 degrees.</a:t>
            </a:r>
          </a:p>
          <a:p>
            <a:pPr lvl="1">
              <a:buFont typeface="Courier New" panose="02070309020205020404" pitchFamily="49" charset="0"/>
              <a:buChar char="o"/>
            </a:pPr>
            <a:r>
              <a:rPr lang="en-US" sz="2000" b="0" i="0" u="none" strike="noStrike" baseline="0" dirty="0">
                <a:latin typeface="+mj-lt"/>
              </a:rPr>
              <a:t>On the overall level the image tends toward the form of a square where optimum angular legibility is provided by the diagonal.</a:t>
            </a:r>
          </a:p>
          <a:p>
            <a:pPr lvl="1">
              <a:buFont typeface="Courier New" panose="02070309020205020404" pitchFamily="49" charset="0"/>
              <a:buChar char="o"/>
            </a:pPr>
            <a:r>
              <a:rPr lang="en-US" sz="2000" b="0" i="0" u="none" strike="noStrike" baseline="0" dirty="0">
                <a:latin typeface="+mj-lt"/>
              </a:rPr>
              <a:t>Since these two conditions can be contradictory, angular legibility results from a compromise between the conditions of legibility for the two extreme levels of reading.</a:t>
            </a:r>
            <a:endParaRPr lang="en-US" sz="2000" dirty="0">
              <a:latin typeface="+mj-lt"/>
            </a:endParaRPr>
          </a:p>
          <a:p>
            <a:pPr marL="457200" indent="-457200">
              <a:buAutoNum type="arabicParenR" startAt="2"/>
            </a:pPr>
            <a:r>
              <a:rPr lang="en-US" sz="2400" dirty="0"/>
              <a:t>Shapes</a:t>
            </a:r>
          </a:p>
          <a:p>
            <a:pPr marL="457200" lvl="1" indent="0">
              <a:lnSpc>
                <a:spcPct val="100000"/>
              </a:lnSpc>
              <a:spcBef>
                <a:spcPts val="0"/>
              </a:spcBef>
              <a:buFont typeface="Courier New" panose="02070309020205020404" pitchFamily="49" charset="0"/>
              <a:buChar char="o"/>
            </a:pPr>
            <a:r>
              <a:rPr lang="en-US" sz="2000" dirty="0">
                <a:latin typeface="+mj-lt"/>
              </a:rPr>
              <a:t>   On the elementary level of reading a meaningful shape must have a minimal size of about </a:t>
            </a:r>
            <a:r>
              <a:rPr lang="en-US" sz="2000" b="1" dirty="0">
                <a:latin typeface="+mj-lt"/>
              </a:rPr>
              <a:t>2 mm</a:t>
            </a:r>
            <a:r>
              <a:rPr lang="en-US" sz="2000" dirty="0">
                <a:latin typeface="+mj-lt"/>
              </a:rPr>
              <a:t> in order to be legible as such.</a:t>
            </a:r>
          </a:p>
          <a:p>
            <a:pPr marL="457200" lvl="1" indent="0">
              <a:lnSpc>
                <a:spcPct val="100000"/>
              </a:lnSpc>
              <a:spcBef>
                <a:spcPts val="0"/>
              </a:spcBef>
              <a:buFont typeface="Courier New" panose="02070309020205020404" pitchFamily="49" charset="0"/>
              <a:buChar char="o"/>
            </a:pPr>
            <a:r>
              <a:rPr lang="en-US" sz="2000" dirty="0">
                <a:latin typeface="+mj-lt"/>
              </a:rPr>
              <a:t>   With smaller sizes there are only three distinct shapes: </a:t>
            </a:r>
            <a:r>
              <a:rPr lang="en-US" sz="2000" b="1" dirty="0">
                <a:latin typeface="+mj-lt"/>
              </a:rPr>
              <a:t>(a) the point (b) the dash (c) the intersection of two dashes</a:t>
            </a:r>
            <a:r>
              <a:rPr lang="en-US" sz="2000" dirty="0">
                <a:latin typeface="+mj-lt"/>
              </a:rPr>
              <a:t>(i.e., the cross).</a:t>
            </a:r>
          </a:p>
          <a:p>
            <a:pPr marL="457200" lvl="1" indent="0">
              <a:lnSpc>
                <a:spcPct val="100000"/>
              </a:lnSpc>
              <a:spcBef>
                <a:spcPts val="0"/>
              </a:spcBef>
              <a:buFont typeface="Courier New" panose="02070309020205020404" pitchFamily="49" charset="0"/>
              <a:buChar char="o"/>
            </a:pPr>
            <a:r>
              <a:rPr lang="en-US" sz="2000" dirty="0">
                <a:latin typeface="+mj-lt"/>
              </a:rPr>
              <a:t>   On the overall level of reading, provided they are of sufficient size, the dash, the point, and the cross produce three steps which permit visual selection. Any other shape, being only intermediate, will diminish perceptible differentiation and eliminate selectivity.</a:t>
            </a:r>
          </a:p>
        </p:txBody>
      </p:sp>
    </p:spTree>
    <p:extLst>
      <p:ext uri="{BB962C8B-B14F-4D97-AF65-F5344CB8AC3E}">
        <p14:creationId xmlns:p14="http://schemas.microsoft.com/office/powerpoint/2010/main" val="3756659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D96FDFD-4E42-4A06-B8B5-768A1DB9C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BF3DBB-C8D9-A144-861E-F32E86B9931A}"/>
              </a:ext>
            </a:extLst>
          </p:cNvPr>
          <p:cNvSpPr>
            <a:spLocks noGrp="1"/>
          </p:cNvSpPr>
          <p:nvPr>
            <p:ph type="title"/>
          </p:nvPr>
        </p:nvSpPr>
        <p:spPr>
          <a:xfrm>
            <a:off x="971368" y="371719"/>
            <a:ext cx="6125964" cy="1906863"/>
          </a:xfrm>
        </p:spPr>
        <p:txBody>
          <a:bodyPr anchor="b">
            <a:normAutofit/>
          </a:bodyPr>
          <a:lstStyle/>
          <a:p>
            <a:r>
              <a:rPr lang="en-US" sz="4000" b="1" i="0" u="none" strike="noStrike" baseline="0" dirty="0">
                <a:latin typeface="+mj-lt"/>
              </a:rPr>
              <a:t>3. Retinal legibility</a:t>
            </a:r>
            <a:endParaRPr lang="en-US" sz="4000" dirty="0"/>
          </a:p>
        </p:txBody>
      </p:sp>
      <p:sp>
        <p:nvSpPr>
          <p:cNvPr id="3" name="Content Placeholder 2">
            <a:extLst>
              <a:ext uri="{FF2B5EF4-FFF2-40B4-BE49-F238E27FC236}">
                <a16:creationId xmlns:a16="http://schemas.microsoft.com/office/drawing/2014/main" id="{865B8CB8-73B6-6D87-BFF0-7EEF18FDC59D}"/>
              </a:ext>
            </a:extLst>
          </p:cNvPr>
          <p:cNvSpPr>
            <a:spLocks noGrp="1"/>
          </p:cNvSpPr>
          <p:nvPr>
            <p:ph idx="1"/>
          </p:nvPr>
        </p:nvSpPr>
        <p:spPr>
          <a:xfrm>
            <a:off x="971368" y="2711395"/>
            <a:ext cx="3989515" cy="1534784"/>
          </a:xfrm>
        </p:spPr>
        <p:txBody>
          <a:bodyPr>
            <a:normAutofit/>
          </a:bodyPr>
          <a:lstStyle/>
          <a:p>
            <a:pPr marL="342900" indent="-342900">
              <a:buAutoNum type="arabicParenR"/>
            </a:pPr>
            <a:r>
              <a:rPr lang="en-US" sz="2000" b="0" i="0" u="none" strike="noStrike" baseline="0" dirty="0">
                <a:latin typeface="+mj-lt"/>
              </a:rPr>
              <a:t>to have a total amount of “black”</a:t>
            </a:r>
          </a:p>
          <a:p>
            <a:pPr marL="0" indent="0">
              <a:buNone/>
            </a:pPr>
            <a:r>
              <a:rPr lang="en-US" sz="2000" b="0" i="0" u="none" strike="noStrike" baseline="0" dirty="0">
                <a:latin typeface="+mj-lt"/>
              </a:rPr>
              <a:t>2)  to obtain the greatest amount of differentiation</a:t>
            </a:r>
            <a:endParaRPr lang="en-US" sz="2000" dirty="0">
              <a:latin typeface="+mj-lt"/>
            </a:endParaRPr>
          </a:p>
        </p:txBody>
      </p:sp>
      <p:pic>
        <p:nvPicPr>
          <p:cNvPr id="7" name="Picture 6">
            <a:extLst>
              <a:ext uri="{FF2B5EF4-FFF2-40B4-BE49-F238E27FC236}">
                <a16:creationId xmlns:a16="http://schemas.microsoft.com/office/drawing/2014/main" id="{154B911B-F0E3-506C-F74B-4E0137279E6E}"/>
              </a:ext>
            </a:extLst>
          </p:cNvPr>
          <p:cNvPicPr>
            <a:picLocks noChangeAspect="1"/>
          </p:cNvPicPr>
          <p:nvPr/>
        </p:nvPicPr>
        <p:blipFill rotWithShape="1">
          <a:blip r:embed="rId3"/>
          <a:srcRect l="6090" r="6602" b="4"/>
          <a:stretch/>
        </p:blipFill>
        <p:spPr>
          <a:xfrm>
            <a:off x="7932706" y="3502789"/>
            <a:ext cx="3747932" cy="3176541"/>
          </a:xfrm>
          <a:custGeom>
            <a:avLst/>
            <a:gdLst/>
            <a:ahLst/>
            <a:cxnLst/>
            <a:rect l="l" t="t" r="r" b="b"/>
            <a:pathLst>
              <a:path w="3747932" h="3176541">
                <a:moveTo>
                  <a:pt x="3239865" y="21"/>
                </a:moveTo>
                <a:cubicBezTo>
                  <a:pt x="3261821" y="112"/>
                  <a:pt x="3278837" y="498"/>
                  <a:pt x="3290337" y="938"/>
                </a:cubicBezTo>
                <a:cubicBezTo>
                  <a:pt x="3401766" y="5376"/>
                  <a:pt x="3510165" y="23128"/>
                  <a:pt x="3616543" y="49449"/>
                </a:cubicBezTo>
                <a:lnTo>
                  <a:pt x="3747932" y="87091"/>
                </a:lnTo>
                <a:lnTo>
                  <a:pt x="3747932" y="3176541"/>
                </a:lnTo>
                <a:lnTo>
                  <a:pt x="401358" y="3176541"/>
                </a:lnTo>
                <a:lnTo>
                  <a:pt x="398780" y="3136258"/>
                </a:lnTo>
                <a:cubicBezTo>
                  <a:pt x="400956" y="3079023"/>
                  <a:pt x="437945" y="3052703"/>
                  <a:pt x="483325" y="3030665"/>
                </a:cubicBezTo>
                <a:cubicBezTo>
                  <a:pt x="498866" y="3023015"/>
                  <a:pt x="520932" y="3023320"/>
                  <a:pt x="526840" y="2999447"/>
                </a:cubicBezTo>
                <a:cubicBezTo>
                  <a:pt x="501352" y="2976798"/>
                  <a:pt x="470270" y="2995161"/>
                  <a:pt x="442916" y="2988735"/>
                </a:cubicBezTo>
                <a:cubicBezTo>
                  <a:pt x="420228" y="2983533"/>
                  <a:pt x="382618" y="2986286"/>
                  <a:pt x="413701" y="2944662"/>
                </a:cubicBezTo>
                <a:cubicBezTo>
                  <a:pt x="422716" y="2932726"/>
                  <a:pt x="412147" y="2923542"/>
                  <a:pt x="400645" y="2922625"/>
                </a:cubicBezTo>
                <a:cubicBezTo>
                  <a:pt x="308644" y="2913137"/>
                  <a:pt x="350915" y="2828968"/>
                  <a:pt x="321386" y="2784590"/>
                </a:cubicBezTo>
                <a:cubicBezTo>
                  <a:pt x="313307" y="2772348"/>
                  <a:pt x="322010" y="2751230"/>
                  <a:pt x="334753" y="2746027"/>
                </a:cubicBezTo>
                <a:cubicBezTo>
                  <a:pt x="416187" y="2711746"/>
                  <a:pt x="427377" y="2630027"/>
                  <a:pt x="466852" y="2559632"/>
                </a:cubicBezTo>
                <a:cubicBezTo>
                  <a:pt x="423957" y="2531782"/>
                  <a:pt x="372673" y="2525661"/>
                  <a:pt x="326361" y="2507602"/>
                </a:cubicBezTo>
                <a:cubicBezTo>
                  <a:pt x="278183" y="2488626"/>
                  <a:pt x="278183" y="2474547"/>
                  <a:pt x="317968" y="2419457"/>
                </a:cubicBezTo>
                <a:cubicBezTo>
                  <a:pt x="214465" y="2407519"/>
                  <a:pt x="214465" y="2407519"/>
                  <a:pt x="246479" y="2320903"/>
                </a:cubicBezTo>
                <a:cubicBezTo>
                  <a:pt x="159758" y="2312945"/>
                  <a:pt x="102570" y="2271933"/>
                  <a:pt x="89205" y="2182255"/>
                </a:cubicBezTo>
                <a:cubicBezTo>
                  <a:pt x="82677" y="2138795"/>
                  <a:pt x="43514" y="2118290"/>
                  <a:pt x="0" y="2089213"/>
                </a:cubicBezTo>
                <a:cubicBezTo>
                  <a:pt x="54081" y="2061053"/>
                  <a:pt x="90759" y="2002290"/>
                  <a:pt x="153855" y="2064423"/>
                </a:cubicBezTo>
                <a:cubicBezTo>
                  <a:pt x="176855" y="2087070"/>
                  <a:pt x="174683" y="2058300"/>
                  <a:pt x="177788" y="2050037"/>
                </a:cubicBezTo>
                <a:cubicBezTo>
                  <a:pt x="185247" y="2029838"/>
                  <a:pt x="169707" y="2016369"/>
                  <a:pt x="159450" y="2001067"/>
                </a:cubicBezTo>
                <a:cubicBezTo>
                  <a:pt x="149504" y="1985763"/>
                  <a:pt x="137691" y="1969543"/>
                  <a:pt x="134895" y="1952400"/>
                </a:cubicBezTo>
                <a:cubicBezTo>
                  <a:pt x="133031" y="1940465"/>
                  <a:pt x="142044" y="1923021"/>
                  <a:pt x="151990" y="1914144"/>
                </a:cubicBezTo>
                <a:cubicBezTo>
                  <a:pt x="204209" y="1867316"/>
                  <a:pt x="173127" y="1762030"/>
                  <a:pt x="271969" y="1748562"/>
                </a:cubicBezTo>
                <a:cubicBezTo>
                  <a:pt x="316415" y="1742443"/>
                  <a:pt x="337860" y="1703878"/>
                  <a:pt x="370497" y="1682760"/>
                </a:cubicBezTo>
                <a:cubicBezTo>
                  <a:pt x="483946" y="1608999"/>
                  <a:pt x="559787" y="1514119"/>
                  <a:pt x="594908" y="1383735"/>
                </a:cubicBezTo>
                <a:cubicBezTo>
                  <a:pt x="604543" y="1347620"/>
                  <a:pt x="641532" y="1318542"/>
                  <a:pt x="665465" y="1286713"/>
                </a:cubicBezTo>
                <a:cubicBezTo>
                  <a:pt x="653963" y="1263452"/>
                  <a:pt x="591178" y="1313647"/>
                  <a:pt x="613246" y="1252435"/>
                </a:cubicBezTo>
                <a:cubicBezTo>
                  <a:pt x="630030" y="1206524"/>
                  <a:pt x="672925" y="1178060"/>
                  <a:pt x="713332" y="1150820"/>
                </a:cubicBezTo>
                <a:cubicBezTo>
                  <a:pt x="759333" y="1119908"/>
                  <a:pt x="810307" y="1095117"/>
                  <a:pt x="831133" y="1037883"/>
                </a:cubicBezTo>
                <a:cubicBezTo>
                  <a:pt x="835485" y="1025640"/>
                  <a:pt x="849470" y="1012785"/>
                  <a:pt x="861903" y="1007887"/>
                </a:cubicBezTo>
                <a:cubicBezTo>
                  <a:pt x="1469751" y="63584"/>
                  <a:pt x="2910527" y="-1353"/>
                  <a:pt x="3239865" y="21"/>
                </a:cubicBezTo>
                <a:close/>
              </a:path>
            </a:pathLst>
          </a:custGeom>
        </p:spPr>
      </p:pic>
      <p:pic>
        <p:nvPicPr>
          <p:cNvPr id="5" name="Picture 4">
            <a:extLst>
              <a:ext uri="{FF2B5EF4-FFF2-40B4-BE49-F238E27FC236}">
                <a16:creationId xmlns:a16="http://schemas.microsoft.com/office/drawing/2014/main" id="{9E726B8C-425A-5E27-5686-4E0E983017D5}"/>
              </a:ext>
            </a:extLst>
          </p:cNvPr>
          <p:cNvPicPr>
            <a:picLocks noChangeAspect="1"/>
          </p:cNvPicPr>
          <p:nvPr/>
        </p:nvPicPr>
        <p:blipFill rotWithShape="1">
          <a:blip r:embed="rId4"/>
          <a:srcRect l="2983" r="13947"/>
          <a:stretch/>
        </p:blipFill>
        <p:spPr>
          <a:xfrm>
            <a:off x="5329959" y="2505266"/>
            <a:ext cx="3458367" cy="3476265"/>
          </a:xfrm>
          <a:custGeom>
            <a:avLst/>
            <a:gdLst/>
            <a:ahLst/>
            <a:cxnLst/>
            <a:rect l="l" t="t" r="r" b="b"/>
            <a:pathLst>
              <a:path w="3458367" h="3476265">
                <a:moveTo>
                  <a:pt x="549716" y="15"/>
                </a:moveTo>
                <a:cubicBezTo>
                  <a:pt x="557611" y="271"/>
                  <a:pt x="565778" y="3856"/>
                  <a:pt x="573176" y="4995"/>
                </a:cubicBezTo>
                <a:cubicBezTo>
                  <a:pt x="736504" y="30493"/>
                  <a:pt x="899830" y="58040"/>
                  <a:pt x="1063336" y="82398"/>
                </a:cubicBezTo>
                <a:cubicBezTo>
                  <a:pt x="1216195" y="105163"/>
                  <a:pt x="1370136" y="110398"/>
                  <a:pt x="1523717" y="122237"/>
                </a:cubicBezTo>
                <a:cubicBezTo>
                  <a:pt x="1709602" y="136580"/>
                  <a:pt x="1895127" y="156841"/>
                  <a:pt x="2079929" y="188711"/>
                </a:cubicBezTo>
                <a:cubicBezTo>
                  <a:pt x="2208244" y="211023"/>
                  <a:pt x="2337823" y="226502"/>
                  <a:pt x="2467943" y="208745"/>
                </a:cubicBezTo>
                <a:cubicBezTo>
                  <a:pt x="2474439" y="207834"/>
                  <a:pt x="2481839" y="204876"/>
                  <a:pt x="2487253" y="207834"/>
                </a:cubicBezTo>
                <a:cubicBezTo>
                  <a:pt x="2550419" y="241073"/>
                  <a:pt x="2619357" y="217168"/>
                  <a:pt x="2684869" y="238113"/>
                </a:cubicBezTo>
                <a:cubicBezTo>
                  <a:pt x="2668085" y="318930"/>
                  <a:pt x="2596077" y="312327"/>
                  <a:pt x="2555471" y="368331"/>
                </a:cubicBezTo>
                <a:cubicBezTo>
                  <a:pt x="2621704" y="390639"/>
                  <a:pt x="2681259" y="413178"/>
                  <a:pt x="2741717" y="430023"/>
                </a:cubicBezTo>
                <a:cubicBezTo>
                  <a:pt x="2805785" y="447780"/>
                  <a:pt x="2860106" y="495816"/>
                  <a:pt x="2922728" y="517216"/>
                </a:cubicBezTo>
                <a:cubicBezTo>
                  <a:pt x="2936085" y="521769"/>
                  <a:pt x="2952146" y="537704"/>
                  <a:pt x="2956838" y="553184"/>
                </a:cubicBezTo>
                <a:cubicBezTo>
                  <a:pt x="2971997" y="603269"/>
                  <a:pt x="3274647" y="743732"/>
                  <a:pt x="3238914" y="788350"/>
                </a:cubicBezTo>
                <a:cubicBezTo>
                  <a:pt x="3224116" y="806791"/>
                  <a:pt x="3204986" y="819994"/>
                  <a:pt x="3184953" y="838207"/>
                </a:cubicBezTo>
                <a:cubicBezTo>
                  <a:pt x="3215093" y="872582"/>
                  <a:pt x="3249020" y="887608"/>
                  <a:pt x="3285115" y="897852"/>
                </a:cubicBezTo>
                <a:cubicBezTo>
                  <a:pt x="3295944" y="901039"/>
                  <a:pt x="3306591" y="907413"/>
                  <a:pt x="3307674" y="922894"/>
                </a:cubicBezTo>
                <a:cubicBezTo>
                  <a:pt x="3308757" y="939056"/>
                  <a:pt x="3297748" y="945429"/>
                  <a:pt x="3288544" y="952944"/>
                </a:cubicBezTo>
                <a:cubicBezTo>
                  <a:pt x="3275731" y="963415"/>
                  <a:pt x="3263278" y="972523"/>
                  <a:pt x="3247036" y="973888"/>
                </a:cubicBezTo>
                <a:cubicBezTo>
                  <a:pt x="3220325" y="975937"/>
                  <a:pt x="3207513" y="1005076"/>
                  <a:pt x="3191993" y="1026930"/>
                </a:cubicBezTo>
                <a:cubicBezTo>
                  <a:pt x="3183330" y="1039224"/>
                  <a:pt x="3178998" y="1064037"/>
                  <a:pt x="3194157" y="1068363"/>
                </a:cubicBezTo>
                <a:cubicBezTo>
                  <a:pt x="3230613" y="1078837"/>
                  <a:pt x="3227725" y="1109114"/>
                  <a:pt x="3226824" y="1143489"/>
                </a:cubicBezTo>
                <a:cubicBezTo>
                  <a:pt x="3225560" y="1186061"/>
                  <a:pt x="3204083" y="1205638"/>
                  <a:pt x="3177734" y="1222030"/>
                </a:cubicBezTo>
                <a:cubicBezTo>
                  <a:pt x="3168711" y="1227720"/>
                  <a:pt x="3155898" y="1227493"/>
                  <a:pt x="3152469" y="1245250"/>
                </a:cubicBezTo>
                <a:cubicBezTo>
                  <a:pt x="3167267" y="1262097"/>
                  <a:pt x="3185314" y="1248439"/>
                  <a:pt x="3201197" y="1253218"/>
                </a:cubicBezTo>
                <a:cubicBezTo>
                  <a:pt x="3214370" y="1257088"/>
                  <a:pt x="3236208" y="1255040"/>
                  <a:pt x="3218160" y="1286000"/>
                </a:cubicBezTo>
                <a:cubicBezTo>
                  <a:pt x="3212926" y="1294878"/>
                  <a:pt x="3219062" y="1301709"/>
                  <a:pt x="3225741" y="1302392"/>
                </a:cubicBezTo>
                <a:cubicBezTo>
                  <a:pt x="3279159" y="1309449"/>
                  <a:pt x="3254615" y="1372054"/>
                  <a:pt x="3271761" y="1405063"/>
                </a:cubicBezTo>
                <a:cubicBezTo>
                  <a:pt x="3276452" y="1414169"/>
                  <a:pt x="3271399" y="1429877"/>
                  <a:pt x="3263999" y="1433747"/>
                </a:cubicBezTo>
                <a:cubicBezTo>
                  <a:pt x="3216716" y="1459245"/>
                  <a:pt x="3210220" y="1520028"/>
                  <a:pt x="3187299" y="1572389"/>
                </a:cubicBezTo>
                <a:cubicBezTo>
                  <a:pt x="3212205" y="1593104"/>
                  <a:pt x="3241982" y="1597657"/>
                  <a:pt x="3268872" y="1611089"/>
                </a:cubicBezTo>
                <a:cubicBezTo>
                  <a:pt x="3296846" y="1625204"/>
                  <a:pt x="3296846" y="1635676"/>
                  <a:pt x="3273746" y="1676653"/>
                </a:cubicBezTo>
                <a:cubicBezTo>
                  <a:pt x="3333842" y="1685532"/>
                  <a:pt x="3333842" y="1685532"/>
                  <a:pt x="3315254" y="1749957"/>
                </a:cubicBezTo>
                <a:cubicBezTo>
                  <a:pt x="3365607" y="1755877"/>
                  <a:pt x="3398812" y="1786382"/>
                  <a:pt x="3406572" y="1853085"/>
                </a:cubicBezTo>
                <a:cubicBezTo>
                  <a:pt x="3410362" y="1885411"/>
                  <a:pt x="3433101" y="1900663"/>
                  <a:pt x="3458367" y="1922291"/>
                </a:cubicBezTo>
                <a:cubicBezTo>
                  <a:pt x="3426966" y="1943236"/>
                  <a:pt x="3405669" y="1986945"/>
                  <a:pt x="3369034" y="1940730"/>
                </a:cubicBezTo>
                <a:cubicBezTo>
                  <a:pt x="3355680" y="1923885"/>
                  <a:pt x="3356941" y="1945284"/>
                  <a:pt x="3355138" y="1951430"/>
                </a:cubicBezTo>
                <a:cubicBezTo>
                  <a:pt x="3350807" y="1966455"/>
                  <a:pt x="3359830" y="1976472"/>
                  <a:pt x="3365786" y="1987854"/>
                </a:cubicBezTo>
                <a:cubicBezTo>
                  <a:pt x="3371561" y="1999237"/>
                  <a:pt x="3378420" y="2011302"/>
                  <a:pt x="3380043" y="2024054"/>
                </a:cubicBezTo>
                <a:cubicBezTo>
                  <a:pt x="3381125" y="2032931"/>
                  <a:pt x="3375892" y="2045905"/>
                  <a:pt x="3370117" y="2052509"/>
                </a:cubicBezTo>
                <a:cubicBezTo>
                  <a:pt x="3339797" y="2087340"/>
                  <a:pt x="3357844" y="2165652"/>
                  <a:pt x="3300454" y="2175670"/>
                </a:cubicBezTo>
                <a:cubicBezTo>
                  <a:pt x="3274647" y="2180221"/>
                  <a:pt x="3262195" y="2208906"/>
                  <a:pt x="3243246" y="2224614"/>
                </a:cubicBezTo>
                <a:cubicBezTo>
                  <a:pt x="3177374" y="2279478"/>
                  <a:pt x="3133338" y="2350051"/>
                  <a:pt x="3112946" y="2447031"/>
                </a:cubicBezTo>
                <a:cubicBezTo>
                  <a:pt x="3107352" y="2473894"/>
                  <a:pt x="3085875" y="2495522"/>
                  <a:pt x="3071979" y="2519197"/>
                </a:cubicBezTo>
                <a:cubicBezTo>
                  <a:pt x="3078657" y="2536499"/>
                  <a:pt x="3115112" y="2499164"/>
                  <a:pt x="3102298" y="2544694"/>
                </a:cubicBezTo>
                <a:cubicBezTo>
                  <a:pt x="3092553" y="2578843"/>
                  <a:pt x="3067647" y="2600014"/>
                  <a:pt x="3044185" y="2620276"/>
                </a:cubicBezTo>
                <a:cubicBezTo>
                  <a:pt x="3017476" y="2643268"/>
                  <a:pt x="2987879" y="2661708"/>
                  <a:pt x="2975787" y="2704279"/>
                </a:cubicBezTo>
                <a:cubicBezTo>
                  <a:pt x="2973260" y="2713386"/>
                  <a:pt x="2965140" y="2722947"/>
                  <a:pt x="2957921" y="2726591"/>
                </a:cubicBezTo>
                <a:cubicBezTo>
                  <a:pt x="2581458" y="3475797"/>
                  <a:pt x="1654740" y="3480805"/>
                  <a:pt x="1547901" y="3475568"/>
                </a:cubicBezTo>
                <a:cubicBezTo>
                  <a:pt x="1418503" y="3468966"/>
                  <a:pt x="1296143" y="3422753"/>
                  <a:pt x="1176132" y="3365156"/>
                </a:cubicBezTo>
                <a:cubicBezTo>
                  <a:pt x="1125418" y="3340797"/>
                  <a:pt x="1078316" y="3306195"/>
                  <a:pt x="1029045" y="3279332"/>
                </a:cubicBezTo>
                <a:cubicBezTo>
                  <a:pt x="961009" y="3242223"/>
                  <a:pt x="908492" y="3171424"/>
                  <a:pt x="840634" y="3141601"/>
                </a:cubicBezTo>
                <a:cubicBezTo>
                  <a:pt x="770793" y="3110867"/>
                  <a:pt x="711057" y="3054638"/>
                  <a:pt x="639229" y="3030734"/>
                </a:cubicBezTo>
                <a:cubicBezTo>
                  <a:pt x="601330" y="3017985"/>
                  <a:pt x="564695" y="2994993"/>
                  <a:pt x="570649" y="2929200"/>
                </a:cubicBezTo>
                <a:cubicBezTo>
                  <a:pt x="572274" y="2910532"/>
                  <a:pt x="562349" y="2895282"/>
                  <a:pt x="546647" y="2900745"/>
                </a:cubicBezTo>
                <a:cubicBezTo>
                  <a:pt x="516690" y="2910989"/>
                  <a:pt x="503154" y="2883898"/>
                  <a:pt x="486550" y="2863636"/>
                </a:cubicBezTo>
                <a:cubicBezTo>
                  <a:pt x="456953" y="2827667"/>
                  <a:pt x="428801" y="2789422"/>
                  <a:pt x="381697" y="2783503"/>
                </a:cubicBezTo>
                <a:cubicBezTo>
                  <a:pt x="390720" y="2755272"/>
                  <a:pt x="406060" y="2759371"/>
                  <a:pt x="420137" y="2765290"/>
                </a:cubicBezTo>
                <a:cubicBezTo>
                  <a:pt x="457133" y="2780772"/>
                  <a:pt x="493769" y="2798300"/>
                  <a:pt x="530765" y="2813781"/>
                </a:cubicBezTo>
                <a:cubicBezTo>
                  <a:pt x="554948" y="2823799"/>
                  <a:pt x="578952" y="2837912"/>
                  <a:pt x="611257" y="2826755"/>
                </a:cubicBezTo>
                <a:cubicBezTo>
                  <a:pt x="583463" y="2769843"/>
                  <a:pt x="536180" y="2759598"/>
                  <a:pt x="497920" y="2742071"/>
                </a:cubicBezTo>
                <a:cubicBezTo>
                  <a:pt x="450096" y="2719988"/>
                  <a:pt x="421942" y="2678326"/>
                  <a:pt x="388193" y="2631885"/>
                </a:cubicBezTo>
                <a:cubicBezTo>
                  <a:pt x="423386" y="2620730"/>
                  <a:pt x="445223" y="2654879"/>
                  <a:pt x="472834" y="2653056"/>
                </a:cubicBezTo>
                <a:cubicBezTo>
                  <a:pt x="474279" y="2647140"/>
                  <a:pt x="476804" y="2638488"/>
                  <a:pt x="476444" y="2638259"/>
                </a:cubicBezTo>
                <a:cubicBezTo>
                  <a:pt x="431326" y="2612763"/>
                  <a:pt x="410211" y="2564956"/>
                  <a:pt x="403173" y="2507131"/>
                </a:cubicBezTo>
                <a:cubicBezTo>
                  <a:pt x="399563" y="2477310"/>
                  <a:pt x="383140" y="2467976"/>
                  <a:pt x="366897" y="2454316"/>
                </a:cubicBezTo>
                <a:cubicBezTo>
                  <a:pt x="310230" y="2405826"/>
                  <a:pt x="250314" y="2361890"/>
                  <a:pt x="203752" y="2295188"/>
                </a:cubicBezTo>
                <a:cubicBezTo>
                  <a:pt x="257532" y="2304066"/>
                  <a:pt x="300665" y="2347547"/>
                  <a:pt x="358597" y="2366215"/>
                </a:cubicBezTo>
                <a:cubicBezTo>
                  <a:pt x="312577" y="2292910"/>
                  <a:pt x="253020" y="2255803"/>
                  <a:pt x="198698" y="2211409"/>
                </a:cubicBezTo>
                <a:cubicBezTo>
                  <a:pt x="173974" y="2191149"/>
                  <a:pt x="151055" y="2165197"/>
                  <a:pt x="121097" y="2154269"/>
                </a:cubicBezTo>
                <a:cubicBezTo>
                  <a:pt x="110448" y="2150400"/>
                  <a:pt x="92943" y="2142204"/>
                  <a:pt x="101425" y="2120577"/>
                </a:cubicBezTo>
                <a:cubicBezTo>
                  <a:pt x="108643" y="2102593"/>
                  <a:pt x="122900" y="2108055"/>
                  <a:pt x="135895" y="2113292"/>
                </a:cubicBezTo>
                <a:cubicBezTo>
                  <a:pt x="167116" y="2126269"/>
                  <a:pt x="199421" y="2126495"/>
                  <a:pt x="241652" y="2126269"/>
                </a:cubicBezTo>
                <a:cubicBezTo>
                  <a:pt x="206279" y="2066851"/>
                  <a:pt x="141489" y="2084608"/>
                  <a:pt x="111170" y="2022231"/>
                </a:cubicBezTo>
                <a:cubicBezTo>
                  <a:pt x="149069" y="2011302"/>
                  <a:pt x="178305" y="2033841"/>
                  <a:pt x="208987" y="2038166"/>
                </a:cubicBezTo>
                <a:cubicBezTo>
                  <a:pt x="236777" y="2042036"/>
                  <a:pt x="243636" y="2031565"/>
                  <a:pt x="237139" y="1997188"/>
                </a:cubicBezTo>
                <a:cubicBezTo>
                  <a:pt x="227034" y="1943690"/>
                  <a:pt x="242193" y="1916371"/>
                  <a:pt x="282618" y="1930941"/>
                </a:cubicBezTo>
                <a:cubicBezTo>
                  <a:pt x="320155" y="1944601"/>
                  <a:pt x="324125" y="1924568"/>
                  <a:pt x="314019" y="1894062"/>
                </a:cubicBezTo>
                <a:cubicBezTo>
                  <a:pt x="299582" y="1849671"/>
                  <a:pt x="316004" y="1815295"/>
                  <a:pt x="327194" y="1777960"/>
                </a:cubicBezTo>
                <a:cubicBezTo>
                  <a:pt x="344339" y="1721045"/>
                  <a:pt x="337121" y="1693272"/>
                  <a:pt x="300123" y="1650929"/>
                </a:cubicBezTo>
                <a:cubicBezTo>
                  <a:pt x="279370" y="1627251"/>
                  <a:pt x="256992" y="1607219"/>
                  <a:pt x="226852" y="1586731"/>
                </a:cubicBezTo>
                <a:cubicBezTo>
                  <a:pt x="296334" y="1575576"/>
                  <a:pt x="223423" y="1538013"/>
                  <a:pt x="247968" y="1514564"/>
                </a:cubicBezTo>
                <a:cubicBezTo>
                  <a:pt x="297056" y="1505003"/>
                  <a:pt x="337121" y="1579673"/>
                  <a:pt x="403895" y="1558274"/>
                </a:cubicBezTo>
                <a:cubicBezTo>
                  <a:pt x="321420" y="1493619"/>
                  <a:pt x="230281" y="1472448"/>
                  <a:pt x="170546" y="1386396"/>
                </a:cubicBezTo>
                <a:cubicBezTo>
                  <a:pt x="184261" y="1366817"/>
                  <a:pt x="197977" y="1385030"/>
                  <a:pt x="209707" y="1377746"/>
                </a:cubicBezTo>
                <a:cubicBezTo>
                  <a:pt x="209346" y="1373192"/>
                  <a:pt x="210250" y="1366362"/>
                  <a:pt x="208083" y="1364314"/>
                </a:cubicBezTo>
                <a:cubicBezTo>
                  <a:pt x="163508" y="1317416"/>
                  <a:pt x="162784" y="1316279"/>
                  <a:pt x="210610" y="1281675"/>
                </a:cubicBezTo>
                <a:cubicBezTo>
                  <a:pt x="227394" y="1269609"/>
                  <a:pt x="225950" y="1258909"/>
                  <a:pt x="217108" y="1243657"/>
                </a:cubicBezTo>
                <a:cubicBezTo>
                  <a:pt x="210790" y="1232957"/>
                  <a:pt x="203211" y="1223395"/>
                  <a:pt x="206820" y="1199947"/>
                </a:cubicBezTo>
                <a:cubicBezTo>
                  <a:pt x="232988" y="1229998"/>
                  <a:pt x="359499" y="1220208"/>
                  <a:pt x="381877" y="1217021"/>
                </a:cubicBezTo>
                <a:cubicBezTo>
                  <a:pt x="406963" y="1213607"/>
                  <a:pt x="431688" y="1199037"/>
                  <a:pt x="458035" y="1207003"/>
                </a:cubicBezTo>
                <a:cubicBezTo>
                  <a:pt x="479150" y="1213381"/>
                  <a:pt x="576966" y="1275073"/>
                  <a:pt x="590863" y="1204273"/>
                </a:cubicBezTo>
                <a:cubicBezTo>
                  <a:pt x="591585" y="1200858"/>
                  <a:pt x="631107" y="1208826"/>
                  <a:pt x="652403" y="1212696"/>
                </a:cubicBezTo>
                <a:cubicBezTo>
                  <a:pt x="671172" y="1215883"/>
                  <a:pt x="692288" y="1229998"/>
                  <a:pt x="704920" y="1201769"/>
                </a:cubicBezTo>
                <a:cubicBezTo>
                  <a:pt x="712320" y="1185150"/>
                  <a:pt x="681820" y="1153051"/>
                  <a:pt x="654569" y="1150320"/>
                </a:cubicBezTo>
                <a:cubicBezTo>
                  <a:pt x="630926" y="1147814"/>
                  <a:pt x="606202" y="1144172"/>
                  <a:pt x="583643" y="1151001"/>
                </a:cubicBezTo>
                <a:cubicBezTo>
                  <a:pt x="555852" y="1159198"/>
                  <a:pt x="540873" y="1145995"/>
                  <a:pt x="533111" y="1117538"/>
                </a:cubicBezTo>
                <a:cubicBezTo>
                  <a:pt x="524450" y="1086122"/>
                  <a:pt x="507845" y="1071550"/>
                  <a:pt x="484926" y="1056980"/>
                </a:cubicBezTo>
                <a:cubicBezTo>
                  <a:pt x="429340" y="1021696"/>
                  <a:pt x="375921" y="980946"/>
                  <a:pt x="314922" y="960456"/>
                </a:cubicBezTo>
                <a:cubicBezTo>
                  <a:pt x="302830" y="956358"/>
                  <a:pt x="289476" y="950894"/>
                  <a:pt x="283881" y="923805"/>
                </a:cubicBezTo>
                <a:cubicBezTo>
                  <a:pt x="449013" y="964326"/>
                  <a:pt x="599526" y="1069958"/>
                  <a:pt x="769890" y="1063811"/>
                </a:cubicBezTo>
                <a:cubicBezTo>
                  <a:pt x="723329" y="1030346"/>
                  <a:pt x="669369" y="1028524"/>
                  <a:pt x="619738" y="1005076"/>
                </a:cubicBezTo>
                <a:cubicBezTo>
                  <a:pt x="654930" y="987546"/>
                  <a:pt x="687956" y="1005759"/>
                  <a:pt x="721344" y="1015777"/>
                </a:cubicBezTo>
                <a:cubicBezTo>
                  <a:pt x="749317" y="1023970"/>
                  <a:pt x="774583" y="1025337"/>
                  <a:pt x="777650" y="976393"/>
                </a:cubicBezTo>
                <a:cubicBezTo>
                  <a:pt x="776566" y="973205"/>
                  <a:pt x="776747" y="969107"/>
                  <a:pt x="776929" y="965238"/>
                </a:cubicBezTo>
                <a:cubicBezTo>
                  <a:pt x="767542" y="944976"/>
                  <a:pt x="752926" y="934504"/>
                  <a:pt x="735601" y="928584"/>
                </a:cubicBezTo>
                <a:cubicBezTo>
                  <a:pt x="725133" y="924942"/>
                  <a:pt x="711237" y="919478"/>
                  <a:pt x="711416" y="904909"/>
                </a:cubicBezTo>
                <a:cubicBezTo>
                  <a:pt x="711958" y="850955"/>
                  <a:pt x="678571" y="835246"/>
                  <a:pt x="645185" y="819539"/>
                </a:cubicBezTo>
                <a:cubicBezTo>
                  <a:pt x="663773" y="792676"/>
                  <a:pt x="678391" y="812481"/>
                  <a:pt x="692468" y="810433"/>
                </a:cubicBezTo>
                <a:cubicBezTo>
                  <a:pt x="701672" y="809067"/>
                  <a:pt x="709973" y="806563"/>
                  <a:pt x="709973" y="792676"/>
                </a:cubicBezTo>
                <a:cubicBezTo>
                  <a:pt x="710154" y="781065"/>
                  <a:pt x="705822" y="767861"/>
                  <a:pt x="696799" y="767635"/>
                </a:cubicBezTo>
                <a:cubicBezTo>
                  <a:pt x="640312" y="765585"/>
                  <a:pt x="609090" y="690914"/>
                  <a:pt x="550437" y="690687"/>
                </a:cubicBezTo>
                <a:cubicBezTo>
                  <a:pt x="515425" y="690687"/>
                  <a:pt x="568666" y="648572"/>
                  <a:pt x="539068" y="631042"/>
                </a:cubicBezTo>
                <a:cubicBezTo>
                  <a:pt x="532570" y="627171"/>
                  <a:pt x="556032" y="621254"/>
                  <a:pt x="566500" y="622164"/>
                </a:cubicBezTo>
                <a:cubicBezTo>
                  <a:pt x="576786" y="623074"/>
                  <a:pt x="585990" y="634229"/>
                  <a:pt x="598443" y="626261"/>
                </a:cubicBezTo>
                <a:cubicBezTo>
                  <a:pt x="605300" y="597806"/>
                  <a:pt x="587615" y="587332"/>
                  <a:pt x="572996" y="579365"/>
                </a:cubicBezTo>
                <a:cubicBezTo>
                  <a:pt x="539247" y="560925"/>
                  <a:pt x="506402" y="538615"/>
                  <a:pt x="469405" y="532013"/>
                </a:cubicBezTo>
                <a:cubicBezTo>
                  <a:pt x="456232" y="529737"/>
                  <a:pt x="488355" y="499231"/>
                  <a:pt x="494671" y="488532"/>
                </a:cubicBezTo>
                <a:cubicBezTo>
                  <a:pt x="345782" y="376071"/>
                  <a:pt x="166756" y="381762"/>
                  <a:pt x="0" y="290928"/>
                </a:cubicBezTo>
                <a:cubicBezTo>
                  <a:pt x="36817" y="273173"/>
                  <a:pt x="63887" y="286148"/>
                  <a:pt x="88973" y="288880"/>
                </a:cubicBezTo>
                <a:cubicBezTo>
                  <a:pt x="151595" y="295708"/>
                  <a:pt x="213498" y="309822"/>
                  <a:pt x="275940" y="318246"/>
                </a:cubicBezTo>
                <a:cubicBezTo>
                  <a:pt x="306620" y="322344"/>
                  <a:pt x="335134" y="337824"/>
                  <a:pt x="369424" y="313239"/>
                </a:cubicBezTo>
                <a:cubicBezTo>
                  <a:pt x="392343" y="296847"/>
                  <a:pt x="428980" y="314604"/>
                  <a:pt x="457133" y="329174"/>
                </a:cubicBezTo>
                <a:cubicBezTo>
                  <a:pt x="480414" y="341238"/>
                  <a:pt x="502612" y="344425"/>
                  <a:pt x="533474" y="329174"/>
                </a:cubicBezTo>
                <a:cubicBezTo>
                  <a:pt x="505501" y="319841"/>
                  <a:pt x="484023" y="311645"/>
                  <a:pt x="462006" y="305953"/>
                </a:cubicBezTo>
                <a:cubicBezTo>
                  <a:pt x="444501" y="301400"/>
                  <a:pt x="486189" y="282960"/>
                  <a:pt x="507484" y="285237"/>
                </a:cubicBezTo>
                <a:cubicBezTo>
                  <a:pt x="537263" y="288423"/>
                  <a:pt x="520479" y="276586"/>
                  <a:pt x="515425" y="260195"/>
                </a:cubicBezTo>
                <a:cubicBezTo>
                  <a:pt x="510012" y="242665"/>
                  <a:pt x="526074" y="237203"/>
                  <a:pt x="536180" y="240844"/>
                </a:cubicBezTo>
                <a:cubicBezTo>
                  <a:pt x="574980" y="255187"/>
                  <a:pt x="613602" y="229917"/>
                  <a:pt x="653668" y="250407"/>
                </a:cubicBezTo>
                <a:cubicBezTo>
                  <a:pt x="643561" y="199867"/>
                  <a:pt x="621723" y="177784"/>
                  <a:pt x="576064" y="170726"/>
                </a:cubicBezTo>
                <a:cubicBezTo>
                  <a:pt x="558919" y="167996"/>
                  <a:pt x="541053" y="172093"/>
                  <a:pt x="526254" y="157522"/>
                </a:cubicBezTo>
                <a:cubicBezTo>
                  <a:pt x="517771" y="149101"/>
                  <a:pt x="508207" y="139084"/>
                  <a:pt x="514884" y="123603"/>
                </a:cubicBezTo>
                <a:cubicBezTo>
                  <a:pt x="519577" y="112674"/>
                  <a:pt x="529684" y="112674"/>
                  <a:pt x="537985" y="116318"/>
                </a:cubicBezTo>
                <a:cubicBezTo>
                  <a:pt x="575162" y="132483"/>
                  <a:pt x="613963" y="138400"/>
                  <a:pt x="652764" y="144320"/>
                </a:cubicBezTo>
                <a:cubicBezTo>
                  <a:pt x="658720" y="145230"/>
                  <a:pt x="665397" y="148191"/>
                  <a:pt x="672075" y="133164"/>
                </a:cubicBezTo>
                <a:cubicBezTo>
                  <a:pt x="599526" y="108805"/>
                  <a:pt x="530585" y="74202"/>
                  <a:pt x="456051" y="60770"/>
                </a:cubicBezTo>
                <a:cubicBezTo>
                  <a:pt x="457133" y="54397"/>
                  <a:pt x="458215" y="48022"/>
                  <a:pt x="459299" y="41649"/>
                </a:cubicBezTo>
                <a:cubicBezTo>
                  <a:pt x="517591" y="50753"/>
                  <a:pt x="575884" y="59859"/>
                  <a:pt x="649515" y="71243"/>
                </a:cubicBezTo>
                <a:cubicBezTo>
                  <a:pt x="604218" y="35045"/>
                  <a:pt x="561446" y="47111"/>
                  <a:pt x="527879" y="15013"/>
                </a:cubicBezTo>
                <a:cubicBezTo>
                  <a:pt x="534195" y="2833"/>
                  <a:pt x="541820" y="-241"/>
                  <a:pt x="549716" y="15"/>
                </a:cubicBezTo>
                <a:close/>
              </a:path>
            </a:pathLst>
          </a:custGeom>
        </p:spPr>
      </p:pic>
      <p:pic>
        <p:nvPicPr>
          <p:cNvPr id="9" name="Picture 8">
            <a:extLst>
              <a:ext uri="{FF2B5EF4-FFF2-40B4-BE49-F238E27FC236}">
                <a16:creationId xmlns:a16="http://schemas.microsoft.com/office/drawing/2014/main" id="{957D9796-49AC-75D8-BBCA-4A3B47552D6F}"/>
              </a:ext>
            </a:extLst>
          </p:cNvPr>
          <p:cNvPicPr>
            <a:picLocks noChangeAspect="1"/>
          </p:cNvPicPr>
          <p:nvPr/>
        </p:nvPicPr>
        <p:blipFill rotWithShape="1">
          <a:blip r:embed="rId5"/>
          <a:srcRect t="300" r="3" b="4371"/>
          <a:stretch/>
        </p:blipFill>
        <p:spPr>
          <a:xfrm>
            <a:off x="7621024" y="-5"/>
            <a:ext cx="4579876" cy="3536502"/>
          </a:xfrm>
          <a:custGeom>
            <a:avLst/>
            <a:gdLst/>
            <a:ahLst/>
            <a:cxnLst/>
            <a:rect l="l" t="t" r="r" b="b"/>
            <a:pathLst>
              <a:path w="4579876" h="3536502">
                <a:moveTo>
                  <a:pt x="457312" y="0"/>
                </a:moveTo>
                <a:lnTo>
                  <a:pt x="4579876" y="0"/>
                </a:lnTo>
                <a:lnTo>
                  <a:pt x="4579876" y="3057029"/>
                </a:lnTo>
                <a:lnTo>
                  <a:pt x="4508441" y="3086568"/>
                </a:lnTo>
                <a:cubicBezTo>
                  <a:pt x="4391572" y="3126663"/>
                  <a:pt x="4301124" y="3221848"/>
                  <a:pt x="4183947" y="3271738"/>
                </a:cubicBezTo>
                <a:cubicBezTo>
                  <a:pt x="4099090" y="3307854"/>
                  <a:pt x="4017967" y="3354374"/>
                  <a:pt x="3930625" y="3387123"/>
                </a:cubicBezTo>
                <a:cubicBezTo>
                  <a:pt x="3723932" y="3464557"/>
                  <a:pt x="3513195" y="3526689"/>
                  <a:pt x="3290337" y="3535564"/>
                </a:cubicBezTo>
                <a:cubicBezTo>
                  <a:pt x="3106332" y="3542605"/>
                  <a:pt x="1510274" y="3535872"/>
                  <a:pt x="861903" y="2528615"/>
                </a:cubicBezTo>
                <a:cubicBezTo>
                  <a:pt x="849470" y="2523717"/>
                  <a:pt x="835485" y="2510862"/>
                  <a:pt x="831133" y="2498619"/>
                </a:cubicBezTo>
                <a:cubicBezTo>
                  <a:pt x="810307" y="2441385"/>
                  <a:pt x="759333" y="2416594"/>
                  <a:pt x="713333" y="2385682"/>
                </a:cubicBezTo>
                <a:cubicBezTo>
                  <a:pt x="672925" y="2358442"/>
                  <a:pt x="630030" y="2329978"/>
                  <a:pt x="613246" y="2284067"/>
                </a:cubicBezTo>
                <a:cubicBezTo>
                  <a:pt x="591179" y="2222855"/>
                  <a:pt x="653963" y="2273050"/>
                  <a:pt x="665465" y="2249789"/>
                </a:cubicBezTo>
                <a:cubicBezTo>
                  <a:pt x="641532" y="2217960"/>
                  <a:pt x="604543" y="2188882"/>
                  <a:pt x="594908" y="2152767"/>
                </a:cubicBezTo>
                <a:cubicBezTo>
                  <a:pt x="559787" y="2022383"/>
                  <a:pt x="483946" y="1927503"/>
                  <a:pt x="370497" y="1853742"/>
                </a:cubicBezTo>
                <a:cubicBezTo>
                  <a:pt x="337861" y="1832624"/>
                  <a:pt x="316415" y="1794059"/>
                  <a:pt x="271969" y="1787940"/>
                </a:cubicBezTo>
                <a:cubicBezTo>
                  <a:pt x="173127" y="1774472"/>
                  <a:pt x="204209" y="1669186"/>
                  <a:pt x="151990" y="1622358"/>
                </a:cubicBezTo>
                <a:cubicBezTo>
                  <a:pt x="142044" y="1613481"/>
                  <a:pt x="133031" y="1596037"/>
                  <a:pt x="134895" y="1584102"/>
                </a:cubicBezTo>
                <a:cubicBezTo>
                  <a:pt x="137691" y="1566959"/>
                  <a:pt x="149504" y="1550739"/>
                  <a:pt x="159450" y="1535435"/>
                </a:cubicBezTo>
                <a:cubicBezTo>
                  <a:pt x="169708" y="1520133"/>
                  <a:pt x="185247" y="1506664"/>
                  <a:pt x="177788" y="1486465"/>
                </a:cubicBezTo>
                <a:cubicBezTo>
                  <a:pt x="174683" y="1478202"/>
                  <a:pt x="176855" y="1449432"/>
                  <a:pt x="153856" y="1472079"/>
                </a:cubicBezTo>
                <a:cubicBezTo>
                  <a:pt x="90760" y="1534212"/>
                  <a:pt x="54082" y="1475449"/>
                  <a:pt x="0" y="1447289"/>
                </a:cubicBezTo>
                <a:cubicBezTo>
                  <a:pt x="43515" y="1418212"/>
                  <a:pt x="82677" y="1397707"/>
                  <a:pt x="89205" y="1354247"/>
                </a:cubicBezTo>
                <a:cubicBezTo>
                  <a:pt x="102570" y="1264569"/>
                  <a:pt x="159758" y="1223557"/>
                  <a:pt x="246479" y="1215599"/>
                </a:cubicBezTo>
                <a:cubicBezTo>
                  <a:pt x="214465" y="1128983"/>
                  <a:pt x="214465" y="1128983"/>
                  <a:pt x="317968" y="1117045"/>
                </a:cubicBezTo>
                <a:cubicBezTo>
                  <a:pt x="278183" y="1061955"/>
                  <a:pt x="278183" y="1047876"/>
                  <a:pt x="326362" y="1028900"/>
                </a:cubicBezTo>
                <a:cubicBezTo>
                  <a:pt x="372673" y="1010841"/>
                  <a:pt x="423957" y="1004720"/>
                  <a:pt x="466852" y="976870"/>
                </a:cubicBezTo>
                <a:cubicBezTo>
                  <a:pt x="427377" y="906475"/>
                  <a:pt x="416188" y="824756"/>
                  <a:pt x="334754" y="790475"/>
                </a:cubicBezTo>
                <a:cubicBezTo>
                  <a:pt x="322010" y="785272"/>
                  <a:pt x="313307" y="764154"/>
                  <a:pt x="321386" y="751912"/>
                </a:cubicBezTo>
                <a:cubicBezTo>
                  <a:pt x="350915" y="707534"/>
                  <a:pt x="308644" y="623365"/>
                  <a:pt x="400645" y="613877"/>
                </a:cubicBezTo>
                <a:cubicBezTo>
                  <a:pt x="412147" y="612959"/>
                  <a:pt x="422716" y="603776"/>
                  <a:pt x="413701" y="591839"/>
                </a:cubicBezTo>
                <a:cubicBezTo>
                  <a:pt x="382618" y="550216"/>
                  <a:pt x="420228" y="552969"/>
                  <a:pt x="442917" y="547767"/>
                </a:cubicBezTo>
                <a:cubicBezTo>
                  <a:pt x="470271" y="541341"/>
                  <a:pt x="501353" y="559703"/>
                  <a:pt x="526840" y="537055"/>
                </a:cubicBezTo>
                <a:cubicBezTo>
                  <a:pt x="520932" y="513181"/>
                  <a:pt x="498866" y="513487"/>
                  <a:pt x="483325" y="505836"/>
                </a:cubicBezTo>
                <a:cubicBezTo>
                  <a:pt x="437946" y="483799"/>
                  <a:pt x="400956" y="457479"/>
                  <a:pt x="398780" y="400243"/>
                </a:cubicBezTo>
                <a:cubicBezTo>
                  <a:pt x="397229" y="354028"/>
                  <a:pt x="392255" y="313323"/>
                  <a:pt x="455041" y="299242"/>
                </a:cubicBezTo>
                <a:cubicBezTo>
                  <a:pt x="481149" y="293426"/>
                  <a:pt x="473687" y="260067"/>
                  <a:pt x="458769" y="243538"/>
                </a:cubicBezTo>
                <a:cubicBezTo>
                  <a:pt x="432038" y="214157"/>
                  <a:pt x="409972" y="174981"/>
                  <a:pt x="363969" y="172227"/>
                </a:cubicBezTo>
                <a:cubicBezTo>
                  <a:pt x="335995" y="170391"/>
                  <a:pt x="314549" y="158146"/>
                  <a:pt x="292481" y="144069"/>
                </a:cubicBezTo>
                <a:cubicBezTo>
                  <a:pt x="276630" y="133966"/>
                  <a:pt x="257670" y="125398"/>
                  <a:pt x="259534" y="103668"/>
                </a:cubicBezTo>
                <a:cubicBezTo>
                  <a:pt x="261399" y="82855"/>
                  <a:pt x="279736" y="74286"/>
                  <a:pt x="298387" y="70001"/>
                </a:cubicBezTo>
                <a:cubicBezTo>
                  <a:pt x="345011" y="59672"/>
                  <a:pt x="389535" y="45726"/>
                  <a:pt x="430782" y="19902"/>
                </a:cubicBezTo>
                <a:close/>
              </a:path>
            </a:pathLst>
          </a:custGeom>
        </p:spPr>
      </p:pic>
      <p:sp>
        <p:nvSpPr>
          <p:cNvPr id="11" name="TextBox 10">
            <a:extLst>
              <a:ext uri="{FF2B5EF4-FFF2-40B4-BE49-F238E27FC236}">
                <a16:creationId xmlns:a16="http://schemas.microsoft.com/office/drawing/2014/main" id="{9F118B58-CFB8-3559-C8FB-4F0A4B73D6EC}"/>
              </a:ext>
            </a:extLst>
          </p:cNvPr>
          <p:cNvSpPr txBox="1"/>
          <p:nvPr/>
        </p:nvSpPr>
        <p:spPr>
          <a:xfrm>
            <a:off x="1258614" y="5042751"/>
            <a:ext cx="4537841" cy="830997"/>
          </a:xfrm>
          <a:prstGeom prst="rect">
            <a:avLst/>
          </a:prstGeom>
          <a:noFill/>
        </p:spPr>
        <p:txBody>
          <a:bodyPr wrap="square">
            <a:spAutoFit/>
          </a:bodyPr>
          <a:lstStyle/>
          <a:p>
            <a:pPr algn="l"/>
            <a:r>
              <a:rPr lang="en-US" sz="1600" b="0" i="0" u="none" strike="noStrike" baseline="0" dirty="0">
                <a:latin typeface="GlyphLessFont"/>
              </a:rPr>
              <a:t>Experience shows that when the total amount of black varies between 5% and 10% of the meaningful area of the plane, legibility is optimum.</a:t>
            </a:r>
            <a:endParaRPr lang="en-US" sz="1600" dirty="0"/>
          </a:p>
        </p:txBody>
      </p:sp>
    </p:spTree>
    <p:extLst>
      <p:ext uri="{BB962C8B-B14F-4D97-AF65-F5344CB8AC3E}">
        <p14:creationId xmlns:p14="http://schemas.microsoft.com/office/powerpoint/2010/main" val="801938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D18A4-2697-148F-B487-9A8CEA7514D2}"/>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0A6F2862-7F48-2E5C-5CBE-D5E0D28910AA}"/>
              </a:ext>
            </a:extLst>
          </p:cNvPr>
          <p:cNvSpPr>
            <a:spLocks noGrp="1"/>
          </p:cNvSpPr>
          <p:nvPr>
            <p:ph idx="1"/>
          </p:nvPr>
        </p:nvSpPr>
        <p:spPr/>
        <p:txBody>
          <a:bodyPr/>
          <a:lstStyle/>
          <a:p>
            <a:pPr marL="0" indent="0">
              <a:buNone/>
            </a:pPr>
            <a:r>
              <a:rPr lang="en-US" dirty="0" err="1">
                <a:effectLst/>
              </a:rPr>
              <a:t>Bertin</a:t>
            </a:r>
            <a:r>
              <a:rPr lang="en-US" dirty="0">
                <a:effectLst/>
              </a:rPr>
              <a:t>, J., &amp; Berg, W. J. (2011). </a:t>
            </a:r>
            <a:r>
              <a:rPr lang="en-US" i="1" dirty="0">
                <a:effectLst/>
              </a:rPr>
              <a:t>Semiology of graphics: Diagrams, 	networks, maps</a:t>
            </a:r>
            <a:r>
              <a:rPr lang="en-US" dirty="0">
                <a:effectLst/>
              </a:rPr>
              <a:t>. ESRI Press. </a:t>
            </a:r>
          </a:p>
        </p:txBody>
      </p:sp>
    </p:spTree>
    <p:extLst>
      <p:ext uri="{BB962C8B-B14F-4D97-AF65-F5344CB8AC3E}">
        <p14:creationId xmlns:p14="http://schemas.microsoft.com/office/powerpoint/2010/main" val="2296456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3196-EBA8-EBB4-1F39-43670660DC18}"/>
              </a:ext>
            </a:extLst>
          </p:cNvPr>
          <p:cNvSpPr>
            <a:spLocks noGrp="1"/>
          </p:cNvSpPr>
          <p:nvPr>
            <p:ph type="title"/>
          </p:nvPr>
        </p:nvSpPr>
        <p:spPr>
          <a:xfrm>
            <a:off x="738351" y="311726"/>
            <a:ext cx="10715298" cy="1018309"/>
          </a:xfrm>
        </p:spPr>
        <p:txBody>
          <a:bodyPr>
            <a:noAutofit/>
          </a:bodyPr>
          <a:lstStyle/>
          <a:p>
            <a:r>
              <a:rPr lang="en-US" sz="4000" b="1" dirty="0"/>
              <a:t>1. Stages in the reading process </a:t>
            </a:r>
          </a:p>
        </p:txBody>
      </p:sp>
      <p:sp>
        <p:nvSpPr>
          <p:cNvPr id="3" name="Content Placeholder 2">
            <a:extLst>
              <a:ext uri="{FF2B5EF4-FFF2-40B4-BE49-F238E27FC236}">
                <a16:creationId xmlns:a16="http://schemas.microsoft.com/office/drawing/2014/main" id="{01C31718-85E3-274C-ED15-16C3CB76325F}"/>
              </a:ext>
            </a:extLst>
          </p:cNvPr>
          <p:cNvSpPr>
            <a:spLocks noGrp="1"/>
          </p:cNvSpPr>
          <p:nvPr>
            <p:ph idx="1"/>
          </p:nvPr>
        </p:nvSpPr>
        <p:spPr>
          <a:xfrm>
            <a:off x="838198" y="1330034"/>
            <a:ext cx="8794173" cy="5137189"/>
          </a:xfrm>
        </p:spPr>
        <p:txBody>
          <a:bodyPr>
            <a:normAutofit lnSpcReduction="10000"/>
          </a:bodyPr>
          <a:lstStyle/>
          <a:p>
            <a:pPr marL="0" indent="0">
              <a:buNone/>
            </a:pPr>
            <a:r>
              <a:rPr lang="en-US" dirty="0" err="1">
                <a:effectLst/>
              </a:rPr>
              <a:t>i</a:t>
            </a:r>
            <a:r>
              <a:rPr lang="en-US" dirty="0">
                <a:effectLst/>
              </a:rPr>
              <a:t>.    External Identification</a:t>
            </a:r>
          </a:p>
          <a:p>
            <a:pPr marL="0" indent="0">
              <a:buNone/>
            </a:pPr>
            <a:r>
              <a:rPr lang="en-US" sz="2000" dirty="0">
                <a:effectLst/>
                <a:latin typeface="+mj-lt"/>
              </a:rPr>
              <a:t>External identification relies on acquired habits, on the recognition of words, shapes, or colors. It permits us to isolate, from the vast realm of human knowledge, the precise domain treated by the figure. </a:t>
            </a:r>
            <a:endParaRPr lang="en-US" sz="2000" dirty="0"/>
          </a:p>
          <a:p>
            <a:pPr marL="0" indent="0">
              <a:buNone/>
            </a:pPr>
            <a:r>
              <a:rPr lang="en-US" dirty="0">
                <a:effectLst/>
              </a:rPr>
              <a:t>ii.    Internal Identification</a:t>
            </a:r>
          </a:p>
          <a:p>
            <a:pPr marL="0" indent="0">
              <a:buNone/>
            </a:pPr>
            <a:r>
              <a:rPr lang="en-US" sz="2000" dirty="0">
                <a:latin typeface="+mj-lt"/>
              </a:rPr>
              <a:t>Then, the reader must recognize by what visual variables each of the components is represented in the graphic.</a:t>
            </a:r>
            <a:endParaRPr lang="en-US" sz="2000" dirty="0"/>
          </a:p>
          <a:p>
            <a:pPr marL="0" indent="0">
              <a:buNone/>
            </a:pPr>
            <a:r>
              <a:rPr lang="en-US" dirty="0"/>
              <a:t>iii.   </a:t>
            </a:r>
            <a:r>
              <a:rPr lang="en-US" dirty="0">
                <a:effectLst/>
              </a:rPr>
              <a:t>Perception of Pertinent (New) Correspondences</a:t>
            </a:r>
            <a:endParaRPr lang="en-US" dirty="0"/>
          </a:p>
          <a:p>
            <a:pPr marL="0" indent="0">
              <a:buNone/>
            </a:pPr>
            <a:r>
              <a:rPr lang="en-US" sz="2000" dirty="0">
                <a:latin typeface="+mj-lt"/>
              </a:rPr>
              <a:t>After identification, the reader is ready to perceive the series of pertinent correspondences which the drawing isolates from the vast number of possible correspondences. </a:t>
            </a:r>
          </a:p>
          <a:p>
            <a:pPr marL="0" indent="0">
              <a:buNone/>
            </a:pPr>
            <a:endParaRPr lang="en-US" sz="200" dirty="0"/>
          </a:p>
          <a:p>
            <a:pPr marL="0" indent="0">
              <a:buNone/>
            </a:pPr>
            <a:r>
              <a:rPr lang="en-US" sz="2000" dirty="0">
                <a:latin typeface="+mj-lt"/>
              </a:rPr>
              <a:t>According to the </a:t>
            </a:r>
            <a:r>
              <a:rPr lang="en-US" sz="2000" b="1" dirty="0">
                <a:latin typeface="+mj-lt"/>
              </a:rPr>
              <a:t>graph on the right</a:t>
            </a:r>
            <a:r>
              <a:rPr lang="en-US" sz="2000" dirty="0">
                <a:latin typeface="+mj-lt"/>
              </a:rPr>
              <a:t>, figure 2 obviously has no meaning without a prior understanding of the terms in figure 1 (</a:t>
            </a:r>
            <a:r>
              <a:rPr lang="en-US" sz="2000" dirty="0" err="1">
                <a:latin typeface="+mj-lt"/>
              </a:rPr>
              <a:t>i</a:t>
            </a:r>
            <a:r>
              <a:rPr lang="en-US" sz="2000" dirty="0">
                <a:latin typeface="+mj-lt"/>
              </a:rPr>
              <a:t>); the name of each component is inscribed in figure 1 to define its meaning precisely (ii); figures 1 and 2 are superimposed to form figure 3 (iii). </a:t>
            </a:r>
          </a:p>
          <a:p>
            <a:pPr marL="0" indent="0">
              <a:buNone/>
            </a:pPr>
            <a:endParaRPr lang="en-US" dirty="0"/>
          </a:p>
        </p:txBody>
      </p:sp>
      <p:pic>
        <p:nvPicPr>
          <p:cNvPr id="5" name="Picture 4">
            <a:extLst>
              <a:ext uri="{FF2B5EF4-FFF2-40B4-BE49-F238E27FC236}">
                <a16:creationId xmlns:a16="http://schemas.microsoft.com/office/drawing/2014/main" id="{E7FEFDC6-84C6-2962-9A04-A055A922C952}"/>
              </a:ext>
            </a:extLst>
          </p:cNvPr>
          <p:cNvPicPr>
            <a:picLocks noChangeAspect="1"/>
          </p:cNvPicPr>
          <p:nvPr/>
        </p:nvPicPr>
        <p:blipFill>
          <a:blip r:embed="rId2"/>
          <a:stretch>
            <a:fillRect/>
          </a:stretch>
        </p:blipFill>
        <p:spPr>
          <a:xfrm>
            <a:off x="9632372" y="619378"/>
            <a:ext cx="2118555" cy="5847846"/>
          </a:xfrm>
          <a:prstGeom prst="rect">
            <a:avLst/>
          </a:prstGeom>
        </p:spPr>
      </p:pic>
    </p:spTree>
    <p:extLst>
      <p:ext uri="{BB962C8B-B14F-4D97-AF65-F5344CB8AC3E}">
        <p14:creationId xmlns:p14="http://schemas.microsoft.com/office/powerpoint/2010/main" val="715284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54D32-7FCF-D9F7-1EE5-84487B870D9C}"/>
              </a:ext>
            </a:extLst>
          </p:cNvPr>
          <p:cNvSpPr>
            <a:spLocks noGrp="1"/>
          </p:cNvSpPr>
          <p:nvPr>
            <p:ph type="title"/>
          </p:nvPr>
        </p:nvSpPr>
        <p:spPr>
          <a:xfrm>
            <a:off x="838200" y="384464"/>
            <a:ext cx="10401300" cy="987136"/>
          </a:xfrm>
        </p:spPr>
        <p:txBody>
          <a:bodyPr>
            <a:normAutofit/>
          </a:bodyPr>
          <a:lstStyle/>
          <a:p>
            <a:r>
              <a:rPr lang="en-US" sz="4000" b="1" dirty="0"/>
              <a:t>2. Possible questions</a:t>
            </a:r>
            <a:endParaRPr lang="en-US" sz="4000" dirty="0"/>
          </a:p>
        </p:txBody>
      </p:sp>
      <p:sp>
        <p:nvSpPr>
          <p:cNvPr id="3" name="Content Placeholder 2">
            <a:extLst>
              <a:ext uri="{FF2B5EF4-FFF2-40B4-BE49-F238E27FC236}">
                <a16:creationId xmlns:a16="http://schemas.microsoft.com/office/drawing/2014/main" id="{F858AC97-BE16-29A9-98E8-2AA0C3E4425D}"/>
              </a:ext>
            </a:extLst>
          </p:cNvPr>
          <p:cNvSpPr>
            <a:spLocks noGrp="1"/>
          </p:cNvSpPr>
          <p:nvPr>
            <p:ph idx="1"/>
          </p:nvPr>
        </p:nvSpPr>
        <p:spPr>
          <a:xfrm>
            <a:off x="952500" y="1371602"/>
            <a:ext cx="10747664" cy="2795154"/>
          </a:xfrm>
        </p:spPr>
        <p:txBody>
          <a:bodyPr>
            <a:normAutofit fontScale="92500"/>
          </a:bodyPr>
          <a:lstStyle/>
          <a:p>
            <a:pPr marL="0" indent="0">
              <a:buNone/>
            </a:pPr>
            <a:r>
              <a:rPr lang="en-US" dirty="0" err="1"/>
              <a:t>i</a:t>
            </a:r>
            <a:r>
              <a:rPr lang="en-US" dirty="0"/>
              <a:t>.    Type of question</a:t>
            </a:r>
          </a:p>
          <a:p>
            <a:pPr marL="0" indent="0">
              <a:buNone/>
            </a:pPr>
            <a:endParaRPr lang="en-US" sz="100" dirty="0"/>
          </a:p>
          <a:p>
            <a:pPr marL="0" indent="0">
              <a:buNone/>
            </a:pPr>
            <a:r>
              <a:rPr lang="en-US" dirty="0"/>
              <a:t>ii.   Level of the question or reading level</a:t>
            </a:r>
          </a:p>
          <a:p>
            <a:pPr marL="0" indent="0">
              <a:buNone/>
            </a:pPr>
            <a:r>
              <a:rPr lang="en-US" sz="2000" dirty="0">
                <a:effectLst/>
                <a:latin typeface="+mj-lt"/>
              </a:rPr>
              <a:t>For a given type of question one must distinguish the following cases. </a:t>
            </a:r>
          </a:p>
          <a:p>
            <a:pPr marL="514350" indent="-514350">
              <a:buFont typeface="+mj-lt"/>
              <a:buAutoNum type="alphaLcParenR"/>
            </a:pPr>
            <a:r>
              <a:rPr lang="en-US" sz="2000" dirty="0">
                <a:effectLst/>
                <a:latin typeface="+mj-lt"/>
              </a:rPr>
              <a:t>Questions introduced by a </a:t>
            </a:r>
            <a:r>
              <a:rPr lang="en-US" sz="2000" b="1" u="sng" dirty="0">
                <a:effectLst/>
                <a:latin typeface="+mj-lt"/>
              </a:rPr>
              <a:t>single element </a:t>
            </a:r>
            <a:r>
              <a:rPr lang="en-US" sz="2000" dirty="0">
                <a:effectLst/>
                <a:latin typeface="+mj-lt"/>
              </a:rPr>
              <a:t>of the component and resulting in a single correspondence. </a:t>
            </a:r>
            <a:endParaRPr lang="en-US" sz="2000" dirty="0">
              <a:latin typeface="+mj-lt"/>
            </a:endParaRPr>
          </a:p>
          <a:p>
            <a:pPr marL="514350" indent="-514350">
              <a:buFont typeface="+mj-lt"/>
              <a:buAutoNum type="alphaLcParenR"/>
            </a:pPr>
            <a:r>
              <a:rPr lang="en-US" sz="2000" dirty="0">
                <a:effectLst/>
                <a:latin typeface="+mj-lt"/>
              </a:rPr>
              <a:t>Questions introduced by a </a:t>
            </a:r>
            <a:r>
              <a:rPr lang="en-US" sz="2000" b="1" u="sng" dirty="0">
                <a:effectLst/>
                <a:latin typeface="+mj-lt"/>
              </a:rPr>
              <a:t>group of elements </a:t>
            </a:r>
            <a:r>
              <a:rPr lang="en-US" sz="2000" dirty="0">
                <a:effectLst/>
                <a:latin typeface="+mj-lt"/>
              </a:rPr>
              <a:t>or categories and resulting in a group of correspondences. </a:t>
            </a:r>
            <a:endParaRPr lang="en-US" sz="2000" dirty="0">
              <a:latin typeface="+mj-lt"/>
            </a:endParaRPr>
          </a:p>
          <a:p>
            <a:pPr marL="514350" indent="-514350">
              <a:buFont typeface="+mj-lt"/>
              <a:buAutoNum type="alphaLcParenR"/>
            </a:pPr>
            <a:r>
              <a:rPr lang="en-US" sz="2000" dirty="0">
                <a:effectLst/>
                <a:latin typeface="+mj-lt"/>
              </a:rPr>
              <a:t>A question in traduced by the </a:t>
            </a:r>
            <a:r>
              <a:rPr lang="en-US" sz="2000" b="1" u="sng" dirty="0">
                <a:effectLst/>
                <a:latin typeface="+mj-lt"/>
              </a:rPr>
              <a:t>whole component</a:t>
            </a:r>
            <a:r>
              <a:rPr lang="en-US" sz="2000" dirty="0">
                <a:effectLst/>
                <a:latin typeface="+mj-lt"/>
              </a:rPr>
              <a:t>. </a:t>
            </a:r>
            <a:endParaRPr lang="en-US" sz="2000" dirty="0">
              <a:latin typeface="+mj-lt"/>
            </a:endParaRPr>
          </a:p>
          <a:p>
            <a:pPr marL="514350" indent="-514350">
              <a:buFont typeface="+mj-lt"/>
              <a:buAutoNum type="alphaLcParenR"/>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68700AD1-7A16-2916-02C0-362B160D728B}"/>
              </a:ext>
            </a:extLst>
          </p:cNvPr>
          <p:cNvPicPr>
            <a:picLocks noChangeAspect="1"/>
          </p:cNvPicPr>
          <p:nvPr/>
        </p:nvPicPr>
        <p:blipFill>
          <a:blip r:embed="rId2"/>
          <a:stretch>
            <a:fillRect/>
          </a:stretch>
        </p:blipFill>
        <p:spPr>
          <a:xfrm>
            <a:off x="233058" y="4197927"/>
            <a:ext cx="5982704" cy="2089689"/>
          </a:xfrm>
          <a:prstGeom prst="rect">
            <a:avLst/>
          </a:prstGeom>
        </p:spPr>
      </p:pic>
      <p:sp>
        <p:nvSpPr>
          <p:cNvPr id="7" name="TextBox 6">
            <a:extLst>
              <a:ext uri="{FF2B5EF4-FFF2-40B4-BE49-F238E27FC236}">
                <a16:creationId xmlns:a16="http://schemas.microsoft.com/office/drawing/2014/main" id="{3445C8B0-6287-E2F5-E545-C49D4BC1B976}"/>
              </a:ext>
            </a:extLst>
          </p:cNvPr>
          <p:cNvSpPr txBox="1"/>
          <p:nvPr/>
        </p:nvSpPr>
        <p:spPr>
          <a:xfrm>
            <a:off x="6319661" y="4073237"/>
            <a:ext cx="5713998" cy="3170099"/>
          </a:xfrm>
          <a:prstGeom prst="rect">
            <a:avLst/>
          </a:prstGeom>
          <a:noFill/>
        </p:spPr>
        <p:txBody>
          <a:bodyPr wrap="square">
            <a:spAutoFit/>
          </a:bodyPr>
          <a:lstStyle/>
          <a:p>
            <a:r>
              <a:rPr lang="en-US" sz="2000" dirty="0">
                <a:effectLst/>
                <a:latin typeface="+mj-lt"/>
              </a:rPr>
              <a:t>We can therefore say that: </a:t>
            </a:r>
          </a:p>
          <a:p>
            <a:pPr marL="285750" indent="-285750">
              <a:buFont typeface="Arial" panose="020B0604020202020204" pitchFamily="34" charset="0"/>
              <a:buChar char="•"/>
            </a:pPr>
            <a:r>
              <a:rPr lang="en-US" sz="2000" dirty="0">
                <a:effectLst/>
                <a:latin typeface="+mj-lt"/>
              </a:rPr>
              <a:t>In approaching information there are as many types of </a:t>
            </a:r>
            <a:r>
              <a:rPr lang="en-US" sz="2000" u="sng" dirty="0">
                <a:effectLst/>
                <a:latin typeface="+mj-lt"/>
              </a:rPr>
              <a:t>question</a:t>
            </a:r>
            <a:r>
              <a:rPr lang="en-US" sz="2000" dirty="0">
                <a:effectLst/>
                <a:latin typeface="+mj-lt"/>
              </a:rPr>
              <a:t> as there are </a:t>
            </a:r>
            <a:r>
              <a:rPr lang="en-US" sz="2000" u="sng" dirty="0">
                <a:effectLst/>
                <a:latin typeface="+mj-lt"/>
              </a:rPr>
              <a:t>components</a:t>
            </a:r>
            <a:r>
              <a:rPr lang="en-US" sz="2000" dirty="0">
                <a:effectLst/>
                <a:latin typeface="+mj-lt"/>
              </a:rPr>
              <a:t>.</a:t>
            </a:r>
          </a:p>
          <a:p>
            <a:pPr marL="285750" indent="-285750">
              <a:buFont typeface="Arial" panose="020B0604020202020204" pitchFamily="34" charset="0"/>
              <a:buChar char="•"/>
            </a:pPr>
            <a:r>
              <a:rPr lang="en-US" sz="2000" dirty="0">
                <a:effectLst/>
                <a:latin typeface="+mj-lt"/>
              </a:rPr>
              <a:t>within a type of question there are </a:t>
            </a:r>
            <a:r>
              <a:rPr lang="en-US" sz="2000" b="1" dirty="0">
                <a:effectLst/>
                <a:latin typeface="+mj-lt"/>
              </a:rPr>
              <a:t>three</a:t>
            </a:r>
            <a:r>
              <a:rPr lang="en-US" sz="2000" dirty="0">
                <a:effectLst/>
                <a:latin typeface="+mj-lt"/>
              </a:rPr>
              <a:t> levels of reading: the </a:t>
            </a:r>
            <a:r>
              <a:rPr lang="en-US" sz="2000" u="sng" dirty="0">
                <a:effectLst/>
                <a:latin typeface="+mj-lt"/>
              </a:rPr>
              <a:t>elementary</a:t>
            </a:r>
            <a:r>
              <a:rPr lang="en-US" sz="2000" dirty="0">
                <a:effectLst/>
                <a:latin typeface="+mj-lt"/>
              </a:rPr>
              <a:t> level, the </a:t>
            </a:r>
            <a:r>
              <a:rPr lang="en-US" sz="2000" u="sng" dirty="0">
                <a:effectLst/>
                <a:latin typeface="+mj-lt"/>
              </a:rPr>
              <a:t>intermediate</a:t>
            </a:r>
            <a:r>
              <a:rPr lang="en-US" sz="2000" dirty="0">
                <a:effectLst/>
                <a:latin typeface="+mj-lt"/>
              </a:rPr>
              <a:t> level, the </a:t>
            </a:r>
            <a:r>
              <a:rPr lang="en-US" sz="2000" u="sng" dirty="0">
                <a:effectLst/>
                <a:latin typeface="+mj-lt"/>
              </a:rPr>
              <a:t>overall</a:t>
            </a:r>
            <a:r>
              <a:rPr lang="en-US" sz="2000" dirty="0">
                <a:effectLst/>
                <a:latin typeface="+mj-lt"/>
              </a:rPr>
              <a:t> level. </a:t>
            </a:r>
            <a:endParaRPr lang="en-US" sz="2000" dirty="0">
              <a:latin typeface="+mj-lt"/>
            </a:endParaRPr>
          </a:p>
          <a:p>
            <a:pPr marL="285750" indent="-285750">
              <a:buFont typeface="Arial" panose="020B0604020202020204" pitchFamily="34" charset="0"/>
              <a:buChar char="•"/>
            </a:pPr>
            <a:r>
              <a:rPr lang="en-US" sz="2000" dirty="0">
                <a:effectLst/>
                <a:latin typeface="+mj-lt"/>
              </a:rPr>
              <a:t>Any question can be defined by its </a:t>
            </a:r>
            <a:r>
              <a:rPr lang="en-US" sz="2000" u="sng" dirty="0">
                <a:effectLst/>
                <a:latin typeface="+mj-lt"/>
              </a:rPr>
              <a:t>type</a:t>
            </a:r>
            <a:r>
              <a:rPr lang="en-US" sz="2000" dirty="0">
                <a:effectLst/>
                <a:latin typeface="+mj-lt"/>
              </a:rPr>
              <a:t> and </a:t>
            </a:r>
            <a:r>
              <a:rPr lang="en-US" sz="2000" u="sng" dirty="0">
                <a:effectLst/>
                <a:latin typeface="+mj-lt"/>
              </a:rPr>
              <a:t>level</a:t>
            </a:r>
            <a:r>
              <a:rPr lang="en-US" sz="2000" dirty="0">
                <a:effectLst/>
                <a:latin typeface="+mj-lt"/>
              </a:rPr>
              <a:t>.</a:t>
            </a:r>
            <a:br>
              <a:rPr lang="en-US" sz="2000" dirty="0">
                <a:effectLst/>
                <a:latin typeface="+mj-lt"/>
              </a:rPr>
            </a:br>
            <a:endParaRPr lang="en-US" sz="2000" dirty="0">
              <a:latin typeface="+mj-lt"/>
            </a:endParaRPr>
          </a:p>
          <a:p>
            <a:endParaRPr lang="en-US" sz="2000" dirty="0">
              <a:latin typeface="+mj-lt"/>
            </a:endParaRPr>
          </a:p>
          <a:p>
            <a:endParaRPr lang="en-US" sz="2000" dirty="0">
              <a:latin typeface="+mj-lt"/>
            </a:endParaRPr>
          </a:p>
        </p:txBody>
      </p:sp>
    </p:spTree>
    <p:extLst>
      <p:ext uri="{BB962C8B-B14F-4D97-AF65-F5344CB8AC3E}">
        <p14:creationId xmlns:p14="http://schemas.microsoft.com/office/powerpoint/2010/main" val="1854115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A243A8-7DB9-97A7-724F-2EF60B7E0647}"/>
              </a:ext>
            </a:extLst>
          </p:cNvPr>
          <p:cNvSpPr>
            <a:spLocks noGrp="1"/>
          </p:cNvSpPr>
          <p:nvPr>
            <p:ph type="title"/>
          </p:nvPr>
        </p:nvSpPr>
        <p:spPr>
          <a:xfrm>
            <a:off x="643467" y="321734"/>
            <a:ext cx="4970877" cy="1135737"/>
          </a:xfrm>
        </p:spPr>
        <p:txBody>
          <a:bodyPr>
            <a:normAutofit/>
          </a:bodyPr>
          <a:lstStyle/>
          <a:p>
            <a:r>
              <a:rPr lang="en-US" sz="3600" b="1"/>
              <a:t>3. Definition</a:t>
            </a:r>
            <a:r>
              <a:rPr lang="zh-CN" altLang="en-US" sz="3600" b="1"/>
              <a:t> </a:t>
            </a:r>
            <a:r>
              <a:rPr lang="en-US" altLang="zh-CN" sz="3600" b="1"/>
              <a:t>of an image</a:t>
            </a:r>
            <a:endParaRPr lang="en-US" sz="3600"/>
          </a:p>
        </p:txBody>
      </p:sp>
      <p:sp>
        <p:nvSpPr>
          <p:cNvPr id="3" name="Content Placeholder 2">
            <a:extLst>
              <a:ext uri="{FF2B5EF4-FFF2-40B4-BE49-F238E27FC236}">
                <a16:creationId xmlns:a16="http://schemas.microsoft.com/office/drawing/2014/main" id="{DABD7E46-AE49-F6CB-391F-C67015B1BE9F}"/>
              </a:ext>
            </a:extLst>
          </p:cNvPr>
          <p:cNvSpPr>
            <a:spLocks noGrp="1"/>
          </p:cNvSpPr>
          <p:nvPr>
            <p:ph idx="1"/>
          </p:nvPr>
        </p:nvSpPr>
        <p:spPr>
          <a:xfrm>
            <a:off x="927247" y="1387367"/>
            <a:ext cx="5384215" cy="4519448"/>
          </a:xfrm>
        </p:spPr>
        <p:txBody>
          <a:bodyPr>
            <a:noAutofit/>
          </a:bodyPr>
          <a:lstStyle/>
          <a:p>
            <a:pPr marL="0" indent="0">
              <a:lnSpc>
                <a:spcPct val="100000"/>
              </a:lnSpc>
              <a:spcBef>
                <a:spcPts val="0"/>
              </a:spcBef>
              <a:buNone/>
            </a:pPr>
            <a:r>
              <a:rPr lang="en-US" sz="2000" b="1" i="0" u="none" strike="noStrike" baseline="0" dirty="0">
                <a:latin typeface="+mj-lt"/>
              </a:rPr>
              <a:t>Example process:</a:t>
            </a:r>
          </a:p>
          <a:p>
            <a:pPr marL="0" indent="0">
              <a:lnSpc>
                <a:spcPct val="100000"/>
              </a:lnSpc>
              <a:spcBef>
                <a:spcPts val="0"/>
              </a:spcBef>
              <a:buNone/>
            </a:pPr>
            <a:r>
              <a:rPr lang="en-US" sz="2000" b="0" i="0" u="none" strike="noStrike" baseline="0" dirty="0">
                <a:latin typeface="+mj-lt"/>
              </a:rPr>
              <a:t>an input identification (a given date)</a:t>
            </a:r>
            <a:r>
              <a:rPr lang="en-US" sz="2000" dirty="0">
                <a:latin typeface="+mj-lt"/>
              </a:rPr>
              <a:t>.</a:t>
            </a:r>
            <a:endParaRPr lang="en-US" sz="2000" b="0" i="0" u="none" strike="noStrike" baseline="0" dirty="0">
              <a:latin typeface="+mj-lt"/>
            </a:endParaRPr>
          </a:p>
          <a:p>
            <a:pPr marL="0" indent="0">
              <a:lnSpc>
                <a:spcPct val="100000"/>
              </a:lnSpc>
              <a:spcBef>
                <a:spcPts val="0"/>
              </a:spcBef>
              <a:buNone/>
            </a:pPr>
            <a:r>
              <a:rPr lang="en-US" sz="2000" b="0" i="0" u="none" strike="noStrike" baseline="0" dirty="0">
                <a:latin typeface="+mj-lt"/>
              </a:rPr>
              <a:t>perception of a correspondence between the components (a point).</a:t>
            </a:r>
            <a:endParaRPr lang="en-US" sz="2000" dirty="0">
              <a:latin typeface="+mj-lt"/>
            </a:endParaRPr>
          </a:p>
          <a:p>
            <a:pPr marL="0" indent="0">
              <a:lnSpc>
                <a:spcPct val="100000"/>
              </a:lnSpc>
              <a:spcBef>
                <a:spcPts val="0"/>
              </a:spcBef>
              <a:buNone/>
            </a:pPr>
            <a:r>
              <a:rPr lang="en-US" sz="2000" b="0" i="0" u="none" strike="noStrike" baseline="0" dirty="0">
                <a:latin typeface="+mj-lt"/>
              </a:rPr>
              <a:t>an output identification (the answer: “so many francs”).</a:t>
            </a:r>
          </a:p>
          <a:p>
            <a:pPr marL="0" indent="0">
              <a:lnSpc>
                <a:spcPct val="100000"/>
              </a:lnSpc>
              <a:spcBef>
                <a:spcPts val="0"/>
              </a:spcBef>
              <a:buNone/>
            </a:pPr>
            <a:r>
              <a:rPr lang="en-US" sz="2000" b="0" i="0" u="none" strike="noStrike" baseline="0" dirty="0"/>
              <a:t>This process implies that the eye can isolate the input date from all the other dates and DURING AN INSTANT OF PERCEPTION can see only those correspondences that are determined by this input identification, but can SEE ALL OF THESE.</a:t>
            </a:r>
          </a:p>
          <a:p>
            <a:pPr marL="0" indent="0">
              <a:lnSpc>
                <a:spcPct val="100000"/>
              </a:lnSpc>
              <a:spcBef>
                <a:spcPts val="0"/>
              </a:spcBef>
              <a:buNone/>
            </a:pPr>
            <a:endParaRPr lang="en-US" sz="2000" dirty="0">
              <a:latin typeface="GlyphLessFont"/>
            </a:endParaRPr>
          </a:p>
          <a:p>
            <a:pPr>
              <a:lnSpc>
                <a:spcPct val="100000"/>
              </a:lnSpc>
              <a:spcBef>
                <a:spcPts val="0"/>
              </a:spcBef>
            </a:pPr>
            <a:r>
              <a:rPr lang="en-US" sz="2000" b="1" u="sng" dirty="0"/>
              <a:t>Image</a:t>
            </a:r>
            <a:r>
              <a:rPr lang="en-US" sz="2000" dirty="0"/>
              <a:t> is t</a:t>
            </a:r>
            <a:r>
              <a:rPr lang="en-US" sz="2000" b="0" i="0" u="none" strike="noStrike" baseline="0" dirty="0"/>
              <a:t>he meaningful visual form, perceptible in the minimum instant of vision.</a:t>
            </a:r>
            <a:endParaRPr lang="en-US" sz="2000" dirty="0"/>
          </a:p>
        </p:txBody>
      </p:sp>
      <p:pic>
        <p:nvPicPr>
          <p:cNvPr id="9" name="Picture 8" descr="Shape, arrow&#10;&#10;Description automatically generated">
            <a:extLst>
              <a:ext uri="{FF2B5EF4-FFF2-40B4-BE49-F238E27FC236}">
                <a16:creationId xmlns:a16="http://schemas.microsoft.com/office/drawing/2014/main" id="{01EDA121-A9EA-09E7-418E-13BEA2ECDC6C}"/>
              </a:ext>
            </a:extLst>
          </p:cNvPr>
          <p:cNvPicPr>
            <a:picLocks noChangeAspect="1"/>
          </p:cNvPicPr>
          <p:nvPr/>
        </p:nvPicPr>
        <p:blipFill>
          <a:blip r:embed="rId3"/>
          <a:stretch>
            <a:fillRect/>
          </a:stretch>
        </p:blipFill>
        <p:spPr>
          <a:xfrm>
            <a:off x="6252197" y="759416"/>
            <a:ext cx="2617070" cy="2525472"/>
          </a:xfrm>
          <a:prstGeom prst="rect">
            <a:avLst/>
          </a:prstGeom>
        </p:spPr>
      </p:pic>
      <p:pic>
        <p:nvPicPr>
          <p:cNvPr id="7" name="Picture 6" descr="Shape&#10;&#10;Description automatically generated">
            <a:extLst>
              <a:ext uri="{FF2B5EF4-FFF2-40B4-BE49-F238E27FC236}">
                <a16:creationId xmlns:a16="http://schemas.microsoft.com/office/drawing/2014/main" id="{FFEAE90C-784B-F027-4A45-110AEF0AAA29}"/>
              </a:ext>
            </a:extLst>
          </p:cNvPr>
          <p:cNvPicPr>
            <a:picLocks noChangeAspect="1"/>
          </p:cNvPicPr>
          <p:nvPr/>
        </p:nvPicPr>
        <p:blipFill>
          <a:blip r:embed="rId4"/>
          <a:stretch>
            <a:fillRect/>
          </a:stretch>
        </p:blipFill>
        <p:spPr>
          <a:xfrm>
            <a:off x="8931462" y="798672"/>
            <a:ext cx="2617070" cy="2446960"/>
          </a:xfrm>
          <a:prstGeom prst="rect">
            <a:avLst/>
          </a:prstGeom>
        </p:spPr>
      </p:pic>
      <p:grpSp>
        <p:nvGrpSpPr>
          <p:cNvPr id="18" name="Group 17">
            <a:extLst>
              <a:ext uri="{FF2B5EF4-FFF2-40B4-BE49-F238E27FC236}">
                <a16:creationId xmlns:a16="http://schemas.microsoft.com/office/drawing/2014/main" id="{F0C759C5-888E-44FA-9101-1ED00E9671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9" name="Isosceles Triangle 18">
              <a:extLst>
                <a:ext uri="{FF2B5EF4-FFF2-40B4-BE49-F238E27FC236}">
                  <a16:creationId xmlns:a16="http://schemas.microsoft.com/office/drawing/2014/main" id="{3C51EF81-4916-42EE-B4B6-F0E4EF81E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361798A-E4B3-4C93-90E4-02D60CEB54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Diagram, schematic&#10;&#10;Description automatically generated">
            <a:extLst>
              <a:ext uri="{FF2B5EF4-FFF2-40B4-BE49-F238E27FC236}">
                <a16:creationId xmlns:a16="http://schemas.microsoft.com/office/drawing/2014/main" id="{274D55E3-AE01-614D-D1B7-26018E604BC6}"/>
              </a:ext>
            </a:extLst>
          </p:cNvPr>
          <p:cNvPicPr>
            <a:picLocks noChangeAspect="1"/>
          </p:cNvPicPr>
          <p:nvPr/>
        </p:nvPicPr>
        <p:blipFill>
          <a:blip r:embed="rId5"/>
          <a:stretch>
            <a:fillRect/>
          </a:stretch>
        </p:blipFill>
        <p:spPr>
          <a:xfrm>
            <a:off x="6252197" y="3641809"/>
            <a:ext cx="2617070" cy="2388076"/>
          </a:xfrm>
          <a:prstGeom prst="rect">
            <a:avLst/>
          </a:prstGeom>
        </p:spPr>
      </p:pic>
      <p:pic>
        <p:nvPicPr>
          <p:cNvPr id="5" name="Picture 4">
            <a:extLst>
              <a:ext uri="{FF2B5EF4-FFF2-40B4-BE49-F238E27FC236}">
                <a16:creationId xmlns:a16="http://schemas.microsoft.com/office/drawing/2014/main" id="{96FF0D54-BAFF-4914-32C0-546E4871710E}"/>
              </a:ext>
            </a:extLst>
          </p:cNvPr>
          <p:cNvPicPr>
            <a:picLocks noChangeAspect="1"/>
          </p:cNvPicPr>
          <p:nvPr/>
        </p:nvPicPr>
        <p:blipFill>
          <a:blip r:embed="rId6"/>
          <a:stretch>
            <a:fillRect/>
          </a:stretch>
        </p:blipFill>
        <p:spPr>
          <a:xfrm>
            <a:off x="8931458" y="3934720"/>
            <a:ext cx="2617070" cy="1802256"/>
          </a:xfrm>
          <a:prstGeom prst="rect">
            <a:avLst/>
          </a:prstGeom>
        </p:spPr>
      </p:pic>
    </p:spTree>
    <p:extLst>
      <p:ext uri="{BB962C8B-B14F-4D97-AF65-F5344CB8AC3E}">
        <p14:creationId xmlns:p14="http://schemas.microsoft.com/office/powerpoint/2010/main" val="2297524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9B61CD-503D-A5C7-3B1E-678D79BEF354}"/>
              </a:ext>
            </a:extLst>
          </p:cNvPr>
          <p:cNvSpPr>
            <a:spLocks noGrp="1"/>
          </p:cNvSpPr>
          <p:nvPr>
            <p:ph idx="4294967295"/>
          </p:nvPr>
        </p:nvSpPr>
        <p:spPr>
          <a:xfrm>
            <a:off x="898636" y="694943"/>
            <a:ext cx="10047890" cy="5474630"/>
          </a:xfrm>
        </p:spPr>
        <p:txBody>
          <a:bodyPr>
            <a:normAutofit/>
          </a:bodyPr>
          <a:lstStyle/>
          <a:p>
            <a:r>
              <a:rPr lang="en-US" b="0" i="0" u="none" strike="noStrike" baseline="0" dirty="0"/>
              <a:t>The inefficiency of figurations</a:t>
            </a:r>
            <a:r>
              <a:rPr lang="en-US" dirty="0"/>
              <a:t>:</a:t>
            </a:r>
            <a:r>
              <a:rPr lang="zh-CN" altLang="en-US" dirty="0"/>
              <a:t> </a:t>
            </a:r>
            <a:endParaRPr lang="en-US" altLang="zh-CN" dirty="0"/>
          </a:p>
          <a:p>
            <a:pPr marL="0" indent="0">
              <a:buNone/>
            </a:pPr>
            <a:r>
              <a:rPr lang="en-US" sz="2400" b="0" i="0" u="none" strike="noStrike" baseline="0" dirty="0">
                <a:latin typeface="+mj-lt"/>
              </a:rPr>
              <a:t>is due to the large number of images which the viewer would </a:t>
            </a:r>
            <a:r>
              <a:rPr lang="en-US" sz="2400" b="0" i="0" u="none" strike="noStrike" baseline="0" dirty="0" err="1">
                <a:latin typeface="+mj-lt"/>
              </a:rPr>
              <a:t>haveto</a:t>
            </a:r>
            <a:r>
              <a:rPr lang="en-US" sz="2400" b="0" i="0" u="none" strike="noStrike" baseline="0" dirty="0">
                <a:latin typeface="+mj-lt"/>
              </a:rPr>
              <a:t> select and retain in order to obtain a correct answer.</a:t>
            </a:r>
          </a:p>
          <a:p>
            <a:endParaRPr lang="en-US" sz="2000" dirty="0">
              <a:latin typeface="GlyphLessFont"/>
            </a:endParaRPr>
          </a:p>
          <a:p>
            <a:r>
              <a:rPr lang="en-US" dirty="0"/>
              <a:t>Efficiency of the image: </a:t>
            </a:r>
          </a:p>
          <a:p>
            <a:pPr marL="0" indent="0">
              <a:buNone/>
            </a:pPr>
            <a:r>
              <a:rPr lang="en-US" sz="2400" dirty="0">
                <a:latin typeface="+mj-lt"/>
              </a:rPr>
              <a:t>the most efficient constructions are those in which any question, whatever its type and level, can be answered in a single instant of perception, that is, IN A SINGLE IMAGE.</a:t>
            </a:r>
          </a:p>
          <a:p>
            <a:pPr marL="0" indent="0">
              <a:buNone/>
            </a:pPr>
            <a:endParaRPr lang="en-US" sz="2000" dirty="0">
              <a:latin typeface="GlyphLessFont"/>
            </a:endParaRPr>
          </a:p>
          <a:p>
            <a:r>
              <a:rPr lang="en-US" dirty="0"/>
              <a:t>Efficiency of graphics:</a:t>
            </a:r>
          </a:p>
          <a:p>
            <a:pPr marL="0" indent="0">
              <a:buNone/>
            </a:pPr>
            <a:r>
              <a:rPr lang="en-US" sz="2400" dirty="0">
                <a:latin typeface="+mj-lt"/>
              </a:rPr>
              <a:t>Only the graphic sign-system, provided it utilizes the minimum number of images, enables us to rapidly assimilate the complex relationships among four components.</a:t>
            </a:r>
          </a:p>
        </p:txBody>
      </p:sp>
    </p:spTree>
    <p:extLst>
      <p:ext uri="{BB962C8B-B14F-4D97-AF65-F5344CB8AC3E}">
        <p14:creationId xmlns:p14="http://schemas.microsoft.com/office/powerpoint/2010/main" val="2307513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43A8-7DB9-97A7-724F-2EF60B7E0647}"/>
              </a:ext>
            </a:extLst>
          </p:cNvPr>
          <p:cNvSpPr>
            <a:spLocks noGrp="1"/>
          </p:cNvSpPr>
          <p:nvPr>
            <p:ph type="title"/>
          </p:nvPr>
        </p:nvSpPr>
        <p:spPr>
          <a:xfrm>
            <a:off x="737755" y="333952"/>
            <a:ext cx="10616045" cy="1048039"/>
          </a:xfrm>
        </p:spPr>
        <p:txBody>
          <a:bodyPr>
            <a:normAutofit/>
          </a:bodyPr>
          <a:lstStyle/>
          <a:p>
            <a:r>
              <a:rPr lang="en-US" altLang="zh-CN" sz="4000" b="1" dirty="0"/>
              <a:t>4</a:t>
            </a:r>
            <a:r>
              <a:rPr lang="en-US" sz="4000" b="1" dirty="0"/>
              <a:t>. Construction of an image</a:t>
            </a:r>
            <a:endParaRPr lang="en-US" sz="4000" dirty="0"/>
          </a:p>
        </p:txBody>
      </p:sp>
      <p:sp>
        <p:nvSpPr>
          <p:cNvPr id="3" name="Content Placeholder 2">
            <a:extLst>
              <a:ext uri="{FF2B5EF4-FFF2-40B4-BE49-F238E27FC236}">
                <a16:creationId xmlns:a16="http://schemas.microsoft.com/office/drawing/2014/main" id="{DABD7E46-AE49-F6CB-391F-C67015B1BE9F}"/>
              </a:ext>
            </a:extLst>
          </p:cNvPr>
          <p:cNvSpPr>
            <a:spLocks noGrp="1"/>
          </p:cNvSpPr>
          <p:nvPr>
            <p:ph idx="1"/>
          </p:nvPr>
        </p:nvSpPr>
        <p:spPr>
          <a:xfrm>
            <a:off x="920251" y="1365270"/>
            <a:ext cx="10491355" cy="4711845"/>
          </a:xfrm>
        </p:spPr>
        <p:txBody>
          <a:bodyPr>
            <a:normAutofit/>
          </a:bodyPr>
          <a:lstStyle/>
          <a:p>
            <a:pPr algn="l"/>
            <a:r>
              <a:rPr lang="en-US" sz="2400" b="0" i="0" u="none" strike="noStrike" baseline="0" dirty="0">
                <a:latin typeface="+mj-lt"/>
              </a:rPr>
              <a:t>The </a:t>
            </a:r>
            <a:r>
              <a:rPr lang="en-US" sz="2400" b="1" i="0" u="none" strike="noStrike" baseline="0" dirty="0">
                <a:latin typeface="+mj-lt"/>
              </a:rPr>
              <a:t>IMAGE</a:t>
            </a:r>
            <a:r>
              <a:rPr lang="en-US" sz="2400" b="0" i="0" u="none" strike="noStrike" baseline="0" dirty="0">
                <a:latin typeface="+mj-lt"/>
              </a:rPr>
              <a:t> is formed within a </a:t>
            </a:r>
            <a:r>
              <a:rPr lang="en-US" sz="2400" b="1" i="0" u="none" strike="noStrike" baseline="0" dirty="0">
                <a:latin typeface="+mj-lt"/>
              </a:rPr>
              <a:t>HOMOGENEOUS FIELD</a:t>
            </a:r>
            <a:r>
              <a:rPr lang="en-US" sz="2400" b="0" i="0" u="none" strike="noStrike" baseline="0" dirty="0">
                <a:latin typeface="+mj-lt"/>
              </a:rPr>
              <a:t>, in which any </a:t>
            </a:r>
            <a:r>
              <a:rPr lang="en-US" sz="2400" b="1" i="0" u="none" strike="noStrike" baseline="0" dirty="0">
                <a:latin typeface="+mj-lt"/>
              </a:rPr>
              <a:t>RECTILINEAR SCANNING</a:t>
            </a:r>
            <a:r>
              <a:rPr lang="en-US" sz="2400" b="0" i="0" u="none" strike="noStrike" baseline="0" dirty="0">
                <a:latin typeface="+mj-lt"/>
              </a:rPr>
              <a:t>, suggested</a:t>
            </a:r>
            <a:r>
              <a:rPr lang="en-US" sz="2400" dirty="0">
                <a:latin typeface="+mj-lt"/>
              </a:rPr>
              <a:t> </a:t>
            </a:r>
            <a:r>
              <a:rPr lang="en-US" sz="2400" b="0" i="0" u="none" strike="noStrike" baseline="0" dirty="0">
                <a:latin typeface="+mj-lt"/>
              </a:rPr>
              <a:t>by the construction, groups identical elements. The standard differentiation between two planar systems of identification is </a:t>
            </a:r>
            <a:r>
              <a:rPr lang="en-US" sz="2400" b="1" i="0" u="none" strike="noStrike" baseline="0" dirty="0">
                <a:latin typeface="+mj-lt"/>
              </a:rPr>
              <a:t>ORTHOGONAL DIFFERENTIATION</a:t>
            </a:r>
            <a:r>
              <a:rPr lang="en-US" sz="2400" b="0" i="0" u="none" strike="noStrike" baseline="0" dirty="0">
                <a:latin typeface="+mj-lt"/>
              </a:rPr>
              <a:t>.</a:t>
            </a:r>
          </a:p>
          <a:p>
            <a:pPr marL="0" indent="0" algn="l">
              <a:buNone/>
            </a:pPr>
            <a:endParaRPr lang="en-US" sz="200" b="0" i="0" u="none" strike="noStrike" baseline="0" dirty="0">
              <a:latin typeface="+mj-lt"/>
            </a:endParaRPr>
          </a:p>
          <a:p>
            <a:pPr algn="l"/>
            <a:r>
              <a:rPr lang="en-US" b="0" i="0" u="none" strike="noStrike" baseline="0" dirty="0"/>
              <a:t>a schema and a rule:</a:t>
            </a:r>
          </a:p>
          <a:p>
            <a:pPr marL="0" indent="0" algn="l">
              <a:buNone/>
            </a:pPr>
            <a:r>
              <a:rPr lang="en-US" sz="2400" b="0" i="0" u="none" strike="noStrike" baseline="0" dirty="0">
                <a:latin typeface="+mj-lt"/>
              </a:rPr>
              <a:t>Any graphic problem necessitating two visual variables bases its standard construction on the following schema:</a:t>
            </a:r>
          </a:p>
          <a:p>
            <a:pPr marL="0" indent="0" algn="l">
              <a:buNone/>
            </a:pPr>
            <a:endParaRPr lang="en-US" sz="1800" b="0" i="0" u="none" strike="noStrike" baseline="0" dirty="0">
              <a:latin typeface="GlyphLessFont"/>
            </a:endParaRPr>
          </a:p>
          <a:p>
            <a:pPr marL="0" indent="0" algn="l">
              <a:buNone/>
            </a:pPr>
            <a:endParaRPr lang="en-US" sz="1800" dirty="0">
              <a:latin typeface="GlyphLessFont"/>
            </a:endParaRPr>
          </a:p>
          <a:p>
            <a:pPr algn="l"/>
            <a:endParaRPr lang="en-US" dirty="0"/>
          </a:p>
        </p:txBody>
      </p:sp>
      <p:pic>
        <p:nvPicPr>
          <p:cNvPr id="5" name="Picture 4">
            <a:extLst>
              <a:ext uri="{FF2B5EF4-FFF2-40B4-BE49-F238E27FC236}">
                <a16:creationId xmlns:a16="http://schemas.microsoft.com/office/drawing/2014/main" id="{74F02D58-D0F6-6BB4-3459-0A180BCCA167}"/>
              </a:ext>
            </a:extLst>
          </p:cNvPr>
          <p:cNvPicPr>
            <a:picLocks noChangeAspect="1"/>
          </p:cNvPicPr>
          <p:nvPr/>
        </p:nvPicPr>
        <p:blipFill>
          <a:blip r:embed="rId2"/>
          <a:stretch>
            <a:fillRect/>
          </a:stretch>
        </p:blipFill>
        <p:spPr>
          <a:xfrm>
            <a:off x="6799175" y="3919100"/>
            <a:ext cx="1955670" cy="1073314"/>
          </a:xfrm>
          <a:prstGeom prst="rect">
            <a:avLst/>
          </a:prstGeom>
        </p:spPr>
      </p:pic>
      <p:pic>
        <p:nvPicPr>
          <p:cNvPr id="7" name="Picture 6">
            <a:extLst>
              <a:ext uri="{FF2B5EF4-FFF2-40B4-BE49-F238E27FC236}">
                <a16:creationId xmlns:a16="http://schemas.microsoft.com/office/drawing/2014/main" id="{1516B40E-8E72-778B-7FB0-05B8B4647329}"/>
              </a:ext>
            </a:extLst>
          </p:cNvPr>
          <p:cNvPicPr>
            <a:picLocks noChangeAspect="1"/>
          </p:cNvPicPr>
          <p:nvPr/>
        </p:nvPicPr>
        <p:blipFill>
          <a:blip r:embed="rId3"/>
          <a:stretch>
            <a:fillRect/>
          </a:stretch>
        </p:blipFill>
        <p:spPr>
          <a:xfrm>
            <a:off x="796957" y="4785429"/>
            <a:ext cx="5325318" cy="1509755"/>
          </a:xfrm>
          <a:prstGeom prst="rect">
            <a:avLst/>
          </a:prstGeom>
        </p:spPr>
      </p:pic>
    </p:spTree>
    <p:extLst>
      <p:ext uri="{BB962C8B-B14F-4D97-AF65-F5344CB8AC3E}">
        <p14:creationId xmlns:p14="http://schemas.microsoft.com/office/powerpoint/2010/main" val="4132108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B0C6-CE07-9272-3A4B-8DC476643B70}"/>
              </a:ext>
            </a:extLst>
          </p:cNvPr>
          <p:cNvSpPr>
            <a:spLocks noGrp="1"/>
          </p:cNvSpPr>
          <p:nvPr>
            <p:ph type="title"/>
          </p:nvPr>
        </p:nvSpPr>
        <p:spPr>
          <a:xfrm>
            <a:off x="709448" y="365125"/>
            <a:ext cx="10644352" cy="880351"/>
          </a:xfrm>
        </p:spPr>
        <p:txBody>
          <a:bodyPr/>
          <a:lstStyle/>
          <a:p>
            <a:r>
              <a:rPr lang="en-US" altLang="zh-CN" sz="4400" b="1" dirty="0"/>
              <a:t>4</a:t>
            </a:r>
            <a:r>
              <a:rPr lang="en-US" sz="4400" b="1" dirty="0"/>
              <a:t>. Construction of an image</a:t>
            </a:r>
            <a:endParaRPr lang="en-US" dirty="0"/>
          </a:p>
        </p:txBody>
      </p:sp>
      <p:sp>
        <p:nvSpPr>
          <p:cNvPr id="3" name="Content Placeholder 2">
            <a:extLst>
              <a:ext uri="{FF2B5EF4-FFF2-40B4-BE49-F238E27FC236}">
                <a16:creationId xmlns:a16="http://schemas.microsoft.com/office/drawing/2014/main" id="{903B7158-E0BB-5178-D0E3-3E0A068FAF43}"/>
              </a:ext>
            </a:extLst>
          </p:cNvPr>
          <p:cNvSpPr>
            <a:spLocks noGrp="1"/>
          </p:cNvSpPr>
          <p:nvPr>
            <p:ph idx="1"/>
          </p:nvPr>
        </p:nvSpPr>
        <p:spPr>
          <a:xfrm>
            <a:off x="909144" y="1355832"/>
            <a:ext cx="10447284" cy="4761187"/>
          </a:xfrm>
        </p:spPr>
        <p:txBody>
          <a:bodyPr>
            <a:normAutofit lnSpcReduction="10000"/>
          </a:bodyPr>
          <a:lstStyle/>
          <a:p>
            <a:pPr>
              <a:lnSpc>
                <a:spcPct val="100000"/>
              </a:lnSpc>
              <a:spcBef>
                <a:spcPts val="0"/>
              </a:spcBef>
            </a:pPr>
            <a:r>
              <a:rPr lang="en-US" sz="2400" b="0" i="0" u="none" strike="noStrike" baseline="0" dirty="0"/>
              <a:t>The use of retinal variables in forming an </a:t>
            </a:r>
            <a:r>
              <a:rPr lang="en-US" sz="2400" dirty="0"/>
              <a:t>image:</a:t>
            </a:r>
          </a:p>
          <a:p>
            <a:pPr marL="0" indent="0" algn="l">
              <a:buNone/>
            </a:pPr>
            <a:r>
              <a:rPr lang="en-US" sz="2000" b="0" i="0" u="none" strike="noStrike" baseline="0" dirty="0">
                <a:latin typeface="+mj-lt"/>
              </a:rPr>
              <a:t>1) THE IMAGE is formed by three HOMOGENEOUS and</a:t>
            </a:r>
            <a:r>
              <a:rPr lang="en-US" sz="2000" dirty="0">
                <a:latin typeface="+mj-lt"/>
              </a:rPr>
              <a:t> </a:t>
            </a:r>
            <a:r>
              <a:rPr lang="en-US" sz="2000" b="0" i="0" u="none" strike="noStrike" baseline="0" dirty="0">
                <a:latin typeface="+mj-lt"/>
              </a:rPr>
              <a:t>ORDERED variables, the two planar dimensions and an ordered retinal variable.</a:t>
            </a:r>
            <a:r>
              <a:rPr lang="en-US" sz="2000" dirty="0">
                <a:latin typeface="+mj-lt"/>
              </a:rPr>
              <a:t>    </a:t>
            </a:r>
          </a:p>
          <a:p>
            <a:pPr marL="0" indent="0" algn="l">
              <a:buNone/>
            </a:pPr>
            <a:r>
              <a:rPr lang="en-US" sz="2000" dirty="0">
                <a:latin typeface="+mj-lt"/>
              </a:rPr>
              <a:t>2) </a:t>
            </a:r>
            <a:r>
              <a:rPr lang="en-US" sz="2000" b="0" i="0" u="none" strike="noStrike" baseline="0" dirty="0">
                <a:latin typeface="+mj-lt"/>
              </a:rPr>
              <a:t>For information to be represented as a single image, each of its components must be homogeneous and must correspond to an ordered concept.</a:t>
            </a:r>
            <a:endParaRPr lang="en-US" sz="2000" dirty="0">
              <a:latin typeface="+mj-lt"/>
            </a:endParaRPr>
          </a:p>
          <a:p>
            <a:pPr>
              <a:lnSpc>
                <a:spcPct val="100000"/>
              </a:lnSpc>
              <a:spcBef>
                <a:spcPts val="0"/>
              </a:spcBef>
            </a:pPr>
            <a:r>
              <a:rPr lang="en-US" sz="2400" dirty="0"/>
              <a:t>IMAGE AND FIGURATION</a:t>
            </a:r>
          </a:p>
          <a:p>
            <a:pPr marL="0" indent="0" algn="l">
              <a:buNone/>
            </a:pPr>
            <a:r>
              <a:rPr lang="en-US" sz="2000" b="0" i="0" u="none" strike="noStrike" baseline="0" dirty="0">
                <a:latin typeface="+mj-lt"/>
              </a:rPr>
              <a:t>1) IMAGE: describe the meaningful form immediately perceptible in the</a:t>
            </a:r>
            <a:r>
              <a:rPr lang="en-US" sz="2000" b="1" i="0" u="none" strike="noStrike" baseline="0" dirty="0">
                <a:latin typeface="+mj-lt"/>
              </a:rPr>
              <a:t> minimum instant of vision</a:t>
            </a:r>
            <a:r>
              <a:rPr lang="en-US" sz="2000" b="0" i="0" u="none" strike="noStrike" baseline="0" dirty="0">
                <a:latin typeface="+mj-lt"/>
              </a:rPr>
              <a:t>.</a:t>
            </a:r>
          </a:p>
          <a:p>
            <a:pPr marL="0" indent="0" algn="l">
              <a:buNone/>
            </a:pPr>
            <a:r>
              <a:rPr lang="en-US" sz="2000" dirty="0">
                <a:latin typeface="+mj-lt"/>
              </a:rPr>
              <a:t>2) FIGURATION: the apparent and illusory unit defined by the sheet of paper, by a linear frame, or by a geographic boundary.</a:t>
            </a:r>
          </a:p>
          <a:p>
            <a:r>
              <a:rPr lang="en-US" sz="2400" dirty="0"/>
              <a:t>LEVELS OF READING IN AN IMAGE</a:t>
            </a:r>
          </a:p>
          <a:p>
            <a:pPr marL="0" indent="0">
              <a:buNone/>
            </a:pPr>
            <a:r>
              <a:rPr lang="en-US" sz="2000" dirty="0">
                <a:latin typeface="+mj-lt"/>
              </a:rPr>
              <a:t>1)  the overall level: see the image as a whole, and compare it to another.</a:t>
            </a:r>
          </a:p>
          <a:p>
            <a:pPr marL="0" indent="0" algn="l">
              <a:buNone/>
            </a:pPr>
            <a:r>
              <a:rPr lang="en-US" sz="2000" dirty="0">
                <a:latin typeface="+mj-lt"/>
              </a:rPr>
              <a:t>2)  the intermediate level: isolate partial images, and compare them with each other.</a:t>
            </a:r>
          </a:p>
          <a:p>
            <a:pPr marL="0" indent="0" algn="l">
              <a:buNone/>
            </a:pPr>
            <a:r>
              <a:rPr lang="en-US" sz="2000" dirty="0">
                <a:latin typeface="+mj-lt"/>
              </a:rPr>
              <a:t>3) isolate only a single element and create an image for the smallest meaningful form.</a:t>
            </a:r>
          </a:p>
        </p:txBody>
      </p:sp>
    </p:spTree>
    <p:extLst>
      <p:ext uri="{BB962C8B-B14F-4D97-AF65-F5344CB8AC3E}">
        <p14:creationId xmlns:p14="http://schemas.microsoft.com/office/powerpoint/2010/main" val="1504666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43A8-7DB9-97A7-724F-2EF60B7E0647}"/>
              </a:ext>
            </a:extLst>
          </p:cNvPr>
          <p:cNvSpPr>
            <a:spLocks noGrp="1"/>
          </p:cNvSpPr>
          <p:nvPr>
            <p:ph type="title"/>
          </p:nvPr>
        </p:nvSpPr>
        <p:spPr>
          <a:xfrm>
            <a:off x="737755" y="333952"/>
            <a:ext cx="10616045" cy="1048039"/>
          </a:xfrm>
        </p:spPr>
        <p:txBody>
          <a:bodyPr>
            <a:normAutofit/>
          </a:bodyPr>
          <a:lstStyle/>
          <a:p>
            <a:r>
              <a:rPr lang="en-US" altLang="zh-CN" sz="4000" b="1" dirty="0"/>
              <a:t>5</a:t>
            </a:r>
            <a:r>
              <a:rPr lang="en-US" sz="4000" b="1" dirty="0"/>
              <a:t>. Limits of an image</a:t>
            </a:r>
            <a:endParaRPr lang="en-US" sz="4000" dirty="0"/>
          </a:p>
        </p:txBody>
      </p:sp>
      <p:sp>
        <p:nvSpPr>
          <p:cNvPr id="3" name="Content Placeholder 2">
            <a:extLst>
              <a:ext uri="{FF2B5EF4-FFF2-40B4-BE49-F238E27FC236}">
                <a16:creationId xmlns:a16="http://schemas.microsoft.com/office/drawing/2014/main" id="{DABD7E46-AE49-F6CB-391F-C67015B1BE9F}"/>
              </a:ext>
            </a:extLst>
          </p:cNvPr>
          <p:cNvSpPr>
            <a:spLocks noGrp="1"/>
          </p:cNvSpPr>
          <p:nvPr>
            <p:ph idx="1"/>
          </p:nvPr>
        </p:nvSpPr>
        <p:spPr>
          <a:xfrm>
            <a:off x="862444" y="1465118"/>
            <a:ext cx="10491355" cy="4711845"/>
          </a:xfrm>
        </p:spPr>
        <p:txBody>
          <a:bodyPr/>
          <a:lstStyle/>
          <a:p>
            <a:pPr marL="0" indent="0">
              <a:buNone/>
            </a:pPr>
            <a:r>
              <a:rPr lang="en-US" altLang="zh-CN" sz="2400" dirty="0" err="1"/>
              <a:t>i</a:t>
            </a:r>
            <a:r>
              <a:rPr lang="en-US" altLang="zh-CN" sz="2400" dirty="0"/>
              <a:t>.    An image will not accommodate more than three variables</a:t>
            </a:r>
          </a:p>
          <a:p>
            <a:pPr marL="0" indent="0" algn="l">
              <a:buNone/>
            </a:pPr>
            <a:r>
              <a:rPr lang="en-US" sz="2000" dirty="0">
                <a:latin typeface="+mj-lt"/>
              </a:rPr>
              <a:t>     </a:t>
            </a:r>
            <a:r>
              <a:rPr lang="en-US" sz="2000" b="0" i="0" u="none" strike="noStrike" baseline="0" dirty="0">
                <a:latin typeface="+mj-lt"/>
              </a:rPr>
              <a:t>in order to respond efficiently to all the types of question which can be generated by information:</a:t>
            </a:r>
          </a:p>
          <a:p>
            <a:pPr marL="0" indent="0" algn="l">
              <a:buNone/>
            </a:pPr>
            <a:r>
              <a:rPr lang="en-US" sz="2000" b="0" i="0" u="none" strike="noStrike" baseline="0" dirty="0">
                <a:latin typeface="+mj-lt"/>
              </a:rPr>
              <a:t>     — having more than three components(in diagrams), or</a:t>
            </a:r>
          </a:p>
          <a:p>
            <a:pPr marL="0" indent="0" algn="l">
              <a:buNone/>
            </a:pPr>
            <a:r>
              <a:rPr lang="en-US" sz="2000" b="0" i="0" u="none" strike="noStrike" baseline="0" dirty="0">
                <a:latin typeface="+mj-lt"/>
              </a:rPr>
              <a:t>     — having more than two components (in networks and maps)</a:t>
            </a:r>
            <a:endParaRPr lang="en-US" altLang="zh-CN" sz="2000" dirty="0">
              <a:latin typeface="+mj-lt"/>
            </a:endParaRPr>
          </a:p>
          <a:p>
            <a:pPr marL="0" indent="0">
              <a:buNone/>
            </a:pPr>
            <a:r>
              <a:rPr lang="en-US" sz="2400" dirty="0"/>
              <a:t>ii.    An image will only accommodate a reorderable component</a:t>
            </a:r>
          </a:p>
          <a:p>
            <a:pPr marL="0" indent="0" algn="l">
              <a:buNone/>
            </a:pPr>
            <a:r>
              <a:rPr lang="en-US" sz="2000" b="0" i="0" u="none" strike="noStrike" baseline="0" dirty="0">
                <a:latin typeface="+mj-lt"/>
              </a:rPr>
              <a:t>     We could thus superimpose several images in a figuration, and it would still remain efficient, provided that the images were not very numerous, that they were very simple, and were differentiated in the most efficient graphic manner.</a:t>
            </a:r>
            <a:endParaRPr lang="en-US" sz="2000" dirty="0">
              <a:latin typeface="+mj-lt"/>
            </a:endParaRPr>
          </a:p>
        </p:txBody>
      </p:sp>
      <p:pic>
        <p:nvPicPr>
          <p:cNvPr id="7" name="Picture 6">
            <a:extLst>
              <a:ext uri="{FF2B5EF4-FFF2-40B4-BE49-F238E27FC236}">
                <a16:creationId xmlns:a16="http://schemas.microsoft.com/office/drawing/2014/main" id="{347D0561-46F1-E4E4-4AB2-D321EB196CAF}"/>
              </a:ext>
            </a:extLst>
          </p:cNvPr>
          <p:cNvPicPr>
            <a:picLocks noChangeAspect="1"/>
          </p:cNvPicPr>
          <p:nvPr/>
        </p:nvPicPr>
        <p:blipFill>
          <a:blip r:embed="rId2"/>
          <a:stretch>
            <a:fillRect/>
          </a:stretch>
        </p:blipFill>
        <p:spPr>
          <a:xfrm>
            <a:off x="6622004" y="4479030"/>
            <a:ext cx="2826796" cy="1247612"/>
          </a:xfrm>
          <a:prstGeom prst="rect">
            <a:avLst/>
          </a:prstGeom>
        </p:spPr>
      </p:pic>
    </p:spTree>
    <p:extLst>
      <p:ext uri="{BB962C8B-B14F-4D97-AF65-F5344CB8AC3E}">
        <p14:creationId xmlns:p14="http://schemas.microsoft.com/office/powerpoint/2010/main" val="4126077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7970</TotalTime>
  <Words>2174</Words>
  <Application>Microsoft Office PowerPoint</Application>
  <PresentationFormat>Widescreen</PresentationFormat>
  <Paragraphs>206</Paragraphs>
  <Slides>29</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GlyphLessFont</vt:lpstr>
      <vt:lpstr>LatoWeb</vt:lpstr>
      <vt:lpstr>Arial</vt:lpstr>
      <vt:lpstr>Calibri</vt:lpstr>
      <vt:lpstr>Calibri Light</vt:lpstr>
      <vt:lpstr>Courier New</vt:lpstr>
      <vt:lpstr>Office Theme</vt:lpstr>
      <vt:lpstr>III. The rule of the graphics system</vt:lpstr>
      <vt:lpstr>B: Image theory</vt:lpstr>
      <vt:lpstr>1. Stages in the reading process </vt:lpstr>
      <vt:lpstr>2. Possible questions</vt:lpstr>
      <vt:lpstr>3. Definition of an image</vt:lpstr>
      <vt:lpstr>PowerPoint Presentation</vt:lpstr>
      <vt:lpstr>4. Construction of an image</vt:lpstr>
      <vt:lpstr>4. Construction of an image</vt:lpstr>
      <vt:lpstr>5. Limits of an image</vt:lpstr>
      <vt:lpstr>C: Three functions of graphic representation</vt:lpstr>
      <vt:lpstr>1. Recording information</vt:lpstr>
      <vt:lpstr>1. Recording information</vt:lpstr>
      <vt:lpstr>2.  Communication information</vt:lpstr>
      <vt:lpstr>2.  Communication information</vt:lpstr>
      <vt:lpstr>3.  Processing information</vt:lpstr>
      <vt:lpstr>3.  Processing information</vt:lpstr>
      <vt:lpstr>Graphic processing of information</vt:lpstr>
      <vt:lpstr>Ordering a qualitative component</vt:lpstr>
      <vt:lpstr>Ordering a qualitative component </vt:lpstr>
      <vt:lpstr>Ordering a qualitative component</vt:lpstr>
      <vt:lpstr>Eliminating certain correspondences</vt:lpstr>
      <vt:lpstr>D: General rules of construction</vt:lpstr>
      <vt:lpstr>Standard schemas</vt:lpstr>
      <vt:lpstr>PowerPoint Presentation</vt:lpstr>
      <vt:lpstr>E: General rules of legibility (or rules of separation)</vt:lpstr>
      <vt:lpstr>1. Graphic density</vt:lpstr>
      <vt:lpstr>2. Angular legibility</vt:lpstr>
      <vt:lpstr>3. Retinal legibility</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III. The rule of the graphics system</dc:title>
  <dc:creator>Yang, Jiaxin</dc:creator>
  <cp:lastModifiedBy>Yang, Jiaxin</cp:lastModifiedBy>
  <cp:revision>77</cp:revision>
  <dcterms:created xsi:type="dcterms:W3CDTF">2022-10-14T17:48:22Z</dcterms:created>
  <dcterms:modified xsi:type="dcterms:W3CDTF">2022-10-24T01:00:23Z</dcterms:modified>
</cp:coreProperties>
</file>