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57" r:id="rId3"/>
    <p:sldId id="261" r:id="rId4"/>
    <p:sldId id="285" r:id="rId5"/>
    <p:sldId id="286" r:id="rId6"/>
    <p:sldId id="290" r:id="rId7"/>
    <p:sldId id="287" r:id="rId8"/>
    <p:sldId id="291" r:id="rId9"/>
    <p:sldId id="262" r:id="rId10"/>
    <p:sldId id="258" r:id="rId11"/>
    <p:sldId id="266" r:id="rId12"/>
    <p:sldId id="288" r:id="rId13"/>
    <p:sldId id="289" r:id="rId14"/>
    <p:sldId id="267" r:id="rId15"/>
    <p:sldId id="268" r:id="rId16"/>
    <p:sldId id="269" r:id="rId17"/>
    <p:sldId id="270" r:id="rId18"/>
    <p:sldId id="259" r:id="rId19"/>
    <p:sldId id="271" r:id="rId20"/>
    <p:sldId id="272" r:id="rId21"/>
    <p:sldId id="260" r:id="rId22"/>
    <p:sldId id="273" r:id="rId23"/>
    <p:sldId id="274" r:id="rId24"/>
    <p:sldId id="275" r:id="rId25"/>
    <p:sldId id="276" r:id="rId26"/>
    <p:sldId id="277" r:id="rId27"/>
    <p:sldId id="278" r:id="rId28"/>
    <p:sldId id="27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60"/>
  </p:normalViewPr>
  <p:slideViewPr>
    <p:cSldViewPr snapToGrid="0">
      <p:cViewPr>
        <p:scale>
          <a:sx n="112" d="100"/>
          <a:sy n="112" d="100"/>
        </p:scale>
        <p:origin x="680"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167391-6225-AE43-A973-4D10B160CEAA}" type="datetimeFigureOut">
              <a:rPr lang="en-US" smtClean="0"/>
              <a:t>10/21/22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B1E648-C780-274E-AE47-5B119BD85B59}" type="slidenum">
              <a:rPr lang="en-US" smtClean="0"/>
              <a:t>‹#›</a:t>
            </a:fld>
            <a:endParaRPr lang="en-US"/>
          </a:p>
        </p:txBody>
      </p:sp>
    </p:spTree>
    <p:extLst>
      <p:ext uri="{BB962C8B-B14F-4D97-AF65-F5344CB8AC3E}">
        <p14:creationId xmlns:p14="http://schemas.microsoft.com/office/powerpoint/2010/main" val="4267783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B1E648-C780-274E-AE47-5B119BD85B59}" type="slidenum">
              <a:rPr lang="en-US" smtClean="0"/>
              <a:t>19</a:t>
            </a:fld>
            <a:endParaRPr lang="en-US"/>
          </a:p>
        </p:txBody>
      </p:sp>
    </p:spTree>
    <p:extLst>
      <p:ext uri="{BB962C8B-B14F-4D97-AF65-F5344CB8AC3E}">
        <p14:creationId xmlns:p14="http://schemas.microsoft.com/office/powerpoint/2010/main" val="3314166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06CD1-83B0-1D53-6DF8-10096901FB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05C6FE-EFDE-FB63-77F5-25493838FB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86B3EC-B745-7134-399B-87BA63DF9766}"/>
              </a:ext>
            </a:extLst>
          </p:cNvPr>
          <p:cNvSpPr>
            <a:spLocks noGrp="1"/>
          </p:cNvSpPr>
          <p:nvPr>
            <p:ph type="dt" sz="half" idx="10"/>
          </p:nvPr>
        </p:nvSpPr>
        <p:spPr/>
        <p:txBody>
          <a:bodyPr/>
          <a:lstStyle/>
          <a:p>
            <a:fld id="{59135FA5-E9D9-1D4D-BA72-48379DD0F526}" type="datetimeFigureOut">
              <a:rPr lang="en-US" smtClean="0"/>
              <a:t>10/21/22</a:t>
            </a:fld>
            <a:endParaRPr lang="en-US"/>
          </a:p>
        </p:txBody>
      </p:sp>
      <p:sp>
        <p:nvSpPr>
          <p:cNvPr id="5" name="Footer Placeholder 4">
            <a:extLst>
              <a:ext uri="{FF2B5EF4-FFF2-40B4-BE49-F238E27FC236}">
                <a16:creationId xmlns:a16="http://schemas.microsoft.com/office/drawing/2014/main" id="{2388A1F4-705E-287C-9FB4-F51672E2E5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442F7C-04BA-8C13-F7C1-A130CAC034D1}"/>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2162268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CDD6-0906-F61B-814F-AE6F039D88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120E57-B0BD-B5F8-DB9D-99C9C78C1F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A7BA7-F10F-6435-D67F-8BCDC098F60E}"/>
              </a:ext>
            </a:extLst>
          </p:cNvPr>
          <p:cNvSpPr>
            <a:spLocks noGrp="1"/>
          </p:cNvSpPr>
          <p:nvPr>
            <p:ph type="dt" sz="half" idx="10"/>
          </p:nvPr>
        </p:nvSpPr>
        <p:spPr/>
        <p:txBody>
          <a:bodyPr/>
          <a:lstStyle/>
          <a:p>
            <a:fld id="{59135FA5-E9D9-1D4D-BA72-48379DD0F526}" type="datetimeFigureOut">
              <a:rPr lang="en-US" smtClean="0"/>
              <a:t>10/21/22</a:t>
            </a:fld>
            <a:endParaRPr lang="en-US"/>
          </a:p>
        </p:txBody>
      </p:sp>
      <p:sp>
        <p:nvSpPr>
          <p:cNvPr id="5" name="Footer Placeholder 4">
            <a:extLst>
              <a:ext uri="{FF2B5EF4-FFF2-40B4-BE49-F238E27FC236}">
                <a16:creationId xmlns:a16="http://schemas.microsoft.com/office/drawing/2014/main" id="{7089E66B-9151-E40E-AC38-96297E179B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2E15B-86AC-736D-8A35-8F346389A34C}"/>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2204702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8520F3-0887-C20D-E3BF-7EAB209BE1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6DC04D-02CB-E534-1363-D9C5D004AB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D30B81-DC39-2AD0-F072-BB4EAB6DD0AB}"/>
              </a:ext>
            </a:extLst>
          </p:cNvPr>
          <p:cNvSpPr>
            <a:spLocks noGrp="1"/>
          </p:cNvSpPr>
          <p:nvPr>
            <p:ph type="dt" sz="half" idx="10"/>
          </p:nvPr>
        </p:nvSpPr>
        <p:spPr/>
        <p:txBody>
          <a:bodyPr/>
          <a:lstStyle/>
          <a:p>
            <a:fld id="{59135FA5-E9D9-1D4D-BA72-48379DD0F526}" type="datetimeFigureOut">
              <a:rPr lang="en-US" smtClean="0"/>
              <a:t>10/21/22</a:t>
            </a:fld>
            <a:endParaRPr lang="en-US"/>
          </a:p>
        </p:txBody>
      </p:sp>
      <p:sp>
        <p:nvSpPr>
          <p:cNvPr id="5" name="Footer Placeholder 4">
            <a:extLst>
              <a:ext uri="{FF2B5EF4-FFF2-40B4-BE49-F238E27FC236}">
                <a16:creationId xmlns:a16="http://schemas.microsoft.com/office/drawing/2014/main" id="{EC4A68D0-F53E-1BE9-AAE3-25EDDF65CC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4AECB8-E521-657E-34C9-938C9FAB57F0}"/>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3167232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0776B-1FC3-9F4E-CA72-0ECB2E7340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E601AA-AD65-7122-E464-81D1F6D3F7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636817-BC1C-C567-3B4C-2BC634FF898C}"/>
              </a:ext>
            </a:extLst>
          </p:cNvPr>
          <p:cNvSpPr>
            <a:spLocks noGrp="1"/>
          </p:cNvSpPr>
          <p:nvPr>
            <p:ph type="dt" sz="half" idx="10"/>
          </p:nvPr>
        </p:nvSpPr>
        <p:spPr/>
        <p:txBody>
          <a:bodyPr/>
          <a:lstStyle/>
          <a:p>
            <a:fld id="{59135FA5-E9D9-1D4D-BA72-48379DD0F526}" type="datetimeFigureOut">
              <a:rPr lang="en-US" smtClean="0"/>
              <a:t>10/21/22</a:t>
            </a:fld>
            <a:endParaRPr lang="en-US"/>
          </a:p>
        </p:txBody>
      </p:sp>
      <p:sp>
        <p:nvSpPr>
          <p:cNvPr id="5" name="Footer Placeholder 4">
            <a:extLst>
              <a:ext uri="{FF2B5EF4-FFF2-40B4-BE49-F238E27FC236}">
                <a16:creationId xmlns:a16="http://schemas.microsoft.com/office/drawing/2014/main" id="{AEB9E36D-FABB-F9E0-E375-32543E8F6C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7F4415-0A22-0536-871A-6C74BBCFDA07}"/>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3641909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083A8-F0C5-B818-E671-15DA699932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03217C-F787-A124-0530-9A8ED16FF2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F74C60-2734-8543-EA07-3012515A8562}"/>
              </a:ext>
            </a:extLst>
          </p:cNvPr>
          <p:cNvSpPr>
            <a:spLocks noGrp="1"/>
          </p:cNvSpPr>
          <p:nvPr>
            <p:ph type="dt" sz="half" idx="10"/>
          </p:nvPr>
        </p:nvSpPr>
        <p:spPr/>
        <p:txBody>
          <a:bodyPr/>
          <a:lstStyle/>
          <a:p>
            <a:fld id="{59135FA5-E9D9-1D4D-BA72-48379DD0F526}" type="datetimeFigureOut">
              <a:rPr lang="en-US" smtClean="0"/>
              <a:t>10/21/22</a:t>
            </a:fld>
            <a:endParaRPr lang="en-US"/>
          </a:p>
        </p:txBody>
      </p:sp>
      <p:sp>
        <p:nvSpPr>
          <p:cNvPr id="5" name="Footer Placeholder 4">
            <a:extLst>
              <a:ext uri="{FF2B5EF4-FFF2-40B4-BE49-F238E27FC236}">
                <a16:creationId xmlns:a16="http://schemas.microsoft.com/office/drawing/2014/main" id="{604CB6F8-0AFF-E488-64E2-4D39FD9170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87442C-0403-05F2-CA0A-F579590081FD}"/>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2029921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A46B8-669C-FC2B-8ED4-9CDD7F0E2C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5D0853-15E2-357E-B74E-DFBFD1EE82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93D9BC-AE4D-43E6-EB6F-C809FEBF9D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890D47-4C54-016B-F956-661E0DB419A4}"/>
              </a:ext>
            </a:extLst>
          </p:cNvPr>
          <p:cNvSpPr>
            <a:spLocks noGrp="1"/>
          </p:cNvSpPr>
          <p:nvPr>
            <p:ph type="dt" sz="half" idx="10"/>
          </p:nvPr>
        </p:nvSpPr>
        <p:spPr/>
        <p:txBody>
          <a:bodyPr/>
          <a:lstStyle/>
          <a:p>
            <a:fld id="{59135FA5-E9D9-1D4D-BA72-48379DD0F526}" type="datetimeFigureOut">
              <a:rPr lang="en-US" smtClean="0"/>
              <a:t>10/21/22</a:t>
            </a:fld>
            <a:endParaRPr lang="en-US"/>
          </a:p>
        </p:txBody>
      </p:sp>
      <p:sp>
        <p:nvSpPr>
          <p:cNvPr id="6" name="Footer Placeholder 5">
            <a:extLst>
              <a:ext uri="{FF2B5EF4-FFF2-40B4-BE49-F238E27FC236}">
                <a16:creationId xmlns:a16="http://schemas.microsoft.com/office/drawing/2014/main" id="{370212EE-82FA-3F77-92B1-32CA64E1A7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892478-4E92-FFC1-AC67-284FC5F12595}"/>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660638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1B756-8969-56B2-3DE9-FBECC622AD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98ABA6-F68F-CD18-8100-B0E618CF6B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BD48E6-A2A8-C506-CABF-C42DD86BE4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710D94-1938-48E7-4A66-5A41BBBDD4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CF9565-4664-D3C0-AE58-5229CA5B3B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B7D720-8C57-881E-5CFD-71EC5755BC56}"/>
              </a:ext>
            </a:extLst>
          </p:cNvPr>
          <p:cNvSpPr>
            <a:spLocks noGrp="1"/>
          </p:cNvSpPr>
          <p:nvPr>
            <p:ph type="dt" sz="half" idx="10"/>
          </p:nvPr>
        </p:nvSpPr>
        <p:spPr/>
        <p:txBody>
          <a:bodyPr/>
          <a:lstStyle/>
          <a:p>
            <a:fld id="{59135FA5-E9D9-1D4D-BA72-48379DD0F526}" type="datetimeFigureOut">
              <a:rPr lang="en-US" smtClean="0"/>
              <a:t>10/21/22</a:t>
            </a:fld>
            <a:endParaRPr lang="en-US"/>
          </a:p>
        </p:txBody>
      </p:sp>
      <p:sp>
        <p:nvSpPr>
          <p:cNvPr id="8" name="Footer Placeholder 7">
            <a:extLst>
              <a:ext uri="{FF2B5EF4-FFF2-40B4-BE49-F238E27FC236}">
                <a16:creationId xmlns:a16="http://schemas.microsoft.com/office/drawing/2014/main" id="{227AAAAC-C516-7C2C-DBAE-01401529B6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6BA1A2-DD65-449D-6B15-38E4C5B3C97E}"/>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3831170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1805D-1F1C-FD06-B5A2-283E4094E4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CC9FC3-E869-085B-2B9B-C655573190D7}"/>
              </a:ext>
            </a:extLst>
          </p:cNvPr>
          <p:cNvSpPr>
            <a:spLocks noGrp="1"/>
          </p:cNvSpPr>
          <p:nvPr>
            <p:ph type="dt" sz="half" idx="10"/>
          </p:nvPr>
        </p:nvSpPr>
        <p:spPr/>
        <p:txBody>
          <a:bodyPr/>
          <a:lstStyle/>
          <a:p>
            <a:fld id="{59135FA5-E9D9-1D4D-BA72-48379DD0F526}" type="datetimeFigureOut">
              <a:rPr lang="en-US" smtClean="0"/>
              <a:t>10/21/22</a:t>
            </a:fld>
            <a:endParaRPr lang="en-US"/>
          </a:p>
        </p:txBody>
      </p:sp>
      <p:sp>
        <p:nvSpPr>
          <p:cNvPr id="4" name="Footer Placeholder 3">
            <a:extLst>
              <a:ext uri="{FF2B5EF4-FFF2-40B4-BE49-F238E27FC236}">
                <a16:creationId xmlns:a16="http://schemas.microsoft.com/office/drawing/2014/main" id="{78B84FE8-A661-0DE4-2A76-177CC5A0A3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454D75-561E-2905-4853-8F6BC4C903CA}"/>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3343621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69EA1-9C17-322B-B1FD-948CE403EAC6}"/>
              </a:ext>
            </a:extLst>
          </p:cNvPr>
          <p:cNvSpPr>
            <a:spLocks noGrp="1"/>
          </p:cNvSpPr>
          <p:nvPr>
            <p:ph type="dt" sz="half" idx="10"/>
          </p:nvPr>
        </p:nvSpPr>
        <p:spPr/>
        <p:txBody>
          <a:bodyPr/>
          <a:lstStyle/>
          <a:p>
            <a:fld id="{59135FA5-E9D9-1D4D-BA72-48379DD0F526}" type="datetimeFigureOut">
              <a:rPr lang="en-US" smtClean="0"/>
              <a:t>10/21/22</a:t>
            </a:fld>
            <a:endParaRPr lang="en-US"/>
          </a:p>
        </p:txBody>
      </p:sp>
      <p:sp>
        <p:nvSpPr>
          <p:cNvPr id="3" name="Footer Placeholder 2">
            <a:extLst>
              <a:ext uri="{FF2B5EF4-FFF2-40B4-BE49-F238E27FC236}">
                <a16:creationId xmlns:a16="http://schemas.microsoft.com/office/drawing/2014/main" id="{E0B20C48-3AF4-90B7-04D3-0B36DF4E5E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597728-57BE-DD4A-0465-C0BCCBE48075}"/>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907375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E24C2-BC95-0AD3-E1B9-D1904EDBC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C3075E-06C1-2B52-36A2-590A77A43A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2E067F-EB8A-DFDA-47DE-E27976A053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F76C76-8376-98D8-FA99-D0B208F8CA8C}"/>
              </a:ext>
            </a:extLst>
          </p:cNvPr>
          <p:cNvSpPr>
            <a:spLocks noGrp="1"/>
          </p:cNvSpPr>
          <p:nvPr>
            <p:ph type="dt" sz="half" idx="10"/>
          </p:nvPr>
        </p:nvSpPr>
        <p:spPr/>
        <p:txBody>
          <a:bodyPr/>
          <a:lstStyle/>
          <a:p>
            <a:fld id="{59135FA5-E9D9-1D4D-BA72-48379DD0F526}" type="datetimeFigureOut">
              <a:rPr lang="en-US" smtClean="0"/>
              <a:t>10/21/22</a:t>
            </a:fld>
            <a:endParaRPr lang="en-US"/>
          </a:p>
        </p:txBody>
      </p:sp>
      <p:sp>
        <p:nvSpPr>
          <p:cNvPr id="6" name="Footer Placeholder 5">
            <a:extLst>
              <a:ext uri="{FF2B5EF4-FFF2-40B4-BE49-F238E27FC236}">
                <a16:creationId xmlns:a16="http://schemas.microsoft.com/office/drawing/2014/main" id="{F31A466B-D11B-3C65-3988-EA2331D75A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8FDCE7-E759-2492-DAF6-BF39904B3FE4}"/>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4092851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2561E-DB5A-4C6D-C393-F5273BB3CC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42C4BE-9ADD-2922-669C-E71E1DD62A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C4766E-6E33-8323-1E60-37C93C3C46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5E3C8C-967C-C4FC-8999-BE8E3CF67DC4}"/>
              </a:ext>
            </a:extLst>
          </p:cNvPr>
          <p:cNvSpPr>
            <a:spLocks noGrp="1"/>
          </p:cNvSpPr>
          <p:nvPr>
            <p:ph type="dt" sz="half" idx="10"/>
          </p:nvPr>
        </p:nvSpPr>
        <p:spPr/>
        <p:txBody>
          <a:bodyPr/>
          <a:lstStyle/>
          <a:p>
            <a:fld id="{59135FA5-E9D9-1D4D-BA72-48379DD0F526}" type="datetimeFigureOut">
              <a:rPr lang="en-US" smtClean="0"/>
              <a:t>10/21/22</a:t>
            </a:fld>
            <a:endParaRPr lang="en-US"/>
          </a:p>
        </p:txBody>
      </p:sp>
      <p:sp>
        <p:nvSpPr>
          <p:cNvPr id="6" name="Footer Placeholder 5">
            <a:extLst>
              <a:ext uri="{FF2B5EF4-FFF2-40B4-BE49-F238E27FC236}">
                <a16:creationId xmlns:a16="http://schemas.microsoft.com/office/drawing/2014/main" id="{06FFC8CD-3AF0-2835-46C4-ADFFA264EA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18FFBC-929C-FB93-62DC-11B18542A57E}"/>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3207853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738858-3FC3-021C-FF1F-168F07BAF8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59A3F1-CADD-739C-240C-170B615A56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BDB7E4-A36E-0586-B6E1-51E0D3D9C5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35FA5-E9D9-1D4D-BA72-48379DD0F526}" type="datetimeFigureOut">
              <a:rPr lang="en-US" smtClean="0"/>
              <a:t>10/21/22</a:t>
            </a:fld>
            <a:endParaRPr lang="en-US"/>
          </a:p>
        </p:txBody>
      </p:sp>
      <p:sp>
        <p:nvSpPr>
          <p:cNvPr id="5" name="Footer Placeholder 4">
            <a:extLst>
              <a:ext uri="{FF2B5EF4-FFF2-40B4-BE49-F238E27FC236}">
                <a16:creationId xmlns:a16="http://schemas.microsoft.com/office/drawing/2014/main" id="{4670A60B-EF30-E550-E641-2B4223B5F1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196B8A-41A3-AC84-E4A7-2ACF24D083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5DAF1E-9606-3D40-8402-00B1C2322459}" type="slidenum">
              <a:rPr lang="en-US" smtClean="0"/>
              <a:t>‹#›</a:t>
            </a:fld>
            <a:endParaRPr lang="en-US"/>
          </a:p>
        </p:txBody>
      </p:sp>
    </p:spTree>
    <p:extLst>
      <p:ext uri="{BB962C8B-B14F-4D97-AF65-F5344CB8AC3E}">
        <p14:creationId xmlns:p14="http://schemas.microsoft.com/office/powerpoint/2010/main" val="1149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0A687-1174-1DF0-8128-5C5D30B31C68}"/>
              </a:ext>
            </a:extLst>
          </p:cNvPr>
          <p:cNvSpPr>
            <a:spLocks noGrp="1"/>
          </p:cNvSpPr>
          <p:nvPr>
            <p:ph type="ctrTitle"/>
          </p:nvPr>
        </p:nvSpPr>
        <p:spPr/>
        <p:txBody>
          <a:bodyPr/>
          <a:lstStyle/>
          <a:p>
            <a:r>
              <a:rPr lang="en-US" b="0" i="0" dirty="0">
                <a:solidFill>
                  <a:srgbClr val="222222"/>
                </a:solidFill>
                <a:effectLst/>
                <a:latin typeface="LatoWeb"/>
              </a:rPr>
              <a:t>III. The rule of the graphics system</a:t>
            </a:r>
            <a:endParaRPr lang="en-US" dirty="0"/>
          </a:p>
        </p:txBody>
      </p:sp>
      <p:sp>
        <p:nvSpPr>
          <p:cNvPr id="3" name="Subtitle 2">
            <a:extLst>
              <a:ext uri="{FF2B5EF4-FFF2-40B4-BE49-F238E27FC236}">
                <a16:creationId xmlns:a16="http://schemas.microsoft.com/office/drawing/2014/main" id="{31402D18-A45A-0783-5184-FE6A6DB48D2D}"/>
              </a:ext>
            </a:extLst>
          </p:cNvPr>
          <p:cNvSpPr>
            <a:spLocks noGrp="1"/>
          </p:cNvSpPr>
          <p:nvPr>
            <p:ph type="subTitle" idx="1"/>
          </p:nvPr>
        </p:nvSpPr>
        <p:spPr/>
        <p:txBody>
          <a:bodyPr>
            <a:normAutofit/>
          </a:bodyPr>
          <a:lstStyle/>
          <a:p>
            <a:pPr algn="r"/>
            <a:r>
              <a:rPr lang="en-US" dirty="0"/>
              <a:t>From </a:t>
            </a:r>
            <a:r>
              <a:rPr lang="en-US" b="0" i="1" dirty="0">
                <a:solidFill>
                  <a:srgbClr val="222222"/>
                </a:solidFill>
                <a:effectLst/>
              </a:rPr>
              <a:t>semiology of graphics</a:t>
            </a:r>
          </a:p>
          <a:p>
            <a:pPr algn="r"/>
            <a:r>
              <a:rPr lang="en-US" dirty="0">
                <a:solidFill>
                  <a:srgbClr val="222222"/>
                </a:solidFill>
              </a:rPr>
              <a:t>Created</a:t>
            </a:r>
            <a:r>
              <a:rPr lang="zh-CN" altLang="en-US" dirty="0">
                <a:solidFill>
                  <a:srgbClr val="222222"/>
                </a:solidFill>
              </a:rPr>
              <a:t> </a:t>
            </a:r>
            <a:r>
              <a:rPr lang="en-US" altLang="zh-CN" dirty="0">
                <a:solidFill>
                  <a:srgbClr val="222222"/>
                </a:solidFill>
              </a:rPr>
              <a:t>by</a:t>
            </a:r>
            <a:r>
              <a:rPr lang="zh-CN" altLang="en-US" dirty="0">
                <a:solidFill>
                  <a:srgbClr val="222222"/>
                </a:solidFill>
              </a:rPr>
              <a:t> </a:t>
            </a:r>
            <a:r>
              <a:rPr lang="en-US" altLang="zh-CN" dirty="0" err="1">
                <a:solidFill>
                  <a:srgbClr val="222222"/>
                </a:solidFill>
              </a:rPr>
              <a:t>Jiaxin</a:t>
            </a:r>
            <a:r>
              <a:rPr lang="zh-CN" altLang="en-US" dirty="0">
                <a:solidFill>
                  <a:srgbClr val="222222"/>
                </a:solidFill>
              </a:rPr>
              <a:t> </a:t>
            </a:r>
            <a:r>
              <a:rPr lang="en-US" altLang="zh-CN" dirty="0">
                <a:solidFill>
                  <a:srgbClr val="222222"/>
                </a:solidFill>
              </a:rPr>
              <a:t>Yang</a:t>
            </a:r>
            <a:endParaRPr lang="en-US" dirty="0"/>
          </a:p>
        </p:txBody>
      </p:sp>
    </p:spTree>
    <p:extLst>
      <p:ext uri="{BB962C8B-B14F-4D97-AF65-F5344CB8AC3E}">
        <p14:creationId xmlns:p14="http://schemas.microsoft.com/office/powerpoint/2010/main" val="893038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62688-1F54-8DE3-DBB6-DDEB6C2E8900}"/>
              </a:ext>
            </a:extLst>
          </p:cNvPr>
          <p:cNvSpPr>
            <a:spLocks noGrp="1"/>
          </p:cNvSpPr>
          <p:nvPr>
            <p:ph type="title"/>
          </p:nvPr>
        </p:nvSpPr>
        <p:spPr/>
        <p:txBody>
          <a:bodyPr/>
          <a:lstStyle/>
          <a:p>
            <a:r>
              <a:rPr lang="en-US" b="1" u="sng" dirty="0"/>
              <a:t>C: Three functions of graphic representation</a:t>
            </a:r>
          </a:p>
        </p:txBody>
      </p:sp>
      <p:sp>
        <p:nvSpPr>
          <p:cNvPr id="3" name="Content Placeholder 2">
            <a:extLst>
              <a:ext uri="{FF2B5EF4-FFF2-40B4-BE49-F238E27FC236}">
                <a16:creationId xmlns:a16="http://schemas.microsoft.com/office/drawing/2014/main" id="{C9291593-527C-FB0A-8C66-11B10B44C60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54414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8F15D-78B9-7885-0148-0AF6FF1770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167286-8135-05B6-CCFE-76BA5EF14E2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26875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E527-6FD8-8094-3B05-3D8FD7EDE9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3892BB-34AF-A2A3-95EA-DEE8E3A6D6F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967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6B1DF-15BD-6885-4E1A-C1801B700F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08044BE-0E91-6416-307D-24225FDBAB0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29261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2A20B-5ED8-143F-1DD0-827940FBD2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8CE51A-BB5D-615E-E02F-A8540B9D233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40717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D1ECE-8FC9-7218-E0E7-8ED429A6C9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EF27D5-1E47-764B-B812-8452271440E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42342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EC412-684A-6329-E024-2DF224AEBD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285544-BD1F-517E-5B93-73D2C5F2B6D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76192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40D9B-AAE6-CB64-9461-04984E308B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0436C6-0FD1-AE54-F54E-6B0AB77C432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94803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AB98E-8151-3CB8-3ECD-245A95E10E1E}"/>
              </a:ext>
            </a:extLst>
          </p:cNvPr>
          <p:cNvSpPr>
            <a:spLocks noGrp="1"/>
          </p:cNvSpPr>
          <p:nvPr>
            <p:ph type="title"/>
          </p:nvPr>
        </p:nvSpPr>
        <p:spPr/>
        <p:txBody>
          <a:bodyPr/>
          <a:lstStyle/>
          <a:p>
            <a:r>
              <a:rPr lang="en-US" b="1" u="sng" dirty="0"/>
              <a:t>D: General rules of construction</a:t>
            </a:r>
          </a:p>
        </p:txBody>
      </p:sp>
      <p:sp>
        <p:nvSpPr>
          <p:cNvPr id="3" name="Content Placeholder 2">
            <a:extLst>
              <a:ext uri="{FF2B5EF4-FFF2-40B4-BE49-F238E27FC236}">
                <a16:creationId xmlns:a16="http://schemas.microsoft.com/office/drawing/2014/main" id="{2F2C9F69-8AF4-EA65-4AF4-D31CB6C372C8}"/>
              </a:ext>
            </a:extLst>
          </p:cNvPr>
          <p:cNvSpPr>
            <a:spLocks noGrp="1"/>
          </p:cNvSpPr>
          <p:nvPr>
            <p:ph idx="1"/>
          </p:nvPr>
        </p:nvSpPr>
        <p:spPr/>
        <p:txBody>
          <a:bodyPr/>
          <a:lstStyle/>
          <a:p>
            <a:r>
              <a:rPr lang="en-US" sz="2400" dirty="0">
                <a:effectLst/>
                <a:latin typeface="+mj-lt"/>
              </a:rPr>
              <a:t>A rigorous definition of the components of the information,</a:t>
            </a:r>
            <a:r>
              <a:rPr lang="zh-CN" altLang="en-US" sz="2400" dirty="0">
                <a:effectLst/>
                <a:latin typeface="+mj-lt"/>
              </a:rPr>
              <a:t> </a:t>
            </a:r>
            <a:r>
              <a:rPr lang="en-US" sz="2400" dirty="0">
                <a:effectLst/>
                <a:latin typeface="+mj-lt"/>
              </a:rPr>
              <a:t>specifying</a:t>
            </a:r>
            <a:r>
              <a:rPr lang="zh-CN" altLang="en-US" sz="2400" dirty="0">
                <a:effectLst/>
                <a:latin typeface="+mj-lt"/>
              </a:rPr>
              <a:t> </a:t>
            </a:r>
            <a:r>
              <a:rPr lang="en-US" sz="2400" dirty="0">
                <a:effectLst/>
                <a:latin typeface="+mj-lt"/>
              </a:rPr>
              <a:t>their</a:t>
            </a:r>
            <a:r>
              <a:rPr lang="zh-CN" altLang="en-US" sz="2400" dirty="0">
                <a:effectLst/>
                <a:latin typeface="+mj-lt"/>
              </a:rPr>
              <a:t> </a:t>
            </a:r>
            <a:r>
              <a:rPr lang="en-US" sz="2400" b="1" dirty="0">
                <a:effectLst/>
                <a:latin typeface="+mj-lt"/>
              </a:rPr>
              <a:t>number,</a:t>
            </a:r>
            <a:r>
              <a:rPr lang="zh-CN" altLang="en-US" sz="2400" b="1" dirty="0">
                <a:effectLst/>
                <a:latin typeface="+mj-lt"/>
              </a:rPr>
              <a:t> </a:t>
            </a:r>
            <a:r>
              <a:rPr lang="en-US" sz="2400" b="1" dirty="0">
                <a:effectLst/>
                <a:latin typeface="+mj-lt"/>
              </a:rPr>
              <a:t>level,</a:t>
            </a:r>
            <a:r>
              <a:rPr lang="zh-CN" altLang="en-US" sz="2400" b="1" dirty="0">
                <a:effectLst/>
                <a:latin typeface="+mj-lt"/>
              </a:rPr>
              <a:t> </a:t>
            </a:r>
            <a:r>
              <a:rPr lang="en-US" sz="2400" b="1" dirty="0">
                <a:effectLst/>
                <a:latin typeface="+mj-lt"/>
              </a:rPr>
              <a:t>and</a:t>
            </a:r>
            <a:r>
              <a:rPr lang="zh-CN" altLang="en-US" sz="2400" b="1" dirty="0">
                <a:effectLst/>
                <a:latin typeface="+mj-lt"/>
              </a:rPr>
              <a:t> </a:t>
            </a:r>
            <a:r>
              <a:rPr lang="en-US" sz="2400" b="1" dirty="0">
                <a:effectLst/>
                <a:latin typeface="+mj-lt"/>
              </a:rPr>
              <a:t>length</a:t>
            </a:r>
            <a:r>
              <a:rPr lang="en-US" sz="2400" dirty="0">
                <a:effectLst/>
                <a:latin typeface="+mj-lt"/>
              </a:rPr>
              <a:t>,</a:t>
            </a:r>
            <a:r>
              <a:rPr lang="zh-CN" altLang="en-US" sz="2400" dirty="0">
                <a:effectLst/>
                <a:latin typeface="+mj-lt"/>
              </a:rPr>
              <a:t> </a:t>
            </a:r>
            <a:r>
              <a:rPr lang="en-US" sz="2400" dirty="0">
                <a:effectLst/>
                <a:latin typeface="+mj-lt"/>
              </a:rPr>
              <a:t>must</a:t>
            </a:r>
            <a:r>
              <a:rPr lang="zh-CN" altLang="en-US" sz="2400" dirty="0">
                <a:effectLst/>
                <a:latin typeface="+mj-lt"/>
              </a:rPr>
              <a:t> </a:t>
            </a:r>
            <a:r>
              <a:rPr lang="en-US" sz="2400" dirty="0">
                <a:effectLst/>
                <a:latin typeface="+mj-lt"/>
              </a:rPr>
              <a:t>precede</a:t>
            </a:r>
            <a:r>
              <a:rPr lang="zh-CN" altLang="en-US" sz="2400" dirty="0">
                <a:effectLst/>
                <a:latin typeface="+mj-lt"/>
              </a:rPr>
              <a:t> </a:t>
            </a:r>
            <a:r>
              <a:rPr lang="en-US" sz="2400" dirty="0">
                <a:effectLst/>
                <a:latin typeface="+mj-lt"/>
              </a:rPr>
              <a:t>any</a:t>
            </a:r>
            <a:r>
              <a:rPr lang="zh-CN" altLang="en-US" sz="2400" dirty="0">
                <a:effectLst/>
                <a:latin typeface="+mj-lt"/>
              </a:rPr>
              <a:t> </a:t>
            </a:r>
            <a:r>
              <a:rPr lang="en-US" sz="2400" u="sng" dirty="0">
                <a:effectLst/>
                <a:latin typeface="+mj-lt"/>
              </a:rPr>
              <a:t>graphic</a:t>
            </a:r>
            <a:r>
              <a:rPr lang="zh-CN" altLang="en-US" sz="2400" u="sng" dirty="0">
                <a:effectLst/>
                <a:latin typeface="+mj-lt"/>
              </a:rPr>
              <a:t> </a:t>
            </a:r>
            <a:r>
              <a:rPr lang="en-US" sz="2400" u="sng" dirty="0">
                <a:effectLst/>
                <a:latin typeface="+mj-lt"/>
              </a:rPr>
              <a:t>construction</a:t>
            </a:r>
            <a:r>
              <a:rPr lang="en-US" sz="2400" dirty="0">
                <a:effectLst/>
                <a:latin typeface="+mj-lt"/>
              </a:rPr>
              <a:t>. </a:t>
            </a:r>
          </a:p>
          <a:p>
            <a:endParaRPr lang="en-US" sz="200" dirty="0">
              <a:effectLst/>
              <a:latin typeface="+mj-lt"/>
            </a:endParaRPr>
          </a:p>
          <a:p>
            <a:r>
              <a:rPr lang="en-US" dirty="0"/>
              <a:t>T</a:t>
            </a:r>
            <a:r>
              <a:rPr lang="en-US" dirty="0">
                <a:effectLst/>
              </a:rPr>
              <a:t>he general </a:t>
            </a:r>
            <a:r>
              <a:rPr lang="en-US" u="sng" dirty="0">
                <a:effectLst/>
              </a:rPr>
              <a:t>rules</a:t>
            </a:r>
            <a:r>
              <a:rPr lang="en-US" dirty="0">
                <a:effectLst/>
              </a:rPr>
              <a:t> of graphic construction: </a:t>
            </a:r>
            <a:endParaRPr lang="en-US" dirty="0"/>
          </a:p>
          <a:p>
            <a:pPr marL="0" indent="0">
              <a:buNone/>
            </a:pPr>
            <a:r>
              <a:rPr lang="en-US" sz="2400" dirty="0">
                <a:latin typeface="+mj-lt"/>
              </a:rPr>
              <a:t>    1. </a:t>
            </a:r>
            <a:r>
              <a:rPr lang="en-US" sz="2400" dirty="0">
                <a:effectLst/>
                <a:latin typeface="+mj-lt"/>
              </a:rPr>
              <a:t>To represent the information in a single image, </a:t>
            </a:r>
            <a:endParaRPr lang="en-US" sz="2400" dirty="0">
              <a:latin typeface="+mj-lt"/>
            </a:endParaRPr>
          </a:p>
          <a:p>
            <a:pPr marL="0" indent="0">
              <a:buNone/>
            </a:pPr>
            <a:r>
              <a:rPr lang="en-US" sz="2400" dirty="0">
                <a:latin typeface="+mj-lt"/>
              </a:rPr>
              <a:t>    2. To simplify the image without reducing the umber of correspondences.</a:t>
            </a:r>
          </a:p>
          <a:p>
            <a:pPr marL="0" indent="0">
              <a:buNone/>
            </a:pPr>
            <a:r>
              <a:rPr lang="en-US" sz="2400" dirty="0">
                <a:latin typeface="+mj-lt"/>
              </a:rPr>
              <a:t>    3. To simplify the image by reduction.</a:t>
            </a:r>
          </a:p>
          <a:p>
            <a:pPr marL="0" indent="0">
              <a:buNone/>
            </a:pPr>
            <a:endParaRPr lang="en-US" sz="200" dirty="0">
              <a:latin typeface="+mj-lt"/>
            </a:endParaRPr>
          </a:p>
          <a:p>
            <a:r>
              <a:rPr lang="en-US" sz="2400" dirty="0"/>
              <a:t>These rules are represented by the standard schemas which follow in next page.</a:t>
            </a:r>
          </a:p>
          <a:p>
            <a:endParaRPr lang="en-US" dirty="0"/>
          </a:p>
        </p:txBody>
      </p:sp>
    </p:spTree>
    <p:extLst>
      <p:ext uri="{BB962C8B-B14F-4D97-AF65-F5344CB8AC3E}">
        <p14:creationId xmlns:p14="http://schemas.microsoft.com/office/powerpoint/2010/main" val="2233438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ADA9B-777E-100A-521C-C73179235AAE}"/>
              </a:ext>
            </a:extLst>
          </p:cNvPr>
          <p:cNvSpPr>
            <a:spLocks noGrp="1"/>
          </p:cNvSpPr>
          <p:nvPr>
            <p:ph type="title"/>
          </p:nvPr>
        </p:nvSpPr>
        <p:spPr>
          <a:xfrm>
            <a:off x="737755" y="456566"/>
            <a:ext cx="10616045" cy="923348"/>
          </a:xfrm>
        </p:spPr>
        <p:txBody>
          <a:bodyPr>
            <a:normAutofit/>
          </a:bodyPr>
          <a:lstStyle/>
          <a:p>
            <a:r>
              <a:rPr lang="en-US" sz="4000" b="1" dirty="0"/>
              <a:t>Standard</a:t>
            </a:r>
            <a:r>
              <a:rPr lang="zh-CN" altLang="en-US" sz="4000" b="1" dirty="0"/>
              <a:t> </a:t>
            </a:r>
            <a:r>
              <a:rPr lang="en-US" altLang="zh-CN" sz="4000" b="1" dirty="0"/>
              <a:t>s</a:t>
            </a:r>
            <a:r>
              <a:rPr lang="en-US" sz="4000" b="1" dirty="0"/>
              <a:t>chemas</a:t>
            </a:r>
          </a:p>
        </p:txBody>
      </p:sp>
      <p:sp>
        <p:nvSpPr>
          <p:cNvPr id="7" name="Content Placeholder 6">
            <a:extLst>
              <a:ext uri="{FF2B5EF4-FFF2-40B4-BE49-F238E27FC236}">
                <a16:creationId xmlns:a16="http://schemas.microsoft.com/office/drawing/2014/main" id="{6FF8F7C3-8617-E9E6-9E4C-07514F066A27}"/>
              </a:ext>
            </a:extLst>
          </p:cNvPr>
          <p:cNvSpPr>
            <a:spLocks noGrp="1"/>
          </p:cNvSpPr>
          <p:nvPr>
            <p:ph idx="1"/>
          </p:nvPr>
        </p:nvSpPr>
        <p:spPr>
          <a:xfrm>
            <a:off x="904008" y="1478626"/>
            <a:ext cx="10811742" cy="4624994"/>
          </a:xfrm>
        </p:spPr>
        <p:txBody>
          <a:bodyPr>
            <a:normAutofit fontScale="92500" lnSpcReduction="10000"/>
          </a:bodyPr>
          <a:lstStyle/>
          <a:p>
            <a:pPr marL="0" indent="0">
              <a:buNone/>
            </a:pPr>
            <a:r>
              <a:rPr lang="en-US" dirty="0"/>
              <a:t>1.   Diagrams</a:t>
            </a:r>
          </a:p>
          <a:p>
            <a:pPr marL="0" indent="0">
              <a:buNone/>
            </a:pPr>
            <a:r>
              <a:rPr lang="en-US" dirty="0"/>
              <a:t>2.   An inventory drawing (figure5,comprehensive)</a:t>
            </a:r>
          </a:p>
          <a:p>
            <a:pPr marL="0" indent="0">
              <a:buNone/>
            </a:pPr>
            <a:r>
              <a:rPr lang="en-US" sz="2400" dirty="0">
                <a:latin typeface="+mj-lt"/>
              </a:rPr>
              <a:t>This is easy to draft but must be reread, point by point, for comparisons.</a:t>
            </a:r>
          </a:p>
          <a:p>
            <a:pPr marL="0" indent="0">
              <a:buNone/>
            </a:pPr>
            <a:r>
              <a:rPr lang="en-US" dirty="0"/>
              <a:t>3.   Processing graphics </a:t>
            </a:r>
          </a:p>
          <a:p>
            <a:pPr marL="0" indent="0">
              <a:buNone/>
            </a:pPr>
            <a:r>
              <a:rPr lang="en-US" dirty="0"/>
              <a:t>4.   The drawing of</a:t>
            </a:r>
            <a:r>
              <a:rPr lang="zh-CN" altLang="en-US" dirty="0"/>
              <a:t> </a:t>
            </a:r>
            <a:r>
              <a:rPr lang="en-US" dirty="0"/>
              <a:t>a “message” (figure 5,simplified) </a:t>
            </a:r>
          </a:p>
          <a:p>
            <a:pPr marL="0" indent="0">
              <a:buNone/>
            </a:pPr>
            <a:r>
              <a:rPr lang="en-US" sz="2400" dirty="0">
                <a:latin typeface="+mj-lt"/>
              </a:rPr>
              <a:t>This generally involves an image-figuration superimposition. </a:t>
            </a:r>
          </a:p>
          <a:p>
            <a:pPr marL="0" indent="0">
              <a:buNone/>
            </a:pPr>
            <a:r>
              <a:rPr lang="en-US" dirty="0"/>
              <a:t>5.   Networks</a:t>
            </a:r>
          </a:p>
          <a:p>
            <a:pPr marL="0" indent="0">
              <a:buNone/>
            </a:pPr>
            <a:r>
              <a:rPr lang="en-US" sz="2400" dirty="0">
                <a:effectLst/>
                <a:latin typeface="+mj-lt"/>
              </a:rPr>
              <a:t>This construction immediately displays the principal characteristics of the information</a:t>
            </a:r>
            <a:r>
              <a:rPr lang="en-US" altLang="zh-CN" sz="2400" dirty="0">
                <a:latin typeface="+mj-lt"/>
              </a:rPr>
              <a:t>.</a:t>
            </a:r>
            <a:endParaRPr lang="en-US" altLang="zh-CN" dirty="0"/>
          </a:p>
          <a:p>
            <a:pPr marL="0" indent="0">
              <a:buNone/>
            </a:pPr>
            <a:r>
              <a:rPr lang="en-US" dirty="0"/>
              <a:t>6.   Maps</a:t>
            </a:r>
          </a:p>
          <a:p>
            <a:pPr marL="0" indent="0">
              <a:buNone/>
            </a:pPr>
            <a:r>
              <a:rPr lang="en-US" sz="2400" dirty="0">
                <a:latin typeface="+mj-lt"/>
              </a:rPr>
              <a:t>Information which includes a geographic component can be constructed according to any of the three impositions - DIAGRAM, NETWORK, OR MAP.</a:t>
            </a:r>
          </a:p>
        </p:txBody>
      </p:sp>
    </p:spTree>
    <p:extLst>
      <p:ext uri="{BB962C8B-B14F-4D97-AF65-F5344CB8AC3E}">
        <p14:creationId xmlns:p14="http://schemas.microsoft.com/office/powerpoint/2010/main" val="304944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2989C-9439-DD0B-3D68-44E414ED7BF0}"/>
              </a:ext>
            </a:extLst>
          </p:cNvPr>
          <p:cNvSpPr>
            <a:spLocks noGrp="1"/>
          </p:cNvSpPr>
          <p:nvPr>
            <p:ph type="title"/>
          </p:nvPr>
        </p:nvSpPr>
        <p:spPr/>
        <p:txBody>
          <a:bodyPr/>
          <a:lstStyle/>
          <a:p>
            <a:r>
              <a:rPr lang="en-US" b="1" u="sng" dirty="0"/>
              <a:t>B: Image theory</a:t>
            </a:r>
          </a:p>
        </p:txBody>
      </p:sp>
      <p:sp>
        <p:nvSpPr>
          <p:cNvPr id="3" name="Content Placeholder 2">
            <a:extLst>
              <a:ext uri="{FF2B5EF4-FFF2-40B4-BE49-F238E27FC236}">
                <a16:creationId xmlns:a16="http://schemas.microsoft.com/office/drawing/2014/main" id="{97CA0AC6-290B-F8F5-E676-78D9AACD6AA3}"/>
              </a:ext>
            </a:extLst>
          </p:cNvPr>
          <p:cNvSpPr>
            <a:spLocks noGrp="1"/>
          </p:cNvSpPr>
          <p:nvPr>
            <p:ph idx="1"/>
          </p:nvPr>
        </p:nvSpPr>
        <p:spPr/>
        <p:txBody>
          <a:bodyPr/>
          <a:lstStyle/>
          <a:p>
            <a:r>
              <a:rPr lang="en-US" altLang="zh-CN" dirty="0"/>
              <a:t>What is “Image</a:t>
            </a:r>
            <a:r>
              <a:rPr lang="zh-CN" altLang="en-US" dirty="0"/>
              <a:t> </a:t>
            </a:r>
            <a:r>
              <a:rPr lang="en-US" altLang="zh-CN" dirty="0"/>
              <a:t>Theory”:</a:t>
            </a:r>
          </a:p>
          <a:p>
            <a:pPr marL="0" indent="0">
              <a:buNone/>
            </a:pPr>
            <a:r>
              <a:rPr lang="en-US" altLang="zh-CN" sz="2400" dirty="0">
                <a:latin typeface="+mj-lt"/>
                <a:cs typeface="Times New Roman" panose="02020603050405020304" pitchFamily="18" charset="0"/>
              </a:rPr>
              <a:t>The set of </a:t>
            </a:r>
            <a:r>
              <a:rPr lang="en-US" altLang="zh-CN" sz="2400" u="sng" dirty="0">
                <a:latin typeface="+mj-lt"/>
                <a:cs typeface="Times New Roman" panose="02020603050405020304" pitchFamily="18" charset="0"/>
              </a:rPr>
              <a:t>observations</a:t>
            </a:r>
            <a:r>
              <a:rPr lang="en-US" altLang="zh-CN" sz="2400" dirty="0">
                <a:latin typeface="+mj-lt"/>
                <a:cs typeface="Times New Roman" panose="02020603050405020304" pitchFamily="18" charset="0"/>
              </a:rPr>
              <a:t> which define </a:t>
            </a:r>
            <a:r>
              <a:rPr lang="en-US" altLang="zh-CN" sz="2400" u="sng" dirty="0">
                <a:latin typeface="+mj-lt"/>
                <a:cs typeface="Times New Roman" panose="02020603050405020304" pitchFamily="18" charset="0"/>
              </a:rPr>
              <a:t>reading facility </a:t>
            </a:r>
            <a:r>
              <a:rPr lang="en-US" altLang="zh-CN" sz="2400" dirty="0">
                <a:latin typeface="+mj-lt"/>
                <a:cs typeface="Times New Roman" panose="02020603050405020304" pitchFamily="18" charset="0"/>
              </a:rPr>
              <a:t>enables us to formulate an “image theory.” Efficiency is linked to the degree of facility characterizing each stage in the reading of a graphic. </a:t>
            </a:r>
          </a:p>
          <a:p>
            <a:pPr>
              <a:defRPr/>
            </a:pP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Efficiency: </a:t>
            </a:r>
          </a:p>
          <a:p>
            <a:pPr marL="0" indent="0">
              <a:buNone/>
              <a:defRPr/>
            </a:pPr>
            <a:r>
              <a:rPr lang="en-US" sz="2400" dirty="0">
                <a:effectLst/>
                <a:latin typeface="+mj-lt"/>
              </a:rPr>
              <a:t>If, in order to obtain a correct and complete answer to a given question, all other things being equal, one construction requires a shorter observation time than another construction, we can say that it is more efficient for this question.</a:t>
            </a:r>
            <a:endParaRPr lang="en-US" sz="2400" dirty="0">
              <a:latin typeface="+mj-lt"/>
            </a:endParaRPr>
          </a:p>
          <a:p>
            <a:pPr marL="0" indent="0">
              <a:buNone/>
              <a:defRPr/>
            </a:pPr>
            <a:endParaRPr lang="en-US" sz="500" dirty="0"/>
          </a:p>
          <a:p>
            <a:pPr marL="0" indent="0">
              <a:buNone/>
              <a:defRPr/>
            </a:pPr>
            <a:r>
              <a:rPr lang="en-US" sz="2700" dirty="0"/>
              <a:t>We will discussion </a:t>
            </a:r>
            <a:r>
              <a:rPr lang="en-US" sz="2700" u="sng" dirty="0"/>
              <a:t>five aspects</a:t>
            </a:r>
            <a:r>
              <a:rPr lang="en-US" sz="2700" dirty="0"/>
              <a:t> of “image theory” in the following pages.</a:t>
            </a:r>
          </a:p>
          <a:p>
            <a:pPr marL="0" indent="0">
              <a:buNone/>
              <a:defRPr/>
            </a:pPr>
            <a:endParaRPr lang="en-US" dirty="0"/>
          </a:p>
          <a:p>
            <a:pPr marL="0" indent="0">
              <a:buNone/>
              <a:defRPr/>
            </a:pP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0" indent="0">
              <a:buNone/>
            </a:pPr>
            <a:endParaRPr lang="en-US" altLang="zh-CN" dirty="0"/>
          </a:p>
        </p:txBody>
      </p:sp>
    </p:spTree>
    <p:extLst>
      <p:ext uri="{BB962C8B-B14F-4D97-AF65-F5344CB8AC3E}">
        <p14:creationId xmlns:p14="http://schemas.microsoft.com/office/powerpoint/2010/main" val="2917230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descr="A picture containing shape&#10;&#10;Description automatically generated">
            <a:extLst>
              <a:ext uri="{FF2B5EF4-FFF2-40B4-BE49-F238E27FC236}">
                <a16:creationId xmlns:a16="http://schemas.microsoft.com/office/drawing/2014/main" id="{4D07F1A5-7413-328E-08FD-139E13CABFBD}"/>
              </a:ext>
            </a:extLst>
          </p:cNvPr>
          <p:cNvPicPr>
            <a:picLocks noGrp="1" noChangeAspect="1"/>
          </p:cNvPicPr>
          <p:nvPr>
            <p:ph idx="1"/>
          </p:nvPr>
        </p:nvPicPr>
        <p:blipFill>
          <a:blip r:embed="rId2"/>
          <a:stretch>
            <a:fillRect/>
          </a:stretch>
        </p:blipFill>
        <p:spPr>
          <a:xfrm>
            <a:off x="1278082" y="544278"/>
            <a:ext cx="9171482" cy="5800963"/>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7647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71165-3550-4CB2-1B59-F8DFB9C99CD7}"/>
              </a:ext>
            </a:extLst>
          </p:cNvPr>
          <p:cNvSpPr>
            <a:spLocks noGrp="1"/>
          </p:cNvSpPr>
          <p:nvPr>
            <p:ph type="title"/>
          </p:nvPr>
        </p:nvSpPr>
        <p:spPr/>
        <p:txBody>
          <a:bodyPr>
            <a:normAutofit/>
          </a:bodyPr>
          <a:lstStyle/>
          <a:p>
            <a:r>
              <a:rPr lang="en-US" b="1" u="sng" dirty="0"/>
              <a:t>E: General rules of legibility (or rules of separation)</a:t>
            </a:r>
          </a:p>
        </p:txBody>
      </p:sp>
      <p:sp>
        <p:nvSpPr>
          <p:cNvPr id="3" name="Content Placeholder 2">
            <a:extLst>
              <a:ext uri="{FF2B5EF4-FFF2-40B4-BE49-F238E27FC236}">
                <a16:creationId xmlns:a16="http://schemas.microsoft.com/office/drawing/2014/main" id="{2118F691-CA1D-CB43-B036-2A7CAE382C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96482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C1CF8-4955-1E2A-CFCC-D9BBACF4E3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9C3BEB-0729-6272-885E-E6BF090FBD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8528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8622D-809B-449E-D2F6-1F49A0B8DE0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C42854-45E0-E204-9900-4BCFEA05B9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56659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00AF5-ADEC-6882-5240-5A510976DA7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C69B813-AE70-381C-5D97-6E3C0414615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89011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09566-5B61-5143-A290-F89B8C40BB1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8D173BE-8922-ACA9-3396-3525B726106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6721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F3DBB-C8D9-A144-861E-F32E86B993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65B8CB8-73B6-6D87-BFF0-7EEF18FDC59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01938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6724D-0D01-F500-FBD2-810849BD4F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2BC713-92EE-9766-EE6C-BE7E82ED7F5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75321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D18A4-2697-148F-B487-9A8CEA7514D2}"/>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0A6F2862-7F48-2E5C-5CBE-D5E0D28910AA}"/>
              </a:ext>
            </a:extLst>
          </p:cNvPr>
          <p:cNvSpPr>
            <a:spLocks noGrp="1"/>
          </p:cNvSpPr>
          <p:nvPr>
            <p:ph idx="1"/>
          </p:nvPr>
        </p:nvSpPr>
        <p:spPr/>
        <p:txBody>
          <a:bodyPr/>
          <a:lstStyle/>
          <a:p>
            <a:pPr marL="0" indent="0">
              <a:buNone/>
            </a:pPr>
            <a:r>
              <a:rPr lang="en-US" dirty="0" err="1">
                <a:effectLst/>
              </a:rPr>
              <a:t>Bertin</a:t>
            </a:r>
            <a:r>
              <a:rPr lang="en-US" dirty="0">
                <a:effectLst/>
              </a:rPr>
              <a:t>, J., &amp; Berg, W. J. (2011). </a:t>
            </a:r>
            <a:r>
              <a:rPr lang="en-US" i="1" dirty="0">
                <a:effectLst/>
              </a:rPr>
              <a:t>Semiology of graphics: Diagrams, 	networks, maps</a:t>
            </a:r>
            <a:r>
              <a:rPr lang="en-US" dirty="0">
                <a:effectLst/>
              </a:rPr>
              <a:t>. ESRI Press. </a:t>
            </a:r>
          </a:p>
        </p:txBody>
      </p:sp>
    </p:spTree>
    <p:extLst>
      <p:ext uri="{BB962C8B-B14F-4D97-AF65-F5344CB8AC3E}">
        <p14:creationId xmlns:p14="http://schemas.microsoft.com/office/powerpoint/2010/main" val="2296456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3196-EBA8-EBB4-1F39-43670660DC18}"/>
              </a:ext>
            </a:extLst>
          </p:cNvPr>
          <p:cNvSpPr>
            <a:spLocks noGrp="1"/>
          </p:cNvSpPr>
          <p:nvPr>
            <p:ph type="title"/>
          </p:nvPr>
        </p:nvSpPr>
        <p:spPr>
          <a:xfrm>
            <a:off x="738351" y="311726"/>
            <a:ext cx="10715298" cy="1018309"/>
          </a:xfrm>
        </p:spPr>
        <p:txBody>
          <a:bodyPr>
            <a:noAutofit/>
          </a:bodyPr>
          <a:lstStyle/>
          <a:p>
            <a:r>
              <a:rPr lang="en-US" sz="4000" b="1" dirty="0"/>
              <a:t>1. Stages in the reading process </a:t>
            </a:r>
          </a:p>
        </p:txBody>
      </p:sp>
      <p:sp>
        <p:nvSpPr>
          <p:cNvPr id="3" name="Content Placeholder 2">
            <a:extLst>
              <a:ext uri="{FF2B5EF4-FFF2-40B4-BE49-F238E27FC236}">
                <a16:creationId xmlns:a16="http://schemas.microsoft.com/office/drawing/2014/main" id="{01C31718-85E3-274C-ED15-16C3CB76325F}"/>
              </a:ext>
            </a:extLst>
          </p:cNvPr>
          <p:cNvSpPr>
            <a:spLocks noGrp="1"/>
          </p:cNvSpPr>
          <p:nvPr>
            <p:ph idx="1"/>
          </p:nvPr>
        </p:nvSpPr>
        <p:spPr>
          <a:xfrm>
            <a:off x="838198" y="1330034"/>
            <a:ext cx="8794173" cy="5137189"/>
          </a:xfrm>
        </p:spPr>
        <p:txBody>
          <a:bodyPr>
            <a:normAutofit lnSpcReduction="10000"/>
          </a:bodyPr>
          <a:lstStyle/>
          <a:p>
            <a:pPr marL="0" indent="0">
              <a:buNone/>
            </a:pPr>
            <a:r>
              <a:rPr lang="en-US" dirty="0" err="1">
                <a:effectLst/>
              </a:rPr>
              <a:t>i</a:t>
            </a:r>
            <a:r>
              <a:rPr lang="en-US" dirty="0">
                <a:effectLst/>
              </a:rPr>
              <a:t>.    External Identification</a:t>
            </a:r>
          </a:p>
          <a:p>
            <a:pPr marL="0" indent="0">
              <a:buNone/>
            </a:pPr>
            <a:r>
              <a:rPr lang="en-US" sz="2000" dirty="0">
                <a:effectLst/>
                <a:latin typeface="+mj-lt"/>
              </a:rPr>
              <a:t>External identification relies on acquired habits, on the recognition of words, shapes, or colors. It permits us to isolate, from the vast realm of human knowledge, the precise domain treated by the figure. </a:t>
            </a:r>
            <a:endParaRPr lang="en-US" sz="2000" dirty="0"/>
          </a:p>
          <a:p>
            <a:pPr marL="0" indent="0">
              <a:buNone/>
            </a:pPr>
            <a:r>
              <a:rPr lang="en-US" dirty="0">
                <a:effectLst/>
              </a:rPr>
              <a:t>ii.    Internal Identification</a:t>
            </a:r>
          </a:p>
          <a:p>
            <a:pPr marL="0" indent="0">
              <a:buNone/>
            </a:pPr>
            <a:r>
              <a:rPr lang="en-US" sz="2000" dirty="0">
                <a:latin typeface="+mj-lt"/>
              </a:rPr>
              <a:t>Then, the reader must recognize by what visual variables each of the components is represented in the graphic.</a:t>
            </a:r>
            <a:endParaRPr lang="en-US" sz="2000" dirty="0"/>
          </a:p>
          <a:p>
            <a:pPr marL="0" indent="0">
              <a:buNone/>
            </a:pPr>
            <a:r>
              <a:rPr lang="en-US" dirty="0"/>
              <a:t>iii.   </a:t>
            </a:r>
            <a:r>
              <a:rPr lang="en-US" dirty="0">
                <a:effectLst/>
              </a:rPr>
              <a:t>Perception of Pertinent (New) Correspondences</a:t>
            </a:r>
            <a:endParaRPr lang="en-US" dirty="0"/>
          </a:p>
          <a:p>
            <a:pPr marL="0" indent="0">
              <a:buNone/>
            </a:pPr>
            <a:r>
              <a:rPr lang="en-US" sz="2000" dirty="0">
                <a:latin typeface="+mj-lt"/>
              </a:rPr>
              <a:t>After identification, the reader is ready to perceive the series of pertinent correspondences which the drawing isolates from the vast number of possible correspondences. </a:t>
            </a:r>
          </a:p>
          <a:p>
            <a:pPr marL="0" indent="0">
              <a:buNone/>
            </a:pPr>
            <a:endParaRPr lang="en-US" sz="200" dirty="0"/>
          </a:p>
          <a:p>
            <a:pPr marL="0" indent="0">
              <a:buNone/>
            </a:pPr>
            <a:r>
              <a:rPr lang="en-US" sz="2000" dirty="0">
                <a:latin typeface="+mj-lt"/>
              </a:rPr>
              <a:t>According to the </a:t>
            </a:r>
            <a:r>
              <a:rPr lang="en-US" sz="2000" b="1" dirty="0">
                <a:latin typeface="+mj-lt"/>
              </a:rPr>
              <a:t>graph on the right</a:t>
            </a:r>
            <a:r>
              <a:rPr lang="en-US" sz="2000" dirty="0">
                <a:latin typeface="+mj-lt"/>
              </a:rPr>
              <a:t>, figure 2 obviously has no meaning without a prior understanding of the terms in figure 1 (</a:t>
            </a:r>
            <a:r>
              <a:rPr lang="en-US" sz="2000" dirty="0" err="1">
                <a:latin typeface="+mj-lt"/>
              </a:rPr>
              <a:t>i</a:t>
            </a:r>
            <a:r>
              <a:rPr lang="en-US" sz="2000" dirty="0">
                <a:latin typeface="+mj-lt"/>
              </a:rPr>
              <a:t>); the name of each component is inscribed in figure 1 to define its meaning precisely (ii); figures 1 and 2 are superimposed to form figure 3 (iii). </a:t>
            </a:r>
          </a:p>
          <a:p>
            <a:pPr marL="0" indent="0">
              <a:buNone/>
            </a:pPr>
            <a:endParaRPr lang="en-US" dirty="0"/>
          </a:p>
        </p:txBody>
      </p:sp>
      <p:pic>
        <p:nvPicPr>
          <p:cNvPr id="5" name="Picture 4">
            <a:extLst>
              <a:ext uri="{FF2B5EF4-FFF2-40B4-BE49-F238E27FC236}">
                <a16:creationId xmlns:a16="http://schemas.microsoft.com/office/drawing/2014/main" id="{E7FEFDC6-84C6-2962-9A04-A055A922C952}"/>
              </a:ext>
            </a:extLst>
          </p:cNvPr>
          <p:cNvPicPr>
            <a:picLocks noChangeAspect="1"/>
          </p:cNvPicPr>
          <p:nvPr/>
        </p:nvPicPr>
        <p:blipFill>
          <a:blip r:embed="rId2"/>
          <a:stretch>
            <a:fillRect/>
          </a:stretch>
        </p:blipFill>
        <p:spPr>
          <a:xfrm>
            <a:off x="9632372" y="619378"/>
            <a:ext cx="2118555" cy="5847846"/>
          </a:xfrm>
          <a:prstGeom prst="rect">
            <a:avLst/>
          </a:prstGeom>
        </p:spPr>
      </p:pic>
    </p:spTree>
    <p:extLst>
      <p:ext uri="{BB962C8B-B14F-4D97-AF65-F5344CB8AC3E}">
        <p14:creationId xmlns:p14="http://schemas.microsoft.com/office/powerpoint/2010/main" val="715284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54D32-7FCF-D9F7-1EE5-84487B870D9C}"/>
              </a:ext>
            </a:extLst>
          </p:cNvPr>
          <p:cNvSpPr>
            <a:spLocks noGrp="1"/>
          </p:cNvSpPr>
          <p:nvPr>
            <p:ph type="title"/>
          </p:nvPr>
        </p:nvSpPr>
        <p:spPr>
          <a:xfrm>
            <a:off x="838200" y="384464"/>
            <a:ext cx="10401300" cy="987136"/>
          </a:xfrm>
        </p:spPr>
        <p:txBody>
          <a:bodyPr>
            <a:normAutofit/>
          </a:bodyPr>
          <a:lstStyle/>
          <a:p>
            <a:r>
              <a:rPr lang="en-US" sz="4000" b="1" dirty="0"/>
              <a:t>2. Possible questions</a:t>
            </a:r>
            <a:endParaRPr lang="en-US" sz="4000" dirty="0"/>
          </a:p>
        </p:txBody>
      </p:sp>
      <p:sp>
        <p:nvSpPr>
          <p:cNvPr id="3" name="Content Placeholder 2">
            <a:extLst>
              <a:ext uri="{FF2B5EF4-FFF2-40B4-BE49-F238E27FC236}">
                <a16:creationId xmlns:a16="http://schemas.microsoft.com/office/drawing/2014/main" id="{F858AC97-BE16-29A9-98E8-2AA0C3E4425D}"/>
              </a:ext>
            </a:extLst>
          </p:cNvPr>
          <p:cNvSpPr>
            <a:spLocks noGrp="1"/>
          </p:cNvSpPr>
          <p:nvPr>
            <p:ph idx="1"/>
          </p:nvPr>
        </p:nvSpPr>
        <p:spPr>
          <a:xfrm>
            <a:off x="952500" y="1371602"/>
            <a:ext cx="10747664" cy="2795154"/>
          </a:xfrm>
        </p:spPr>
        <p:txBody>
          <a:bodyPr>
            <a:normAutofit fontScale="92500"/>
          </a:bodyPr>
          <a:lstStyle/>
          <a:p>
            <a:pPr marL="0" indent="0">
              <a:buNone/>
            </a:pPr>
            <a:r>
              <a:rPr lang="en-US" dirty="0" err="1"/>
              <a:t>i</a:t>
            </a:r>
            <a:r>
              <a:rPr lang="en-US" dirty="0"/>
              <a:t>.    Type of question</a:t>
            </a:r>
          </a:p>
          <a:p>
            <a:pPr marL="0" indent="0">
              <a:buNone/>
            </a:pPr>
            <a:endParaRPr lang="en-US" sz="100" dirty="0"/>
          </a:p>
          <a:p>
            <a:pPr marL="0" indent="0">
              <a:buNone/>
            </a:pPr>
            <a:r>
              <a:rPr lang="en-US" dirty="0"/>
              <a:t>ii.   Level of the question or reading level</a:t>
            </a:r>
          </a:p>
          <a:p>
            <a:pPr marL="0" indent="0">
              <a:buNone/>
            </a:pPr>
            <a:r>
              <a:rPr lang="en-US" sz="2000" dirty="0">
                <a:effectLst/>
                <a:latin typeface="+mj-lt"/>
              </a:rPr>
              <a:t>For a given type of question one must distinguish the following cases. </a:t>
            </a:r>
          </a:p>
          <a:p>
            <a:pPr marL="514350" indent="-514350">
              <a:buFont typeface="+mj-lt"/>
              <a:buAutoNum type="alphaLcParenR"/>
            </a:pPr>
            <a:r>
              <a:rPr lang="en-US" sz="2000" dirty="0">
                <a:effectLst/>
                <a:latin typeface="+mj-lt"/>
              </a:rPr>
              <a:t>Questions introduced by a </a:t>
            </a:r>
            <a:r>
              <a:rPr lang="en-US" sz="2000" b="1" u="sng" dirty="0">
                <a:effectLst/>
                <a:latin typeface="+mj-lt"/>
              </a:rPr>
              <a:t>single element </a:t>
            </a:r>
            <a:r>
              <a:rPr lang="en-US" sz="2000" dirty="0">
                <a:effectLst/>
                <a:latin typeface="+mj-lt"/>
              </a:rPr>
              <a:t>of the component and resulting in a single correspondence. </a:t>
            </a:r>
            <a:endParaRPr lang="en-US" sz="2000" dirty="0">
              <a:latin typeface="+mj-lt"/>
            </a:endParaRPr>
          </a:p>
          <a:p>
            <a:pPr marL="514350" indent="-514350">
              <a:buFont typeface="+mj-lt"/>
              <a:buAutoNum type="alphaLcParenR"/>
            </a:pPr>
            <a:r>
              <a:rPr lang="en-US" sz="2000" dirty="0">
                <a:effectLst/>
                <a:latin typeface="+mj-lt"/>
              </a:rPr>
              <a:t>Questions introduced by a </a:t>
            </a:r>
            <a:r>
              <a:rPr lang="en-US" sz="2000" b="1" u="sng" dirty="0">
                <a:effectLst/>
                <a:latin typeface="+mj-lt"/>
              </a:rPr>
              <a:t>group of elements </a:t>
            </a:r>
            <a:r>
              <a:rPr lang="en-US" sz="2000" dirty="0">
                <a:effectLst/>
                <a:latin typeface="+mj-lt"/>
              </a:rPr>
              <a:t>or categories and resulting in a group of correspondences. </a:t>
            </a:r>
            <a:endParaRPr lang="en-US" sz="2000" dirty="0">
              <a:latin typeface="+mj-lt"/>
            </a:endParaRPr>
          </a:p>
          <a:p>
            <a:pPr marL="514350" indent="-514350">
              <a:buFont typeface="+mj-lt"/>
              <a:buAutoNum type="alphaLcParenR"/>
            </a:pPr>
            <a:r>
              <a:rPr lang="en-US" sz="2000" dirty="0">
                <a:effectLst/>
                <a:latin typeface="+mj-lt"/>
              </a:rPr>
              <a:t>A question in traduced by the </a:t>
            </a:r>
            <a:r>
              <a:rPr lang="en-US" sz="2000" b="1" u="sng" dirty="0">
                <a:effectLst/>
                <a:latin typeface="+mj-lt"/>
              </a:rPr>
              <a:t>whole component</a:t>
            </a:r>
            <a:r>
              <a:rPr lang="en-US" sz="2000" dirty="0">
                <a:effectLst/>
                <a:latin typeface="+mj-lt"/>
              </a:rPr>
              <a:t>. </a:t>
            </a:r>
            <a:endParaRPr lang="en-US" sz="2000" dirty="0">
              <a:latin typeface="+mj-lt"/>
            </a:endParaRPr>
          </a:p>
          <a:p>
            <a:pPr marL="514350" indent="-514350">
              <a:buFont typeface="+mj-lt"/>
              <a:buAutoNum type="alphaLcParenR"/>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68700AD1-7A16-2916-02C0-362B160D728B}"/>
              </a:ext>
            </a:extLst>
          </p:cNvPr>
          <p:cNvPicPr>
            <a:picLocks noChangeAspect="1"/>
          </p:cNvPicPr>
          <p:nvPr/>
        </p:nvPicPr>
        <p:blipFill>
          <a:blip r:embed="rId2"/>
          <a:stretch>
            <a:fillRect/>
          </a:stretch>
        </p:blipFill>
        <p:spPr>
          <a:xfrm>
            <a:off x="233058" y="4197927"/>
            <a:ext cx="5982704" cy="2089689"/>
          </a:xfrm>
          <a:prstGeom prst="rect">
            <a:avLst/>
          </a:prstGeom>
        </p:spPr>
      </p:pic>
      <p:sp>
        <p:nvSpPr>
          <p:cNvPr id="7" name="TextBox 6">
            <a:extLst>
              <a:ext uri="{FF2B5EF4-FFF2-40B4-BE49-F238E27FC236}">
                <a16:creationId xmlns:a16="http://schemas.microsoft.com/office/drawing/2014/main" id="{3445C8B0-6287-E2F5-E545-C49D4BC1B976}"/>
              </a:ext>
            </a:extLst>
          </p:cNvPr>
          <p:cNvSpPr txBox="1"/>
          <p:nvPr/>
        </p:nvSpPr>
        <p:spPr>
          <a:xfrm>
            <a:off x="6319661" y="4073237"/>
            <a:ext cx="5713998" cy="3170099"/>
          </a:xfrm>
          <a:prstGeom prst="rect">
            <a:avLst/>
          </a:prstGeom>
          <a:noFill/>
        </p:spPr>
        <p:txBody>
          <a:bodyPr wrap="square">
            <a:spAutoFit/>
          </a:bodyPr>
          <a:lstStyle/>
          <a:p>
            <a:r>
              <a:rPr lang="en-US" sz="2000" dirty="0">
                <a:effectLst/>
                <a:latin typeface="+mj-lt"/>
              </a:rPr>
              <a:t>We can therefore say that: </a:t>
            </a:r>
          </a:p>
          <a:p>
            <a:pPr marL="285750" indent="-285750">
              <a:buFont typeface="Arial" panose="020B0604020202020204" pitchFamily="34" charset="0"/>
              <a:buChar char="•"/>
            </a:pPr>
            <a:r>
              <a:rPr lang="en-US" sz="2000" dirty="0">
                <a:effectLst/>
                <a:latin typeface="+mj-lt"/>
              </a:rPr>
              <a:t>In approaching information there are as many types of </a:t>
            </a:r>
            <a:r>
              <a:rPr lang="en-US" sz="2000" u="sng" dirty="0">
                <a:effectLst/>
                <a:latin typeface="+mj-lt"/>
              </a:rPr>
              <a:t>question</a:t>
            </a:r>
            <a:r>
              <a:rPr lang="en-US" sz="2000" dirty="0">
                <a:effectLst/>
                <a:latin typeface="+mj-lt"/>
              </a:rPr>
              <a:t> as there are </a:t>
            </a:r>
            <a:r>
              <a:rPr lang="en-US" sz="2000" u="sng" dirty="0">
                <a:effectLst/>
                <a:latin typeface="+mj-lt"/>
              </a:rPr>
              <a:t>components</a:t>
            </a:r>
            <a:r>
              <a:rPr lang="en-US" sz="2000" dirty="0">
                <a:effectLst/>
                <a:latin typeface="+mj-lt"/>
              </a:rPr>
              <a:t>.</a:t>
            </a:r>
          </a:p>
          <a:p>
            <a:pPr marL="285750" indent="-285750">
              <a:buFont typeface="Arial" panose="020B0604020202020204" pitchFamily="34" charset="0"/>
              <a:buChar char="•"/>
            </a:pPr>
            <a:r>
              <a:rPr lang="en-US" sz="2000" dirty="0">
                <a:effectLst/>
                <a:latin typeface="+mj-lt"/>
              </a:rPr>
              <a:t>within a type of question there are </a:t>
            </a:r>
            <a:r>
              <a:rPr lang="en-US" sz="2000" b="1" dirty="0">
                <a:effectLst/>
                <a:latin typeface="+mj-lt"/>
              </a:rPr>
              <a:t>three</a:t>
            </a:r>
            <a:r>
              <a:rPr lang="en-US" sz="2000" dirty="0">
                <a:effectLst/>
                <a:latin typeface="+mj-lt"/>
              </a:rPr>
              <a:t> levels of reading: the </a:t>
            </a:r>
            <a:r>
              <a:rPr lang="en-US" sz="2000" u="sng" dirty="0">
                <a:effectLst/>
                <a:latin typeface="+mj-lt"/>
              </a:rPr>
              <a:t>elementary</a:t>
            </a:r>
            <a:r>
              <a:rPr lang="en-US" sz="2000" dirty="0">
                <a:effectLst/>
                <a:latin typeface="+mj-lt"/>
              </a:rPr>
              <a:t> level, the </a:t>
            </a:r>
            <a:r>
              <a:rPr lang="en-US" sz="2000" u="sng" dirty="0">
                <a:effectLst/>
                <a:latin typeface="+mj-lt"/>
              </a:rPr>
              <a:t>intermediate</a:t>
            </a:r>
            <a:r>
              <a:rPr lang="en-US" sz="2000" dirty="0">
                <a:effectLst/>
                <a:latin typeface="+mj-lt"/>
              </a:rPr>
              <a:t> level, the </a:t>
            </a:r>
            <a:r>
              <a:rPr lang="en-US" sz="2000" u="sng" dirty="0">
                <a:effectLst/>
                <a:latin typeface="+mj-lt"/>
              </a:rPr>
              <a:t>overall</a:t>
            </a:r>
            <a:r>
              <a:rPr lang="en-US" sz="2000" dirty="0">
                <a:effectLst/>
                <a:latin typeface="+mj-lt"/>
              </a:rPr>
              <a:t> level. </a:t>
            </a:r>
            <a:endParaRPr lang="en-US" sz="2000" dirty="0">
              <a:latin typeface="+mj-lt"/>
            </a:endParaRPr>
          </a:p>
          <a:p>
            <a:pPr marL="285750" indent="-285750">
              <a:buFont typeface="Arial" panose="020B0604020202020204" pitchFamily="34" charset="0"/>
              <a:buChar char="•"/>
            </a:pPr>
            <a:r>
              <a:rPr lang="en-US" sz="2000" dirty="0">
                <a:effectLst/>
                <a:latin typeface="+mj-lt"/>
              </a:rPr>
              <a:t>Any question can be defined by its </a:t>
            </a:r>
            <a:r>
              <a:rPr lang="en-US" sz="2000" u="sng" dirty="0">
                <a:effectLst/>
                <a:latin typeface="+mj-lt"/>
              </a:rPr>
              <a:t>type</a:t>
            </a:r>
            <a:r>
              <a:rPr lang="en-US" sz="2000" dirty="0">
                <a:effectLst/>
                <a:latin typeface="+mj-lt"/>
              </a:rPr>
              <a:t> and </a:t>
            </a:r>
            <a:r>
              <a:rPr lang="en-US" sz="2000" u="sng" dirty="0">
                <a:effectLst/>
                <a:latin typeface="+mj-lt"/>
              </a:rPr>
              <a:t>level</a:t>
            </a:r>
            <a:r>
              <a:rPr lang="en-US" sz="2000" dirty="0">
                <a:effectLst/>
                <a:latin typeface="+mj-lt"/>
              </a:rPr>
              <a:t>.</a:t>
            </a:r>
            <a:br>
              <a:rPr lang="en-US" sz="2000" dirty="0">
                <a:effectLst/>
                <a:latin typeface="+mj-lt"/>
              </a:rPr>
            </a:br>
            <a:endParaRPr lang="en-US" sz="2000" dirty="0">
              <a:latin typeface="+mj-lt"/>
            </a:endParaRPr>
          </a:p>
          <a:p>
            <a:endParaRPr lang="en-US" sz="2000" dirty="0">
              <a:latin typeface="+mj-lt"/>
            </a:endParaRPr>
          </a:p>
          <a:p>
            <a:endParaRPr lang="en-US" sz="2000" dirty="0">
              <a:latin typeface="+mj-lt"/>
            </a:endParaRPr>
          </a:p>
        </p:txBody>
      </p:sp>
    </p:spTree>
    <p:extLst>
      <p:ext uri="{BB962C8B-B14F-4D97-AF65-F5344CB8AC3E}">
        <p14:creationId xmlns:p14="http://schemas.microsoft.com/office/powerpoint/2010/main" val="1854115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243A8-7DB9-97A7-724F-2EF60B7E0647}"/>
              </a:ext>
            </a:extLst>
          </p:cNvPr>
          <p:cNvSpPr>
            <a:spLocks noGrp="1"/>
          </p:cNvSpPr>
          <p:nvPr>
            <p:ph type="title"/>
          </p:nvPr>
        </p:nvSpPr>
        <p:spPr>
          <a:xfrm>
            <a:off x="737755" y="333952"/>
            <a:ext cx="10616045" cy="1048039"/>
          </a:xfrm>
        </p:spPr>
        <p:txBody>
          <a:bodyPr>
            <a:normAutofit/>
          </a:bodyPr>
          <a:lstStyle/>
          <a:p>
            <a:r>
              <a:rPr lang="en-US" sz="4000" b="1" dirty="0"/>
              <a:t>3. Definition</a:t>
            </a:r>
            <a:r>
              <a:rPr lang="zh-CN" altLang="en-US" sz="4000" b="1" dirty="0"/>
              <a:t> </a:t>
            </a:r>
            <a:r>
              <a:rPr lang="en-US" altLang="zh-CN" sz="4000" b="1" dirty="0"/>
              <a:t>of an image</a:t>
            </a:r>
            <a:endParaRPr lang="en-US" sz="4000" dirty="0"/>
          </a:p>
        </p:txBody>
      </p:sp>
      <p:sp>
        <p:nvSpPr>
          <p:cNvPr id="3" name="Content Placeholder 2">
            <a:extLst>
              <a:ext uri="{FF2B5EF4-FFF2-40B4-BE49-F238E27FC236}">
                <a16:creationId xmlns:a16="http://schemas.microsoft.com/office/drawing/2014/main" id="{DABD7E46-AE49-F6CB-391F-C67015B1BE9F}"/>
              </a:ext>
            </a:extLst>
          </p:cNvPr>
          <p:cNvSpPr>
            <a:spLocks noGrp="1"/>
          </p:cNvSpPr>
          <p:nvPr>
            <p:ph idx="1"/>
          </p:nvPr>
        </p:nvSpPr>
        <p:spPr>
          <a:xfrm>
            <a:off x="862444" y="1465118"/>
            <a:ext cx="10491355" cy="4711845"/>
          </a:xfrm>
        </p:spPr>
        <p:txBody>
          <a:bodyPr/>
          <a:lstStyle/>
          <a:p>
            <a:endParaRPr lang="en-US" dirty="0"/>
          </a:p>
        </p:txBody>
      </p:sp>
    </p:spTree>
    <p:extLst>
      <p:ext uri="{BB962C8B-B14F-4D97-AF65-F5344CB8AC3E}">
        <p14:creationId xmlns:p14="http://schemas.microsoft.com/office/powerpoint/2010/main" val="2297524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243A8-7DB9-97A7-724F-2EF60B7E0647}"/>
              </a:ext>
            </a:extLst>
          </p:cNvPr>
          <p:cNvSpPr>
            <a:spLocks noGrp="1"/>
          </p:cNvSpPr>
          <p:nvPr>
            <p:ph type="title"/>
          </p:nvPr>
        </p:nvSpPr>
        <p:spPr>
          <a:xfrm>
            <a:off x="737755" y="333952"/>
            <a:ext cx="10616045" cy="1048039"/>
          </a:xfrm>
        </p:spPr>
        <p:txBody>
          <a:bodyPr>
            <a:normAutofit/>
          </a:bodyPr>
          <a:lstStyle/>
          <a:p>
            <a:r>
              <a:rPr lang="en-US" altLang="zh-CN" sz="4000" b="1" dirty="0"/>
              <a:t>4</a:t>
            </a:r>
            <a:r>
              <a:rPr lang="en-US" sz="4000" b="1" dirty="0"/>
              <a:t>. Construction of an image</a:t>
            </a:r>
            <a:endParaRPr lang="en-US" sz="4000" dirty="0"/>
          </a:p>
        </p:txBody>
      </p:sp>
      <p:sp>
        <p:nvSpPr>
          <p:cNvPr id="3" name="Content Placeholder 2">
            <a:extLst>
              <a:ext uri="{FF2B5EF4-FFF2-40B4-BE49-F238E27FC236}">
                <a16:creationId xmlns:a16="http://schemas.microsoft.com/office/drawing/2014/main" id="{DABD7E46-AE49-F6CB-391F-C67015B1BE9F}"/>
              </a:ext>
            </a:extLst>
          </p:cNvPr>
          <p:cNvSpPr>
            <a:spLocks noGrp="1"/>
          </p:cNvSpPr>
          <p:nvPr>
            <p:ph idx="1"/>
          </p:nvPr>
        </p:nvSpPr>
        <p:spPr>
          <a:xfrm>
            <a:off x="862444" y="1465118"/>
            <a:ext cx="10491355" cy="4711845"/>
          </a:xfrm>
        </p:spPr>
        <p:txBody>
          <a:bodyPr/>
          <a:lstStyle/>
          <a:p>
            <a:endParaRPr lang="en-US" dirty="0"/>
          </a:p>
        </p:txBody>
      </p:sp>
    </p:spTree>
    <p:extLst>
      <p:ext uri="{BB962C8B-B14F-4D97-AF65-F5344CB8AC3E}">
        <p14:creationId xmlns:p14="http://schemas.microsoft.com/office/powerpoint/2010/main" val="4132108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49088-EEAC-6753-4659-9043B3357D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79B61CD-503D-A5C7-3B1E-678D79BEF35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07513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243A8-7DB9-97A7-724F-2EF60B7E0647}"/>
              </a:ext>
            </a:extLst>
          </p:cNvPr>
          <p:cNvSpPr>
            <a:spLocks noGrp="1"/>
          </p:cNvSpPr>
          <p:nvPr>
            <p:ph type="title"/>
          </p:nvPr>
        </p:nvSpPr>
        <p:spPr>
          <a:xfrm>
            <a:off x="737755" y="333952"/>
            <a:ext cx="10616045" cy="1048039"/>
          </a:xfrm>
        </p:spPr>
        <p:txBody>
          <a:bodyPr>
            <a:normAutofit/>
          </a:bodyPr>
          <a:lstStyle/>
          <a:p>
            <a:r>
              <a:rPr lang="en-US" altLang="zh-CN" sz="4000" b="1" dirty="0"/>
              <a:t>5</a:t>
            </a:r>
            <a:r>
              <a:rPr lang="en-US" sz="4000" b="1" dirty="0"/>
              <a:t>. Limits of an image</a:t>
            </a:r>
            <a:endParaRPr lang="en-US" sz="4000" dirty="0"/>
          </a:p>
        </p:txBody>
      </p:sp>
      <p:sp>
        <p:nvSpPr>
          <p:cNvPr id="3" name="Content Placeholder 2">
            <a:extLst>
              <a:ext uri="{FF2B5EF4-FFF2-40B4-BE49-F238E27FC236}">
                <a16:creationId xmlns:a16="http://schemas.microsoft.com/office/drawing/2014/main" id="{DABD7E46-AE49-F6CB-391F-C67015B1BE9F}"/>
              </a:ext>
            </a:extLst>
          </p:cNvPr>
          <p:cNvSpPr>
            <a:spLocks noGrp="1"/>
          </p:cNvSpPr>
          <p:nvPr>
            <p:ph idx="1"/>
          </p:nvPr>
        </p:nvSpPr>
        <p:spPr>
          <a:xfrm>
            <a:off x="862444" y="1465118"/>
            <a:ext cx="10491355" cy="4711845"/>
          </a:xfrm>
        </p:spPr>
        <p:txBody>
          <a:bodyPr/>
          <a:lstStyle/>
          <a:p>
            <a:endParaRPr lang="en-US" dirty="0"/>
          </a:p>
        </p:txBody>
      </p:sp>
    </p:spTree>
    <p:extLst>
      <p:ext uri="{BB962C8B-B14F-4D97-AF65-F5344CB8AC3E}">
        <p14:creationId xmlns:p14="http://schemas.microsoft.com/office/powerpoint/2010/main" val="4126077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B0C6-CE07-9272-3A4B-8DC476643B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3B7158-E0BB-5178-D0E3-3E0A068FAF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04666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5016</TotalTime>
  <Words>675</Words>
  <Application>Microsoft Macintosh PowerPoint</Application>
  <PresentationFormat>Widescreen</PresentationFormat>
  <Paragraphs>61</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LatoWeb</vt:lpstr>
      <vt:lpstr>Arial</vt:lpstr>
      <vt:lpstr>Calibri</vt:lpstr>
      <vt:lpstr>Calibri Light</vt:lpstr>
      <vt:lpstr>Office Theme</vt:lpstr>
      <vt:lpstr>III. The rule of the graphics system</vt:lpstr>
      <vt:lpstr>B: Image theory</vt:lpstr>
      <vt:lpstr>1. Stages in the reading process </vt:lpstr>
      <vt:lpstr>2. Possible questions</vt:lpstr>
      <vt:lpstr>3. Definition of an image</vt:lpstr>
      <vt:lpstr>4. Construction of an image</vt:lpstr>
      <vt:lpstr>PowerPoint Presentation</vt:lpstr>
      <vt:lpstr>5. Limits of an image</vt:lpstr>
      <vt:lpstr>PowerPoint Presentation</vt:lpstr>
      <vt:lpstr>C: Three functions of graphic representation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 General rules of construction</vt:lpstr>
      <vt:lpstr>Standard schemas</vt:lpstr>
      <vt:lpstr>PowerPoint Presentation</vt:lpstr>
      <vt:lpstr>E: General rules of legibility (or rules of separation)</vt:lpstr>
      <vt:lpstr>PowerPoint Presentation</vt:lpstr>
      <vt:lpstr>PowerPoint Presentation</vt:lpstr>
      <vt:lpstr>PowerPoint Presentation</vt:lpstr>
      <vt:lpstr>PowerPoint Presentation</vt:lpstr>
      <vt:lpstr>PowerPoint Presentation</vt:lpstr>
      <vt:lpstr>PowerPoint Presentation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III. The rule of the graphics system</dc:title>
  <dc:creator>Yang, Jiaxin</dc:creator>
  <cp:lastModifiedBy>Yang, Jiaxin</cp:lastModifiedBy>
  <cp:revision>25</cp:revision>
  <dcterms:created xsi:type="dcterms:W3CDTF">2022-10-14T17:48:22Z</dcterms:created>
  <dcterms:modified xsi:type="dcterms:W3CDTF">2022-10-21T19:55:26Z</dcterms:modified>
</cp:coreProperties>
</file>