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CC5C93-8BD6-44E3-BDAA-3784F2110946}">
          <p14:sldIdLst>
            <p14:sldId id="256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F377-C162-4680-9BD9-7C23D4CFF851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D875-F69A-4A96-B7D4-B4AEE2998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29F-BF5F-C64F-A4DB-3B1FA54F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2878-19A5-054F-8320-52CA733C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6647-629D-E14F-97D0-0945B6D8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06D-7A5C-4EFC-997D-06100A497197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4420-CE63-6C4B-AB29-43CB2F60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4E28-E60F-6C4C-BE06-9CFD40C2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F86-6811-2545-8197-AC2618CD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29E2-8938-0642-8879-C0AC37EC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99C2-60BD-504E-8CF3-F33C15F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93CD-EAB3-4C4A-B6BC-E13B4E22CFEC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6C5A2-78E7-2D45-8A69-AC1A23CF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22B8-96CF-2443-B61A-BFF7E004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DC2A-0AAE-E24B-AB7A-6EED93D8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BBBAA-6931-1944-8EB3-35E80043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85B0-768B-AC41-B01E-21705204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9BE3-15D4-4DBE-A744-51C26D8C89F5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17E4-3EBE-6D45-9667-26DEC9DD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FE94-228B-6947-B52A-8E9EFB05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E72-FFA9-FC48-8A98-5719190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77F1-69D7-4D4C-991A-1B51633C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77E-6AC4-7C45-BAB4-066E5848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8241-B2B3-AD45-9931-DB7A5892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64C0-DD60-E84F-996C-75E6E9AF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1F3F-7A34-D04E-9DBF-EE371EB0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9A265-6F40-CB49-A260-4654BB09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B024-993E-4449-8069-C4AB3D3D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E3E-2C2C-4299-A198-43C5B9691ED8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C803-7071-7A4A-BA70-72C1F2A4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83B2-0C56-D549-8192-228B6EC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A13D-4CFF-7447-A09B-F1885D10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C84D-0357-D94A-81CC-B191A850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9A8E-A4FC-E041-90E0-78126D15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C4BEF-269C-9449-9BDB-F4B528C2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8E2-3477-408B-8A18-BC57B5A57DE5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8855-E967-4F46-A1F4-CF22027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84540-752C-7F4F-9A16-452DFA2C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900-F10B-644F-9D91-683F055E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BBD7-7AC1-8E43-8A56-8FDE305B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A28E-A638-814B-B186-64225373E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19DDB-9DFE-D64D-B826-2D310021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BAA6E-CEB8-4345-92E9-592CCA73F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D2457-22A4-044E-A25F-05009AD3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463-FD8B-4FE3-A2B0-56A8F331639C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86D4F-7BFE-B443-87D1-A91B313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84E80-28D8-3341-B7F3-F5EDD65A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7E4E-4CAF-A64F-AFAB-C17D6B0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8D2BF-4436-BD44-BBC1-FC41776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7D0-8350-4B6D-8E8F-81F075A8CA5A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CB94F-03B6-DC45-A0D0-4737754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DA9A-85C2-7644-9D3D-772FBB48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FFCAA-E2C5-A84A-BC91-DBDBA8C9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E6A3-8727-4C49-BB0B-8D3B215E0F05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A22A-10AF-DB49-92B3-39DFB56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80798-407D-C240-B0B8-0733767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108-C413-BB4E-A171-C68D6E55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605C-DB47-5C42-A09A-72FFD44C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131C-421F-0B49-918E-E07C0B9A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F09C-1153-524B-8017-1542CD8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DA5-BE82-46C9-84A7-917789A4507C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7F31-68B9-CF4F-B8E6-7353F95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A3C9-E2B9-9F4B-9587-55383F1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7540-8F5D-8A41-98DB-CC75A942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DEE5C-AC39-3D4C-B60D-EA009172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464B8-8FFF-3A4B-B014-1A6DB833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5E46-BC8E-F04E-BD5F-1D1CCE8D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553-557E-47A6-AA35-FB9764499B9E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03CE4-1593-7F4F-B4A9-C08620E3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ED8D-E5D5-0445-B5B1-D742B5C0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C8C61-1B62-494F-A4B4-A2C0D1AA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C5A3-9D1F-FC49-A8B6-9FC1A204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4991-B31D-974B-B0BA-8CD95B70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58A8-249F-4202-8A92-0C595567D6C5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93CF-B262-3B42-9A3A-6833317B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752E0-2312-C949-9360-D446A09B2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A402-3076-2049-A745-4823B471C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how-to-visualize-filters-and-feature-maps-in-convolutional-neural-network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2015/06/inceptionism-going-deeper-into-neur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A980-E7EE-6B4B-9EC1-CD5251FC4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6204-3E6E-724F-86C1-33DEAD64D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75F58-6602-4BB2-9B52-C33DFD35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8FA8-D9AF-44A9-9447-58E55764C55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711A6-827C-49F2-A75E-F13EC8F5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imagenet</a:t>
            </a:r>
            <a:r>
              <a:rPr lang="zh-CN" altLang="en-US" dirty="0"/>
              <a:t>上重复实验，使用预先训练好的模型，选择训练集的图片即可（现在训练好的图片上，可能可以得到更容易解释的结果，然后再考虑更复杂的验证集）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sz="2200" dirty="0"/>
              <a:t>更新好的图作为输入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zh-CN" altLang="en-US" dirty="0"/>
              <a:t>上，构建可视化</a:t>
            </a:r>
            <a:r>
              <a:rPr lang="en-US" altLang="zh-CN" dirty="0"/>
              <a:t>feature map</a:t>
            </a:r>
            <a:r>
              <a:rPr lang="zh-CN" altLang="en-US" dirty="0"/>
              <a:t>的方法，并且进行可视化。</a:t>
            </a:r>
            <a:endParaRPr lang="en-US" altLang="zh-CN" dirty="0"/>
          </a:p>
          <a:p>
            <a:r>
              <a:rPr lang="en-US" dirty="0"/>
              <a:t>Ref: </a:t>
            </a:r>
            <a:r>
              <a:rPr lang="en-US" dirty="0">
                <a:hlinkClick r:id="rId2"/>
              </a:rPr>
              <a:t>How to Visualize Filters and Feature Maps in Convolutional Neural Networks</a:t>
            </a:r>
            <a:endParaRPr lang="en-US" dirty="0"/>
          </a:p>
          <a:p>
            <a:r>
              <a:rPr lang="en-US" dirty="0"/>
              <a:t>The idea of visualizing a feature map for a specific input image would be to understand </a:t>
            </a:r>
            <a:r>
              <a:rPr lang="en-US" b="1" dirty="0"/>
              <a:t>what features of the input are detected </a:t>
            </a:r>
            <a:r>
              <a:rPr lang="en-US" dirty="0"/>
              <a:t>or </a:t>
            </a:r>
            <a:r>
              <a:rPr lang="en-US" b="1" dirty="0"/>
              <a:t>preserved in the feature maps</a:t>
            </a:r>
            <a:r>
              <a:rPr lang="en-US" dirty="0"/>
              <a:t>. The expectation would be that the feature maps </a:t>
            </a:r>
            <a:r>
              <a:rPr lang="en-US" b="1" dirty="0"/>
              <a:t>close to the input detect small or fine-grained detail</a:t>
            </a:r>
            <a:r>
              <a:rPr lang="en-US" dirty="0"/>
              <a:t>, whereas feature maps </a:t>
            </a:r>
            <a:r>
              <a:rPr lang="en-US" b="1" dirty="0"/>
              <a:t>close to the output of the model capture more general features</a:t>
            </a:r>
            <a:r>
              <a:rPr lang="en-US" dirty="0"/>
              <a:t>. </a:t>
            </a:r>
          </a:p>
          <a:p>
            <a:r>
              <a:rPr lang="en-US" dirty="0"/>
              <a:t>Model abstract features from the image into more general concepts that can be used to make a classification. We generally lose the ability to interpret these deeper feature maps.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0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的可视化应该是在卷积后还是</a:t>
            </a:r>
            <a:r>
              <a:rPr lang="en-US" altLang="zh-CN" dirty="0" err="1"/>
              <a:t>relu</a:t>
            </a:r>
            <a:r>
              <a:rPr lang="zh-CN" altLang="en-US" dirty="0"/>
              <a:t>之后， 看到的做法：</a:t>
            </a:r>
            <a:r>
              <a:rPr lang="en-US" altLang="zh-CN" dirty="0" err="1"/>
              <a:t>relu</a:t>
            </a:r>
            <a:r>
              <a:rPr lang="zh-CN" altLang="en-US" dirty="0"/>
              <a:t>之后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选用了</a:t>
            </a:r>
            <a:r>
              <a:rPr lang="en-US" altLang="zh-CN" dirty="0" err="1"/>
              <a:t>relu</a:t>
            </a:r>
            <a:r>
              <a:rPr lang="zh-CN" altLang="en-US" dirty="0"/>
              <a:t>出来的结果做分析。</a:t>
            </a:r>
            <a:endParaRPr lang="en-US" altLang="zh-CN" dirty="0"/>
          </a:p>
          <a:p>
            <a:r>
              <a:rPr lang="en-US" dirty="0"/>
              <a:t>Low layer </a:t>
            </a:r>
            <a:r>
              <a:rPr lang="zh-CN" altLang="en-US" dirty="0"/>
              <a:t>显然更接近输入，不同</a:t>
            </a:r>
            <a:r>
              <a:rPr lang="en-US" altLang="zh-CN" dirty="0"/>
              <a:t>filter</a:t>
            </a:r>
            <a:r>
              <a:rPr lang="zh-CN" altLang="en-US" dirty="0"/>
              <a:t>激活的区域显然不相同。比如说</a:t>
            </a:r>
            <a:r>
              <a:rPr lang="en-US" altLang="zh-CN" dirty="0"/>
              <a:t>6</a:t>
            </a:r>
            <a:r>
              <a:rPr lang="zh-CN" altLang="en-US" dirty="0"/>
              <a:t>号（左边）和</a:t>
            </a:r>
            <a:r>
              <a:rPr lang="en-US" altLang="zh-CN" dirty="0"/>
              <a:t>8</a:t>
            </a:r>
            <a:r>
              <a:rPr lang="zh-CN" altLang="en-US" dirty="0"/>
              <a:t>号（右边），一个背景激活，一个</a:t>
            </a:r>
            <a:r>
              <a:rPr lang="en-US" altLang="zh-CN" dirty="0"/>
              <a:t>5</a:t>
            </a:r>
            <a:r>
              <a:rPr lang="zh-CN" altLang="en-US" dirty="0"/>
              <a:t>本身被激活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layer </a:t>
            </a:r>
            <a:r>
              <a:rPr lang="zh-CN" altLang="en-US" dirty="0"/>
              <a:t>更抽象，关注的特征难以理解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05874-F861-2546-9BF0-3698178E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39" y="3496469"/>
            <a:ext cx="1801776" cy="880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3785-9DA4-5D41-86F1-F08F1E61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72" y="3429000"/>
            <a:ext cx="1439503" cy="972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D636A-25C5-4348-ABF6-B89229B18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53303" y="2125237"/>
            <a:ext cx="1276050" cy="7186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12C10-3A9E-9F48-B1E1-2C9649A20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522" y="1512671"/>
            <a:ext cx="1003353" cy="7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激活的情况，选择了</a:t>
            </a:r>
            <a:r>
              <a:rPr lang="en-US" altLang="zh-CN" dirty="0"/>
              <a:t>low layer 8</a:t>
            </a:r>
            <a:r>
              <a:rPr lang="zh-CN" altLang="en-US" dirty="0"/>
              <a:t>号</a:t>
            </a:r>
            <a:r>
              <a:rPr lang="en-US" altLang="zh-CN" dirty="0"/>
              <a:t>filter</a:t>
            </a:r>
            <a:r>
              <a:rPr lang="zh-CN" altLang="en-US" dirty="0"/>
              <a:t>来分析，做了</a:t>
            </a:r>
            <a:r>
              <a:rPr lang="en-US" altLang="zh-CN" dirty="0"/>
              <a:t>101, 102</a:t>
            </a:r>
            <a:r>
              <a:rPr lang="zh-CN" altLang="en-US" dirty="0"/>
              <a:t>两组实验</a:t>
            </a:r>
            <a:r>
              <a:rPr lang="en-US" altLang="zh-CN" dirty="0"/>
              <a:t>, </a:t>
            </a:r>
            <a:r>
              <a:rPr lang="en-US" altLang="zh-CN" dirty="0" err="1"/>
              <a:t>relu</a:t>
            </a:r>
            <a:r>
              <a:rPr lang="zh-CN" altLang="en-US" dirty="0"/>
              <a:t>前和</a:t>
            </a:r>
            <a:r>
              <a:rPr lang="en-US" altLang="zh-CN" dirty="0" err="1"/>
              <a:t>relu</a:t>
            </a:r>
            <a:r>
              <a:rPr lang="zh-CN" altLang="en-US" dirty="0"/>
              <a:t>后。从效果来看，</a:t>
            </a:r>
            <a:r>
              <a:rPr lang="en-US" altLang="zh-CN" dirty="0" err="1"/>
              <a:t>relu</a:t>
            </a:r>
            <a:r>
              <a:rPr lang="zh-CN" altLang="en-US" dirty="0"/>
              <a:t>后可能更好。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7B5D4-44EA-AE4F-92F4-E813ECBD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786606"/>
            <a:ext cx="3276600" cy="326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1186E0-F7FD-DC49-ABE7-E7716A7A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95" y="2748506"/>
            <a:ext cx="3289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从损失函数的优化角度来看，两者的损失函数绝对值依旧非常大。相比</a:t>
            </a:r>
            <a:r>
              <a:rPr lang="en-US" altLang="zh-CN" dirty="0"/>
              <a:t> high layer</a:t>
            </a:r>
            <a:r>
              <a:rPr lang="zh-CN" altLang="en-US" dirty="0"/>
              <a:t>优化出来的结果。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98EEE-C2F6-9446-9893-86282ECD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20" y="3175478"/>
            <a:ext cx="8951159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激活的情况，选择了</a:t>
            </a:r>
            <a:r>
              <a:rPr lang="en-US" altLang="zh-CN" dirty="0"/>
              <a:t>low layer 6</a:t>
            </a:r>
            <a:r>
              <a:rPr lang="zh-CN" altLang="en-US" dirty="0"/>
              <a:t>号</a:t>
            </a:r>
            <a:r>
              <a:rPr lang="en-US" altLang="zh-CN" dirty="0"/>
              <a:t>filter</a:t>
            </a:r>
            <a:r>
              <a:rPr lang="zh-CN" altLang="en-US" dirty="0"/>
              <a:t>来分析，做了</a:t>
            </a:r>
            <a:r>
              <a:rPr lang="en-US" altLang="zh-CN" dirty="0"/>
              <a:t>103</a:t>
            </a:r>
            <a:r>
              <a:rPr lang="zh-CN" altLang="en-US" dirty="0"/>
              <a:t>实验。优化不出任何东西。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F14CC-E12E-D846-A725-4E450EFD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0" y="2723463"/>
            <a:ext cx="3403600" cy="328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9A2C39-C6CE-9E4A-87CB-FE842F34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32" y="3429000"/>
            <a:ext cx="655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5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可视化的结果可能不一定能正确反应数据的分布，要不要考虑使用</a:t>
            </a:r>
            <a:r>
              <a:rPr lang="en-US" altLang="zh-CN" dirty="0"/>
              <a:t>seaborn</a:t>
            </a:r>
            <a:r>
              <a:rPr lang="zh-CN" altLang="en-US" dirty="0"/>
              <a:t>之类的将数据分布</a:t>
            </a:r>
            <a:r>
              <a:rPr lang="zh-CN" altLang="en-US"/>
              <a:t>显示出来？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8B-F31C-F24B-A01A-D6C4130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损失函数的范数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77C2-CD68-8944-AB87-3A854D1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损失函数的范数可以尝试</a:t>
            </a:r>
            <a:r>
              <a:rPr lang="en-US" altLang="zh-CN" dirty="0"/>
              <a:t>L2</a:t>
            </a:r>
            <a:r>
              <a:rPr lang="zh-CN" altLang="en-US" dirty="0"/>
              <a:t>或者</a:t>
            </a:r>
            <a:r>
              <a:rPr lang="en-US" altLang="zh-CN" dirty="0"/>
              <a:t>L1, </a:t>
            </a:r>
            <a:r>
              <a:rPr lang="zh-CN" altLang="en-US" dirty="0"/>
              <a:t>需要通过实验比较其意义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config.py</a:t>
            </a:r>
            <a:r>
              <a:rPr lang="zh-CN" altLang="en-US" dirty="0"/>
              <a:t>中增加该选项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E80-CB5D-2846-B36E-EE50A34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3172F-CA26-D24C-A717-04495F9B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37C14-DAE2-1F45-B75A-A879E1DF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01784" cy="4351338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9A727-5D8C-4F08-A1E8-C67DC66C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B692-CE74-499F-9357-A4F8D07A9D42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B2EB2-8ED9-44AF-BB8F-6A3E917D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00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77BFD-1D88-644D-8AE8-082D94CF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1" y="2361302"/>
            <a:ext cx="6251889" cy="227033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8E8C40-35DC-694E-9866-2488237460F3}"/>
              </a:ext>
            </a:extLst>
          </p:cNvPr>
          <p:cNvSpPr txBox="1">
            <a:spLocks/>
          </p:cNvSpPr>
          <p:nvPr/>
        </p:nvSpPr>
        <p:spPr>
          <a:xfrm>
            <a:off x="838199" y="4877420"/>
            <a:ext cx="8941905" cy="120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Select the 25</a:t>
            </a:r>
            <a:r>
              <a:rPr lang="en-US" sz="2600" baseline="30000" dirty="0"/>
              <a:t>th</a:t>
            </a:r>
            <a:r>
              <a:rPr lang="en-US" sz="2600" dirty="0"/>
              <a:t> feature map from the second conv layer </a:t>
            </a:r>
          </a:p>
          <a:p>
            <a:r>
              <a:rPr lang="en-US" sz="2600" dirty="0"/>
              <a:t>Dataset: MNIST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7563C-ECC7-0246-B920-DED763B7A8BE}"/>
              </a:ext>
            </a:extLst>
          </p:cNvPr>
          <p:cNvSpPr/>
          <p:nvPr/>
        </p:nvSpPr>
        <p:spPr>
          <a:xfrm>
            <a:off x="1325217" y="3114261"/>
            <a:ext cx="4015409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5A5D22-CF29-4D86-BB05-C220029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F0-1127-448D-8D03-CE814C5D270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482CCEA-766C-4FE7-BA5B-83AACEB5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1" y="152625"/>
            <a:ext cx="10515600" cy="1325563"/>
          </a:xfrm>
        </p:spPr>
        <p:txBody>
          <a:bodyPr/>
          <a:lstStyle/>
          <a:p>
            <a:r>
              <a:rPr lang="en-US" dirty="0"/>
              <a:t>Alpha=1, epoch: 0, 100, 1000, 10000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F003BC-3F8E-B840-A9EB-CFC9D8414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80" y="4428331"/>
            <a:ext cx="1443936" cy="144393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F513B-5567-4342-9F62-9090179F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81" y="1485032"/>
            <a:ext cx="1443935" cy="144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0F9F7-0439-1A4D-B26B-0D3C30A8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782" y="1485031"/>
            <a:ext cx="1443935" cy="144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777E6-312A-0E4E-A511-B0535F9E3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483" y="1485030"/>
            <a:ext cx="1443935" cy="1443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D6528-8FBF-964B-8F98-ED38F4913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042" y="1491876"/>
            <a:ext cx="1443936" cy="1443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EA02E7-3750-E24E-820C-65515E72D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782" y="4397334"/>
            <a:ext cx="1443936" cy="1443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9F39D-2FB2-CB47-9BDF-9946DD39C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483" y="4397334"/>
            <a:ext cx="1443935" cy="1443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793A8B-F210-8D45-BAAA-D00443C06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616" y="4397333"/>
            <a:ext cx="1443935" cy="144393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1DCCFE1-BEAA-B242-8594-50613EAA300D}"/>
              </a:ext>
            </a:extLst>
          </p:cNvPr>
          <p:cNvSpPr txBox="1">
            <a:spLocks/>
          </p:cNvSpPr>
          <p:nvPr/>
        </p:nvSpPr>
        <p:spPr>
          <a:xfrm>
            <a:off x="1149626" y="310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Alpha=10, epoch: 0, 100, 1000, 10000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2E2DD-A37A-224C-8FCB-724453FA7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1077" y="1284812"/>
            <a:ext cx="4381500" cy="1651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4FAAA-15E2-9146-9F1F-762FDD56989F}"/>
              </a:ext>
            </a:extLst>
          </p:cNvPr>
          <p:cNvCxnSpPr/>
          <p:nvPr/>
        </p:nvCxnSpPr>
        <p:spPr>
          <a:xfrm flipV="1">
            <a:off x="8216348" y="2663687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E1FFF-D06C-A249-8C3D-A51309B22468}"/>
              </a:ext>
            </a:extLst>
          </p:cNvPr>
          <p:cNvCxnSpPr/>
          <p:nvPr/>
        </p:nvCxnSpPr>
        <p:spPr>
          <a:xfrm flipV="1">
            <a:off x="10790037" y="2610375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017BA4-AC97-3C47-B414-A817A316B29F}"/>
              </a:ext>
            </a:extLst>
          </p:cNvPr>
          <p:cNvSpPr txBox="1"/>
          <p:nvPr/>
        </p:nvSpPr>
        <p:spPr>
          <a:xfrm>
            <a:off x="7738403" y="30445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0.6627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F5534-E2B2-1D42-9656-DDE98A8DDA72}"/>
              </a:ext>
            </a:extLst>
          </p:cNvPr>
          <p:cNvSpPr txBox="1"/>
          <p:nvPr/>
        </p:nvSpPr>
        <p:spPr>
          <a:xfrm>
            <a:off x="10214903" y="29952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0.015</a:t>
            </a:r>
            <a:endParaRPr lang="en-US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583877-DF0B-7846-899A-E4F619067B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3556" y="4234956"/>
            <a:ext cx="4356100" cy="15875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619D0-E519-2E4A-B899-43E85019C712}"/>
              </a:ext>
            </a:extLst>
          </p:cNvPr>
          <p:cNvCxnSpPr/>
          <p:nvPr/>
        </p:nvCxnSpPr>
        <p:spPr>
          <a:xfrm flipV="1">
            <a:off x="8309366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FE7F8A-1ADE-294C-9F64-45BB992D3643}"/>
              </a:ext>
            </a:extLst>
          </p:cNvPr>
          <p:cNvSpPr txBox="1"/>
          <p:nvPr/>
        </p:nvSpPr>
        <p:spPr>
          <a:xfrm>
            <a:off x="7831421" y="57274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0.2593</a:t>
            </a:r>
            <a:endParaRPr lang="en-US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A998AD-996B-0541-A930-633B46E8C665}"/>
              </a:ext>
            </a:extLst>
          </p:cNvPr>
          <p:cNvCxnSpPr/>
          <p:nvPr/>
        </p:nvCxnSpPr>
        <p:spPr>
          <a:xfrm flipV="1">
            <a:off x="10798319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E4099A-0F2E-BA47-B6DA-11E14EE6F54E}"/>
              </a:ext>
            </a:extLst>
          </p:cNvPr>
          <p:cNvSpPr txBox="1"/>
          <p:nvPr/>
        </p:nvSpPr>
        <p:spPr>
          <a:xfrm>
            <a:off x="10320374" y="57274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0.383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03A992-3E77-0740-B1B9-12B67C8199AC}"/>
              </a:ext>
            </a:extLst>
          </p:cNvPr>
          <p:cNvCxnSpPr>
            <a:cxnSpLocks/>
          </p:cNvCxnSpPr>
          <p:nvPr/>
        </p:nvCxnSpPr>
        <p:spPr>
          <a:xfrm>
            <a:off x="438100" y="1284812"/>
            <a:ext cx="0" cy="3693002"/>
          </a:xfrm>
          <a:prstGeom prst="straightConnector1">
            <a:avLst/>
          </a:prstGeom>
          <a:ln w="168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E00656-63CA-4714-BF82-EE1F7597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269-F348-439F-A6D0-CBB90A314411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303A2-06DF-439F-8FD1-47A9E80D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对原图片，该网络中选定的</a:t>
            </a:r>
            <a:r>
              <a:rPr lang="en-US" altLang="zh-CN" dirty="0"/>
              <a:t>filter</a:t>
            </a:r>
            <a:r>
              <a:rPr lang="zh-CN" altLang="en-US" dirty="0"/>
              <a:t>产生的</a:t>
            </a:r>
            <a:r>
              <a:rPr lang="en-US" altLang="zh-CN" dirty="0"/>
              <a:t>feature map</a:t>
            </a:r>
            <a:r>
              <a:rPr lang="zh-CN" altLang="en-US" dirty="0"/>
              <a:t>是什么模样？我们的损失函数优化出来的图像，和这个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是不是该十分的相似？（</a:t>
            </a:r>
            <a:r>
              <a:rPr lang="en-US" altLang="zh-CN" dirty="0"/>
              <a:t>JX:</a:t>
            </a:r>
            <a:r>
              <a:rPr lang="zh-CN" altLang="en-US" dirty="0"/>
              <a:t>觉得是）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dirty="0">
                <a:hlinkClick r:id="rId2"/>
              </a:rPr>
              <a:t>https://ai.googleblog.com/2015/06/inceptionism-going-deeper-into-neural.html</a:t>
            </a:r>
            <a:r>
              <a:rPr lang="zh-CN" altLang="en-US" dirty="0"/>
              <a:t> ， </a:t>
            </a:r>
            <a:r>
              <a:rPr lang="en-US" altLang="zh-CN" dirty="0"/>
              <a:t>deep dream</a:t>
            </a:r>
            <a:r>
              <a:rPr lang="zh-CN" altLang="en-US" dirty="0"/>
              <a:t>的思想是最大化某个选定的</a:t>
            </a:r>
            <a:r>
              <a:rPr lang="en-US" altLang="zh-CN" dirty="0"/>
              <a:t>filter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的响应，但并不一定会限制其他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，这是我们方法的差别，同时，我们的方法还要求和指定的原来的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相似，可不可以改成最大化，同时使得其他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的效果为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怎么选择特定的</a:t>
            </a:r>
            <a:r>
              <a:rPr lang="en-US" altLang="zh-CN" dirty="0"/>
              <a:t>filter</a:t>
            </a:r>
            <a:r>
              <a:rPr lang="zh-CN" altLang="en-US" dirty="0"/>
              <a:t>，在我们这个非常简单的网络中，至少有</a:t>
            </a:r>
            <a:r>
              <a:rPr lang="en-US" altLang="zh-CN" dirty="0"/>
              <a:t>70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，拿出每一类一张图片来分析，也要看</a:t>
            </a:r>
            <a:r>
              <a:rPr lang="en-US" altLang="zh-CN" dirty="0"/>
              <a:t>700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可能可以优先选择对于某一类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相应就比较大</a:t>
            </a:r>
            <a:r>
              <a:rPr lang="en-US" altLang="zh-CN" dirty="0"/>
              <a:t>filter</a:t>
            </a:r>
            <a:r>
              <a:rPr lang="zh-CN" altLang="en-US" dirty="0"/>
              <a:t> ？（优先）</a:t>
            </a:r>
            <a:endParaRPr lang="en-US" altLang="zh-CN" dirty="0"/>
          </a:p>
          <a:p>
            <a:pPr lvl="1"/>
            <a:r>
              <a:rPr lang="zh-CN" altLang="en-US" dirty="0"/>
              <a:t>全部都看一遍？</a:t>
            </a:r>
            <a:r>
              <a:rPr lang="en-US" altLang="zh-CN" dirty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4E394-047A-4693-BDC7-386A16AA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532A-7BDE-40DC-A051-D57142ED605E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C055F-2429-430B-834A-EE8B8322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filter</a:t>
            </a:r>
            <a:r>
              <a:rPr lang="zh-CN" altLang="en-US" dirty="0"/>
              <a:t>，不同类别的图片（各选择一张）产生的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是不是相同，使用我们的办法优化出来的图像是不是相似？（探究是不是提取了相同的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提取对每一类图像同一层响应最强的</a:t>
            </a:r>
            <a:r>
              <a:rPr lang="en-US" altLang="zh-CN" dirty="0"/>
              <a:t>filter</a:t>
            </a:r>
            <a:r>
              <a:rPr lang="zh-CN" altLang="en-US" dirty="0"/>
              <a:t>，对其优化图像（探究观察到的可能区别不同类别的决定性特征是什么）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ImageNet</a:t>
            </a:r>
            <a:r>
              <a:rPr lang="zh-CN" altLang="en-US" dirty="0"/>
              <a:t>上，找特别像的两类，特别不像的一类，一共三类，研究他们优化出来的图像，重复在</a:t>
            </a:r>
            <a:r>
              <a:rPr lang="en-US" altLang="zh-CN" dirty="0"/>
              <a:t>MNIST</a:t>
            </a:r>
            <a:r>
              <a:rPr lang="zh-CN" altLang="en-US" dirty="0"/>
              <a:t>上的实验。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C68B2-B75D-438D-B7C9-B7AEFBC4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53ED-CC8E-4B72-9AF7-5F1AF4B98566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92EBE-4669-4329-9CC3-19C79DCE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训练方式</a:t>
            </a:r>
            <a:r>
              <a:rPr lang="en-US" altLang="zh-CN" dirty="0"/>
              <a:t>: </a:t>
            </a:r>
            <a:r>
              <a:rPr lang="zh-CN" altLang="en-US" dirty="0"/>
              <a:t>针对同一个</a:t>
            </a:r>
            <a:r>
              <a:rPr lang="en-US" altLang="zh-CN" dirty="0"/>
              <a:t>filter</a:t>
            </a:r>
            <a:r>
              <a:rPr lang="zh-CN" altLang="en-US" dirty="0"/>
              <a:t>，现在的方法是对针对同一张图像优化至收敛。通过观察生成图片，生成的图像有</a:t>
            </a:r>
            <a:r>
              <a:rPr lang="en-US" altLang="zh-CN" dirty="0"/>
              <a:t>pattern</a:t>
            </a:r>
            <a:r>
              <a:rPr lang="zh-CN" altLang="en-US" dirty="0"/>
              <a:t>均匀，我们希望得到的是某一块特定的小区域。可以尝试的方法（按照优先级）</a:t>
            </a:r>
            <a:endParaRPr lang="en-US" altLang="zh-CN" dirty="0"/>
          </a:p>
          <a:p>
            <a:pPr lvl="1"/>
            <a:r>
              <a:rPr lang="zh-CN" altLang="en-US" dirty="0"/>
              <a:t>同一类图片，同时优化，比如同时优化</a:t>
            </a:r>
            <a:r>
              <a:rPr lang="en-US" altLang="zh-CN" dirty="0"/>
              <a:t>MNIST</a:t>
            </a:r>
            <a:r>
              <a:rPr lang="zh-CN" altLang="en-US" dirty="0"/>
              <a:t>的</a:t>
            </a:r>
            <a:r>
              <a:rPr lang="en-US" altLang="zh-CN" dirty="0"/>
              <a:t>1000</a:t>
            </a:r>
            <a:r>
              <a:rPr lang="zh-CN" altLang="en-US" dirty="0"/>
              <a:t>张图片，这样可能部分区域会比较明显</a:t>
            </a:r>
            <a:endParaRPr lang="en-US" altLang="zh-CN" dirty="0"/>
          </a:p>
          <a:p>
            <a:pPr lvl="1"/>
            <a:r>
              <a:rPr lang="zh-CN" altLang="en-US" dirty="0"/>
              <a:t>受</a:t>
            </a:r>
            <a:r>
              <a:rPr lang="en-US" altLang="zh-CN" dirty="0"/>
              <a:t>deep dream</a:t>
            </a:r>
            <a:r>
              <a:rPr lang="zh-CN" altLang="en-US" dirty="0"/>
              <a:t>启发，对生成的</a:t>
            </a:r>
            <a:r>
              <a:rPr lang="en-US" altLang="zh-CN" dirty="0"/>
              <a:t>feature map,</a:t>
            </a:r>
            <a:r>
              <a:rPr lang="zh-CN" altLang="en-US" dirty="0"/>
              <a:t>可以加入，比如：相邻像素要比较相似，来使得优化出来的图片的语义信息更加充分。</a:t>
            </a:r>
            <a:endParaRPr lang="en-US" altLang="zh-CN" dirty="0"/>
          </a:p>
          <a:p>
            <a:pPr lvl="1"/>
            <a:r>
              <a:rPr lang="zh-CN" altLang="en-US" dirty="0"/>
              <a:t>从结果出发</a:t>
            </a:r>
            <a:r>
              <a:rPr lang="en-US" altLang="zh-CN" dirty="0"/>
              <a:t>, </a:t>
            </a:r>
            <a:r>
              <a:rPr lang="zh-CN" altLang="en-US" dirty="0"/>
              <a:t>将 “小区域” 编码入网络的训练之中。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9/24/19</a:t>
            </a:fld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filter</a:t>
            </a:r>
            <a:r>
              <a:rPr lang="zh-CN" altLang="en-US" dirty="0"/>
              <a:t>生成的</a:t>
            </a:r>
            <a:r>
              <a:rPr lang="en-US" altLang="zh-CN" dirty="0"/>
              <a:t>feature map</a:t>
            </a:r>
            <a:r>
              <a:rPr lang="zh-CN" altLang="en-US" dirty="0"/>
              <a:t>的方法：思路是，对输入图片，选择响应最强的</a:t>
            </a:r>
            <a:r>
              <a:rPr lang="en-US" altLang="zh-CN" dirty="0"/>
              <a:t>feature map</a:t>
            </a:r>
            <a:r>
              <a:rPr lang="zh-CN" altLang="en-US" dirty="0"/>
              <a:t>对应的</a:t>
            </a:r>
            <a:r>
              <a:rPr lang="en-US" altLang="zh-CN" dirty="0"/>
              <a:t>filter</a:t>
            </a:r>
            <a:r>
              <a:rPr lang="zh-CN" altLang="en-US" dirty="0"/>
              <a:t>作为观察的对象。</a:t>
            </a:r>
            <a:endParaRPr lang="en-US" altLang="zh-CN" dirty="0"/>
          </a:p>
          <a:p>
            <a:pPr lvl="1"/>
            <a:r>
              <a:rPr lang="zh-CN" altLang="en-US" dirty="0"/>
              <a:t>对于不同类别，</a:t>
            </a:r>
            <a:r>
              <a:rPr lang="en-US" altLang="zh-CN" dirty="0"/>
              <a:t>filter</a:t>
            </a:r>
            <a:r>
              <a:rPr lang="zh-CN" altLang="en-US" dirty="0"/>
              <a:t>可能不一样。</a:t>
            </a:r>
            <a:endParaRPr lang="en-US" altLang="zh-CN" dirty="0"/>
          </a:p>
          <a:p>
            <a:pPr lvl="1"/>
            <a:r>
              <a:rPr lang="zh-CN" altLang="en-US" dirty="0"/>
              <a:t>对于同一类的一批数据，可能需要通过统计的方式，选择平均响应最强对应的</a:t>
            </a:r>
            <a:r>
              <a:rPr lang="en-US" altLang="zh-CN" dirty="0"/>
              <a:t>filter</a:t>
            </a:r>
            <a:r>
              <a:rPr lang="zh-CN" altLang="en-US" dirty="0"/>
              <a:t>来作为实验对象。</a:t>
            </a:r>
            <a:endParaRPr lang="en-US" altLang="zh-CN" dirty="0"/>
          </a:p>
          <a:p>
            <a:pPr lvl="1"/>
            <a:r>
              <a:rPr lang="zh-CN" altLang="en-US" dirty="0"/>
              <a:t>定义最强：</a:t>
            </a:r>
            <a:endParaRPr lang="en-US" altLang="zh-CN" dirty="0"/>
          </a:p>
          <a:p>
            <a:pPr lvl="2"/>
            <a:r>
              <a:rPr lang="zh-CN" altLang="en-US" dirty="0"/>
              <a:t>平均绝对值幅值最大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dissection</a:t>
            </a:r>
            <a:r>
              <a:rPr lang="zh-CN" altLang="en-US" dirty="0"/>
              <a:t>，</a:t>
            </a:r>
            <a:r>
              <a:rPr lang="en-US" altLang="zh-CN" dirty="0" err="1"/>
              <a:t>zhoubolei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eccv2014</a:t>
            </a:r>
            <a:r>
              <a:rPr lang="zh-CN" altLang="en-US" dirty="0"/>
              <a:t>， </a:t>
            </a:r>
            <a:r>
              <a:rPr lang="en-US" altLang="zh-CN" dirty="0" err="1"/>
              <a:t>visualizeing</a:t>
            </a:r>
            <a:r>
              <a:rPr lang="zh-CN" altLang="en-US" dirty="0"/>
              <a:t>的选择方式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E84-1CB7-1C46-9F72-CB3FB82F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Exp-TODO-3 </a:t>
            </a:r>
            <a:r>
              <a:rPr lang="zh-CN" altLang="en-US" dirty="0"/>
              <a:t>观察性实验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B7D8-C997-384D-98CA-E108203C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对于同一张图，选定</a:t>
            </a:r>
            <a:r>
              <a:rPr lang="en-US" altLang="zh-CN" dirty="0"/>
              <a:t>filter</a:t>
            </a:r>
            <a:r>
              <a:rPr lang="zh-CN" altLang="en-US" dirty="0"/>
              <a:t>之后产生的</a:t>
            </a:r>
            <a:r>
              <a:rPr lang="en-US" altLang="zh-CN" dirty="0"/>
              <a:t>feature map</a:t>
            </a:r>
            <a:r>
              <a:rPr lang="zh-CN" altLang="en-US" dirty="0"/>
              <a:t>（做了插值放大）和优化出来的图片，视觉上应该有什么差别？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JX</a:t>
            </a:r>
            <a:r>
              <a:rPr lang="zh-CN" altLang="en-US" dirty="0"/>
              <a:t>）可能区域的位置上比较重合，但是优化出来的图像应该保留了更加丰富的信息，因为经过逐层的流动，信息应该是越来越抽象的。</a:t>
            </a:r>
            <a:endParaRPr lang="en-US" altLang="zh-CN" sz="1800" dirty="0"/>
          </a:p>
          <a:p>
            <a:pPr lvl="1"/>
            <a:r>
              <a:rPr lang="zh-CN" altLang="en-US" sz="2200" dirty="0"/>
              <a:t>同一类优化出来的图片是否具有共性（无论是一张图优化，还是一批图优化）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B96B-3E85-40A3-A296-091D498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  <a:t>9/24/19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F1FF-820C-427B-BE1E-A008AA61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1184</Words>
  <Application>Microsoft Macintosh PowerPoint</Application>
  <PresentationFormat>Widescreen</PresentationFormat>
  <Paragraphs>110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Office Theme</vt:lpstr>
      <vt:lpstr>Interpretation</vt:lpstr>
      <vt:lpstr>Loss function</vt:lpstr>
      <vt:lpstr>Setting</vt:lpstr>
      <vt:lpstr>Alpha=1, epoch: 0, 100, 1000, 10000</vt:lpstr>
      <vt:lpstr>Analysis</vt:lpstr>
      <vt:lpstr>Analysis</vt:lpstr>
      <vt:lpstr>Exp-TODO-1 </vt:lpstr>
      <vt:lpstr>Exp-TODO-2</vt:lpstr>
      <vt:lpstr>Exp-TODO-3 观察性实验</vt:lpstr>
      <vt:lpstr>Exp-TODO-4 探究实验</vt:lpstr>
      <vt:lpstr>Exp-TODO-4 探究实验</vt:lpstr>
      <vt:lpstr>JX-可视化feature map</vt:lpstr>
      <vt:lpstr>JX-可视化feature map</vt:lpstr>
      <vt:lpstr>JX-可视化feature map-结果分析（1）</vt:lpstr>
      <vt:lpstr>JX-可视化feature map-结果分析（2）</vt:lpstr>
      <vt:lpstr>JX-可视化feature map-结果分析（3）</vt:lpstr>
      <vt:lpstr>JX-可视化feature map-结果分析（4）</vt:lpstr>
      <vt:lpstr>JX-可视化feature map-结果分析（5）</vt:lpstr>
      <vt:lpstr>JX-损失函数的范数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Interpretation</dc:title>
  <dc:creator>Lzzzzz 27</dc:creator>
  <cp:lastModifiedBy>Lzzzzz 27</cp:lastModifiedBy>
  <cp:revision>40</cp:revision>
  <dcterms:created xsi:type="dcterms:W3CDTF">2019-09-19T12:41:51Z</dcterms:created>
  <dcterms:modified xsi:type="dcterms:W3CDTF">2019-09-24T08:59:28Z</dcterms:modified>
</cp:coreProperties>
</file>