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69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0CC5C93-8BD6-44E3-BDAA-3784F2110946}">
          <p14:sldIdLst>
            <p14:sldId id="256"/>
            <p14:sldId id="258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69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4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9F377-C162-4680-9BD9-7C23D4CFF8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FD875-F69A-4A96-B7D4-B4AEE2998B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FD875-F69A-4A96-B7D4-B4AEE2998B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FD875-F69A-4A96-B7D4-B4AEE2998B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选择单一kernel的假设是：单一kernel能捕获我们能理解的特征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C06D-7A5C-4EFC-997D-06100A497197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93CD-EAB3-4C4A-B6BC-E13B4E22CFE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9BE3-15D4-4DBE-A744-51C26D8C89F5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E3E-2C2C-4299-A198-43C5B9691ED8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C8E2-3477-408B-8A18-BC57B5A57DE5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B463-FD8B-4FE3-A2B0-56A8F331639C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7D0-8350-4B6D-8E8F-81F075A8CA5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E6A3-8727-4C49-BB0B-8D3B215E0F05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CDA5-BE82-46C9-84A7-917789A4507C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3553-557E-47A6-AA35-FB9764499B9E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58A8-249F-4202-8A92-0C595567D6C5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achinelearningmastery.com/how-to-visualize-filters-and-feature-maps-in-convolutional-neural-network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jpeg"/><Relationship Id="rId7" Type="http://schemas.openxmlformats.org/officeDocument/2006/relationships/image" Target="../media/image9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ai.googleblog.com/2015/06/inceptionism-going-deeper-into-neural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8FA8-D9AF-44A9-9447-58E55764C556}" type="datetime1">
              <a:rPr lang="en-US" altLang="zh-CN" smtClean="0"/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Exp-TODO-4 </a:t>
            </a:r>
            <a:r>
              <a:rPr lang="zh-CN" altLang="en-US" dirty="0"/>
              <a:t>探究实验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 err="1"/>
              <a:t>imagenet</a:t>
            </a:r>
            <a:r>
              <a:rPr lang="zh-CN" altLang="en-US" dirty="0"/>
              <a:t>上重复实验，使用预先训练好的模型，选择训练集的图片即可（现在训练好的图片上，可能可以得到更容易解释的结果，然后再考虑更复杂的验证集）</a:t>
            </a:r>
            <a:endParaRPr lang="en-US" altLang="zh-CN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Exp-TODO-4 </a:t>
            </a:r>
            <a:r>
              <a:rPr lang="zh-CN" altLang="en-US" dirty="0"/>
              <a:t>探究实验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sz="2200" dirty="0"/>
              <a:t>更新好的图作为输入</a:t>
            </a:r>
            <a:endParaRPr lang="en-US" altLang="zh-CN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jupyter</a:t>
            </a:r>
            <a:r>
              <a:rPr lang="zh-CN" altLang="en-US" dirty="0"/>
              <a:t>上，构建可视化</a:t>
            </a:r>
            <a:r>
              <a:rPr lang="en-US" altLang="zh-CN" dirty="0"/>
              <a:t>feature map</a:t>
            </a:r>
            <a:r>
              <a:rPr lang="zh-CN" altLang="en-US" dirty="0"/>
              <a:t>的方法，并且进行可视化。</a:t>
            </a:r>
            <a:endParaRPr lang="en-US" altLang="zh-CN" dirty="0"/>
          </a:p>
          <a:p>
            <a:r>
              <a:rPr lang="en-US" dirty="0"/>
              <a:t>Ref: </a:t>
            </a:r>
            <a:r>
              <a:rPr lang="en-US" dirty="0">
                <a:hlinkClick r:id="rId1"/>
              </a:rPr>
              <a:t>How to Visualize Filters and Feature Maps in Convolutional Neural Networks</a:t>
            </a:r>
            <a:endParaRPr lang="en-US" dirty="0"/>
          </a:p>
          <a:p>
            <a:r>
              <a:rPr lang="en-US" dirty="0"/>
              <a:t>The idea of visualizing a feature map for a specific input image would be to understand </a:t>
            </a:r>
            <a:r>
              <a:rPr lang="en-US" b="1" dirty="0"/>
              <a:t>what features of the input are detected </a:t>
            </a:r>
            <a:r>
              <a:rPr lang="en-US" dirty="0"/>
              <a:t>or </a:t>
            </a:r>
            <a:r>
              <a:rPr lang="en-US" b="1" dirty="0"/>
              <a:t>preserved in the feature maps</a:t>
            </a:r>
            <a:r>
              <a:rPr lang="en-US" dirty="0"/>
              <a:t>. The expectation would be that the feature maps </a:t>
            </a:r>
            <a:r>
              <a:rPr lang="en-US" b="1" dirty="0"/>
              <a:t>close to the input detect small or fine-grained detail</a:t>
            </a:r>
            <a:r>
              <a:rPr lang="en-US" dirty="0"/>
              <a:t>, whereas feature maps </a:t>
            </a:r>
            <a:r>
              <a:rPr lang="en-US" b="1" dirty="0"/>
              <a:t>close to the output of the model capture more general features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/>
              <a:t>Model abstract features from the image into more general concepts that can be used to make a classification. We generally lose the ability to interpret these deeper feature maps.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的可视化应该是在卷积后还是</a:t>
            </a:r>
            <a:r>
              <a:rPr lang="en-US" altLang="zh-CN" dirty="0" err="1"/>
              <a:t>relu</a:t>
            </a:r>
            <a:r>
              <a:rPr lang="zh-CN" altLang="en-US" dirty="0"/>
              <a:t>之后， 看到的做法：</a:t>
            </a:r>
            <a:r>
              <a:rPr lang="en-US" altLang="zh-CN" dirty="0" err="1"/>
              <a:t>relu</a:t>
            </a:r>
            <a:r>
              <a:rPr lang="zh-CN" altLang="en-US" dirty="0"/>
              <a:t>之后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map-</a:t>
            </a:r>
            <a:r>
              <a:rPr lang="zh-CN" altLang="en-US" dirty="0">
                <a:solidFill>
                  <a:srgbClr val="FF0000"/>
                </a:solidFill>
              </a:rPr>
              <a:t>结果分析（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选用了</a:t>
            </a:r>
            <a:r>
              <a:rPr lang="en-US" altLang="zh-CN" dirty="0" err="1"/>
              <a:t>relu</a:t>
            </a:r>
            <a:r>
              <a:rPr lang="zh-CN" altLang="en-US" dirty="0"/>
              <a:t>出来的结果做分析。</a:t>
            </a:r>
            <a:endParaRPr lang="en-US" altLang="zh-CN" dirty="0"/>
          </a:p>
          <a:p>
            <a:r>
              <a:rPr lang="en-US" dirty="0"/>
              <a:t>Low layer </a:t>
            </a:r>
            <a:r>
              <a:rPr lang="zh-CN" altLang="en-US" dirty="0"/>
              <a:t>显然更接近输入，不同</a:t>
            </a:r>
            <a:r>
              <a:rPr lang="en-US" altLang="zh-CN" dirty="0"/>
              <a:t>filter</a:t>
            </a:r>
            <a:r>
              <a:rPr lang="zh-CN" altLang="en-US" dirty="0"/>
              <a:t>激活的区域显然不相同。比如说</a:t>
            </a:r>
            <a:r>
              <a:rPr lang="en-US" altLang="zh-CN" dirty="0"/>
              <a:t>6</a:t>
            </a:r>
            <a:r>
              <a:rPr lang="zh-CN" altLang="en-US" dirty="0"/>
              <a:t>号（左边）和</a:t>
            </a:r>
            <a:r>
              <a:rPr lang="en-US" altLang="zh-CN" dirty="0"/>
              <a:t>8</a:t>
            </a:r>
            <a:r>
              <a:rPr lang="zh-CN" altLang="en-US" dirty="0"/>
              <a:t>号（右边），一个背景激活，一个</a:t>
            </a:r>
            <a:r>
              <a:rPr lang="en-US" altLang="zh-CN" dirty="0"/>
              <a:t>5</a:t>
            </a:r>
            <a:r>
              <a:rPr lang="zh-CN" altLang="en-US" dirty="0"/>
              <a:t>本身被激活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 layer </a:t>
            </a:r>
            <a:r>
              <a:rPr lang="zh-CN" altLang="en-US" dirty="0"/>
              <a:t>更抽象，关注的特征难以理解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6539" y="3496469"/>
            <a:ext cx="1801776" cy="880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372" y="3429000"/>
            <a:ext cx="1439503" cy="9726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353303" y="2125237"/>
            <a:ext cx="1276050" cy="71861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522" y="1512671"/>
            <a:ext cx="1003353" cy="7211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map-</a:t>
            </a:r>
            <a:r>
              <a:rPr lang="zh-CN" altLang="en-US" dirty="0">
                <a:solidFill>
                  <a:srgbClr val="FF0000"/>
                </a:solidFill>
              </a:rPr>
              <a:t>结果分析（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激活的情况，选择了</a:t>
            </a:r>
            <a:r>
              <a:rPr lang="en-US" altLang="zh-CN" dirty="0"/>
              <a:t>low layer 8</a:t>
            </a:r>
            <a:r>
              <a:rPr lang="zh-CN" altLang="en-US" dirty="0"/>
              <a:t>号</a:t>
            </a:r>
            <a:r>
              <a:rPr lang="en-US" altLang="zh-CN" dirty="0"/>
              <a:t>filter</a:t>
            </a:r>
            <a:r>
              <a:rPr lang="zh-CN" altLang="en-US" dirty="0"/>
              <a:t>来分析，做了</a:t>
            </a:r>
            <a:r>
              <a:rPr lang="en-US" altLang="zh-CN" dirty="0"/>
              <a:t>101, 102</a:t>
            </a:r>
            <a:r>
              <a:rPr lang="zh-CN" altLang="en-US" dirty="0"/>
              <a:t>两组实验</a:t>
            </a:r>
            <a:r>
              <a:rPr lang="en-US" altLang="zh-CN" dirty="0"/>
              <a:t>, </a:t>
            </a:r>
            <a:r>
              <a:rPr lang="en-US" altLang="zh-CN" dirty="0" err="1"/>
              <a:t>relu</a:t>
            </a:r>
            <a:r>
              <a:rPr lang="zh-CN" altLang="en-US" dirty="0"/>
              <a:t>前和</a:t>
            </a:r>
            <a:r>
              <a:rPr lang="en-US" altLang="zh-CN" dirty="0" err="1"/>
              <a:t>relu</a:t>
            </a:r>
            <a:r>
              <a:rPr lang="zh-CN" altLang="en-US" dirty="0"/>
              <a:t>后。从效果来看，</a:t>
            </a:r>
            <a:r>
              <a:rPr lang="en-US" altLang="zh-CN" dirty="0" err="1"/>
              <a:t>relu</a:t>
            </a:r>
            <a:r>
              <a:rPr lang="zh-CN" altLang="en-US" dirty="0"/>
              <a:t>后可能更好。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0" y="2786606"/>
            <a:ext cx="3276600" cy="3263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895" y="2748506"/>
            <a:ext cx="3289300" cy="330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map-</a:t>
            </a:r>
            <a:r>
              <a:rPr lang="zh-CN" altLang="en-US" dirty="0">
                <a:solidFill>
                  <a:srgbClr val="FF0000"/>
                </a:solidFill>
              </a:rPr>
              <a:t>结果分析（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从损失函数的优化角度来看，两者的损失函数绝对值依旧非常大。相比</a:t>
            </a:r>
            <a:r>
              <a:rPr lang="en-US" altLang="zh-CN" dirty="0"/>
              <a:t> high layer</a:t>
            </a:r>
            <a:r>
              <a:rPr lang="zh-CN" altLang="en-US" dirty="0"/>
              <a:t>优化出来的结果。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420" y="3175478"/>
            <a:ext cx="8951159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map-</a:t>
            </a:r>
            <a:r>
              <a:rPr lang="zh-CN" altLang="en-US" dirty="0">
                <a:solidFill>
                  <a:srgbClr val="FF0000"/>
                </a:solidFill>
              </a:rPr>
              <a:t>结果分析（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激活的情况，选择了</a:t>
            </a:r>
            <a:r>
              <a:rPr lang="en-US" altLang="zh-CN" dirty="0"/>
              <a:t>low layer 6</a:t>
            </a:r>
            <a:r>
              <a:rPr lang="zh-CN" altLang="en-US" dirty="0"/>
              <a:t>号</a:t>
            </a:r>
            <a:r>
              <a:rPr lang="en-US" altLang="zh-CN" dirty="0"/>
              <a:t>filter</a:t>
            </a:r>
            <a:r>
              <a:rPr lang="zh-CN" altLang="en-US" dirty="0"/>
              <a:t>来分析，做了</a:t>
            </a:r>
            <a:r>
              <a:rPr lang="en-US" altLang="zh-CN" dirty="0"/>
              <a:t>103</a:t>
            </a:r>
            <a:r>
              <a:rPr lang="zh-CN" altLang="en-US" dirty="0"/>
              <a:t>实验。优化不出任何东西。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270" y="2723463"/>
            <a:ext cx="3403600" cy="3289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532" y="3429000"/>
            <a:ext cx="6553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可视化</a:t>
            </a:r>
            <a:r>
              <a:rPr lang="en-US" altLang="zh-CN" dirty="0"/>
              <a:t>feature map-</a:t>
            </a:r>
            <a:r>
              <a:rPr lang="zh-CN" altLang="en-US" dirty="0">
                <a:solidFill>
                  <a:srgbClr val="FF0000"/>
                </a:solidFill>
              </a:rPr>
              <a:t>结果分析（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可视化的结果可能不一定能正确反应数据的分布，要不要考虑使用</a:t>
            </a:r>
            <a:r>
              <a:rPr lang="en-US" altLang="zh-CN" dirty="0"/>
              <a:t>seaborn</a:t>
            </a:r>
            <a:r>
              <a:rPr lang="zh-CN" altLang="en-US" dirty="0"/>
              <a:t>之类的将数据分布</a:t>
            </a:r>
            <a:r>
              <a:rPr lang="zh-CN" altLang="en-US"/>
              <a:t>显示出来？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JX</a:t>
            </a:r>
            <a:r>
              <a:rPr lang="en-US" altLang="zh-CN" dirty="0"/>
              <a:t>-</a:t>
            </a:r>
            <a:r>
              <a:rPr lang="zh-CN" altLang="en-US" dirty="0"/>
              <a:t>损失函数的范数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损失函数的范数可以尝试</a:t>
            </a:r>
            <a:r>
              <a:rPr lang="en-US" altLang="zh-CN" dirty="0"/>
              <a:t>L2</a:t>
            </a:r>
            <a:r>
              <a:rPr lang="zh-CN" altLang="en-US" dirty="0"/>
              <a:t>或者</a:t>
            </a:r>
            <a:r>
              <a:rPr lang="en-US" altLang="zh-CN" dirty="0"/>
              <a:t>L1, </a:t>
            </a:r>
            <a:r>
              <a:rPr lang="zh-CN" altLang="en-US" dirty="0"/>
              <a:t>需要通过实验比较其意义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config.py</a:t>
            </a:r>
            <a:r>
              <a:rPr lang="zh-CN" altLang="en-US" dirty="0"/>
              <a:t>中增加该选项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111E-5384-4450-87E5-51B3B23284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5801784" cy="4351338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B692-CE74-499F-9357-A4F8D07A9D42}" type="datetime1">
              <a:rPr lang="en-US" altLang="zh-CN" smtClean="0"/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" altLang="en-US"/>
              <a:t>怎么通过forward选择kernel,</a:t>
            </a:r>
            <a:endParaRPr lang="" altLang="en-US"/>
          </a:p>
          <a:p>
            <a:pPr lvl="1"/>
            <a:r>
              <a:rPr lang="" altLang="en-US"/>
              <a:t>最大值，不得</a:t>
            </a:r>
            <a:endParaRPr lang="" altLang="en-US"/>
          </a:p>
          <a:p>
            <a:pPr lvl="1"/>
            <a:r>
              <a:rPr lang="" altLang="en-US"/>
              <a:t>非零均值，不好</a:t>
            </a:r>
            <a:endParaRPr lang="" altLang="en-US"/>
          </a:p>
          <a:p>
            <a:pPr lvl="1"/>
            <a:r>
              <a:rPr lang="" altLang="en-US"/>
              <a:t>Top-N, 试试</a:t>
            </a:r>
            <a:endParaRPr lang="" altLang="en-US"/>
          </a:p>
          <a:p>
            <a:pPr lvl="1"/>
            <a:r>
              <a:rPr lang="" altLang="en-US"/>
              <a:t>dissection</a:t>
            </a:r>
            <a:endParaRPr lang="" altLang="en-US"/>
          </a:p>
          <a:p>
            <a:pPr lvl="1"/>
            <a:r>
              <a:rPr lang="" altLang="en-US"/>
              <a:t>暴力选</a:t>
            </a:r>
            <a:endParaRPr lang="" altLang="en-US"/>
          </a:p>
          <a:p>
            <a:pPr lvl="0"/>
            <a:r>
              <a:rPr lang="" altLang="en-US" sz="2800"/>
              <a:t>一个容易看的出变化的可视化？的手段</a:t>
            </a:r>
            <a:endParaRPr lang="" altLang="en-US" sz="2800"/>
          </a:p>
          <a:p>
            <a:pPr lvl="1"/>
            <a:r>
              <a:rPr lang="" altLang="en-US" sz="2400"/>
              <a:t>做差值，colormap，贴上去 (cam)</a:t>
            </a:r>
            <a:endParaRPr lang="" altLang="en-US" sz="2400"/>
          </a:p>
          <a:p>
            <a:pPr lvl="0"/>
            <a:r>
              <a:rPr lang="" altLang="en-US"/>
              <a:t>网络优化：极端值去除（模仿 </a:t>
            </a:r>
            <a:r>
              <a:rPr lang="" altLang="en-US" sz="1800"/>
              <a:t>Interpretable and Fine-Grained Visual Explanations for Convolutional Neural Networks </a:t>
            </a:r>
            <a:r>
              <a:rPr lang="" altLang="en-US" sz="2400"/>
              <a:t>)</a:t>
            </a:r>
            <a:endParaRPr lang="" altLang="en-US" sz="2400"/>
          </a:p>
          <a:p>
            <a:pPr lvl="0"/>
            <a:r>
              <a:rPr lang="" altLang="en-US" sz="2400"/>
              <a:t>NMF</a:t>
            </a:r>
            <a:endParaRPr lang="" alt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483111E-5384-4450-87E5-51B3B23284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Network dissection带来的思路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在一个有label各种属性的数据集上，做实验，然后比较是什么label最相近，就知道是什么属性</a:t>
            </a:r>
            <a:endParaRPr lang="" altLang="en-US"/>
          </a:p>
          <a:p>
            <a:r>
              <a:rPr lang="" altLang="en-US"/>
              <a:t>去除dropout重新训练网络</a:t>
            </a:r>
            <a:endParaRPr lang="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483111E-5384-4450-87E5-51B3B2328436}" type="datetime1">
              <a:rPr lang="en-US" altLang="zh-CN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2426" cy="4007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721" y="2361302"/>
            <a:ext cx="6251889" cy="2270334"/>
          </a:xfrm>
          <a:prstGeom prst="rect">
            <a:avLst/>
          </a:prstGeom>
        </p:spPr>
      </p:pic>
      <p:sp>
        <p:nvSpPr>
          <p:cNvPr id="5" name="Content Placeholder 2"/>
          <p:cNvSpPr txBox="1"/>
          <p:nvPr/>
        </p:nvSpPr>
        <p:spPr>
          <a:xfrm>
            <a:off x="838199" y="4877420"/>
            <a:ext cx="8941905" cy="1205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Select the 25</a:t>
            </a:r>
            <a:r>
              <a:rPr lang="en-US" sz="2600" baseline="30000" dirty="0"/>
              <a:t>th</a:t>
            </a:r>
            <a:r>
              <a:rPr lang="en-US" sz="2600" dirty="0"/>
              <a:t> feature map from the second conv layer </a:t>
            </a:r>
            <a:endParaRPr lang="en-US" sz="2600" dirty="0"/>
          </a:p>
          <a:p>
            <a:r>
              <a:rPr lang="en-US" sz="2600" dirty="0"/>
              <a:t>Dataset: MNIST </a:t>
            </a:r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1325217" y="3114261"/>
            <a:ext cx="4015409" cy="14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C4F0-1127-448D-8D03-CE814C5D2706}" type="datetime1">
              <a:rPr lang="en-US" altLang="zh-CN" smtClean="0"/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11" y="152625"/>
            <a:ext cx="10515600" cy="1325563"/>
          </a:xfrm>
        </p:spPr>
        <p:txBody>
          <a:bodyPr/>
          <a:lstStyle/>
          <a:p>
            <a:r>
              <a:rPr lang="en-US" dirty="0"/>
              <a:t>Alpha=1, epoch: 0, 100, 1000, 10000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5080" y="4428331"/>
            <a:ext cx="1443936" cy="14439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81" y="1485032"/>
            <a:ext cx="1443935" cy="1443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782" y="1485031"/>
            <a:ext cx="1443935" cy="1443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483" y="1485030"/>
            <a:ext cx="1443935" cy="1443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042" y="1491876"/>
            <a:ext cx="1443936" cy="14439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3782" y="4397334"/>
            <a:ext cx="1443936" cy="14439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2483" y="4397334"/>
            <a:ext cx="1443935" cy="14439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3616" y="4397333"/>
            <a:ext cx="1443935" cy="1443935"/>
          </a:xfrm>
          <a:prstGeom prst="rect">
            <a:avLst/>
          </a:prstGeom>
        </p:spPr>
      </p:pic>
      <p:sp>
        <p:nvSpPr>
          <p:cNvPr id="17" name="Title 1"/>
          <p:cNvSpPr txBox="1"/>
          <p:nvPr/>
        </p:nvSpPr>
        <p:spPr>
          <a:xfrm>
            <a:off x="1149626" y="31027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Alpha=10, epoch: 0, 100, 1000, 10000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1077" y="1284812"/>
            <a:ext cx="4381500" cy="165100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8216348" y="2663687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0790037" y="2610375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38403" y="304459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0.6627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214903" y="299528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0.015</a:t>
            </a:r>
            <a:endParaRPr lang="en-US" i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3556" y="4234956"/>
            <a:ext cx="4356100" cy="158750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8309366" y="5346568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31421" y="572747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0.2593</a:t>
            </a:r>
            <a:endParaRPr lang="en-US" i="1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0798319" y="5346568"/>
            <a:ext cx="699053" cy="43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320374" y="572747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0.383</a:t>
            </a:r>
            <a:endParaRPr lang="en-US" i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38100" y="1284812"/>
            <a:ext cx="0" cy="3693002"/>
          </a:xfrm>
          <a:prstGeom prst="straightConnector1">
            <a:avLst/>
          </a:prstGeom>
          <a:ln w="168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B269-F348-439F-A6D0-CBB90A314411}" type="datetime1">
              <a:rPr lang="en-US" altLang="zh-CN" smtClean="0"/>
            </a:fld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对原图片，该网络中选定的</a:t>
            </a:r>
            <a:r>
              <a:rPr lang="en-US" altLang="zh-CN" dirty="0"/>
              <a:t>filter</a:t>
            </a:r>
            <a:r>
              <a:rPr lang="zh-CN" altLang="en-US" dirty="0"/>
              <a:t>产生的</a:t>
            </a:r>
            <a:r>
              <a:rPr lang="en-US" altLang="zh-CN" dirty="0"/>
              <a:t>feature map</a:t>
            </a:r>
            <a:r>
              <a:rPr lang="zh-CN" altLang="en-US" dirty="0"/>
              <a:t>是什么模样？我们的损失函数优化出来的图像，和这个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是不是该十分的相似？（</a:t>
            </a:r>
            <a:r>
              <a:rPr lang="en-US" altLang="zh-CN" dirty="0"/>
              <a:t>JX:</a:t>
            </a:r>
            <a:r>
              <a:rPr lang="zh-CN" altLang="en-US" dirty="0"/>
              <a:t>觉得是）</a:t>
            </a:r>
            <a:endParaRPr lang="en-US" altLang="zh-CN" dirty="0"/>
          </a:p>
          <a:p>
            <a:r>
              <a:rPr lang="zh-CN" altLang="en-US" dirty="0"/>
              <a:t>阅读 </a:t>
            </a:r>
            <a:r>
              <a:rPr lang="en-US" dirty="0">
                <a:hlinkClick r:id="rId1"/>
              </a:rPr>
              <a:t>https://ai.googleblog.com/2015/06/inceptionism-going-deeper-into-neural.html</a:t>
            </a:r>
            <a:r>
              <a:rPr lang="zh-CN" altLang="en-US" dirty="0"/>
              <a:t> ， </a:t>
            </a:r>
            <a:r>
              <a:rPr lang="en-US" altLang="zh-CN" dirty="0"/>
              <a:t>deep dream</a:t>
            </a:r>
            <a:r>
              <a:rPr lang="zh-CN" altLang="en-US" dirty="0"/>
              <a:t>的思想是最大化某个选定的</a:t>
            </a:r>
            <a:r>
              <a:rPr lang="en-US" altLang="zh-CN" dirty="0"/>
              <a:t>filter</a:t>
            </a:r>
            <a:r>
              <a:rPr lang="zh-CN" altLang="en-US" dirty="0"/>
              <a:t>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的响应，但并不一定会限制其他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，这是我们方法的差别，同时，我们的方法还要求和指定的原来的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相似，可不可以改成最大化，同时使得其他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的效果为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怎么选择特定的</a:t>
            </a:r>
            <a:r>
              <a:rPr lang="en-US" altLang="zh-CN" dirty="0"/>
              <a:t>filter</a:t>
            </a:r>
            <a:r>
              <a:rPr lang="zh-CN" altLang="en-US" dirty="0"/>
              <a:t>，在我们这个非常简单的网络中，至少有</a:t>
            </a:r>
            <a:r>
              <a:rPr lang="en-US" altLang="zh-CN" dirty="0"/>
              <a:t>70</a:t>
            </a:r>
            <a:r>
              <a:rPr lang="zh-CN" altLang="en-US" dirty="0"/>
              <a:t>个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，拿出每一类一张图片来分析，也要看</a:t>
            </a:r>
            <a:r>
              <a:rPr lang="en-US" altLang="zh-CN" dirty="0"/>
              <a:t>700</a:t>
            </a:r>
            <a:r>
              <a:rPr lang="zh-CN" altLang="en-US" dirty="0"/>
              <a:t>次</a:t>
            </a:r>
            <a:endParaRPr lang="en-US" altLang="zh-CN" dirty="0"/>
          </a:p>
          <a:p>
            <a:pPr lvl="1"/>
            <a:r>
              <a:rPr lang="zh-CN" altLang="en-US" dirty="0"/>
              <a:t>可能可以优先选择对于某一类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相应就比较大</a:t>
            </a:r>
            <a:r>
              <a:rPr lang="en-US" altLang="zh-CN" dirty="0"/>
              <a:t>filter</a:t>
            </a:r>
            <a:r>
              <a:rPr lang="zh-CN" altLang="en-US" dirty="0"/>
              <a:t> ？（优先）</a:t>
            </a:r>
            <a:endParaRPr lang="en-US" altLang="zh-CN" dirty="0"/>
          </a:p>
          <a:p>
            <a:pPr lvl="1"/>
            <a:r>
              <a:rPr lang="zh-CN" altLang="en-US" dirty="0"/>
              <a:t>全部都看一遍？</a:t>
            </a:r>
            <a:r>
              <a:rPr lang="en-US" altLang="zh-CN" dirty="0"/>
              <a:t>	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532A-7BDE-40DC-A051-D57142ED605E}" type="datetime1">
              <a:rPr lang="en-US" altLang="zh-CN" smtClean="0"/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r>
              <a:rPr lang="zh-CN" altLang="en-US" dirty="0"/>
              <a:t>对于同一个</a:t>
            </a:r>
            <a:r>
              <a:rPr lang="en-US" altLang="zh-CN" dirty="0"/>
              <a:t>filter</a:t>
            </a:r>
            <a:r>
              <a:rPr lang="zh-CN" altLang="en-US" dirty="0"/>
              <a:t>，不同类别的图片（各选择一张）产生的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r>
              <a:rPr lang="zh-CN" altLang="en-US" dirty="0"/>
              <a:t>是不是相同，使用我们的办法优化出来的图像是不是相似？（探究是不是提取了相同的</a:t>
            </a:r>
            <a:r>
              <a:rPr lang="en-US" altLang="zh-CN" dirty="0"/>
              <a:t>pattern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提取对每一类图像同一层响应最强的</a:t>
            </a:r>
            <a:r>
              <a:rPr lang="en-US" altLang="zh-CN" dirty="0"/>
              <a:t>filter</a:t>
            </a:r>
            <a:r>
              <a:rPr lang="zh-CN" altLang="en-US" dirty="0"/>
              <a:t>，对其优化图像（探究观察到的可能区别不同类别的决定性特征是什么）</a:t>
            </a:r>
            <a:endParaRPr lang="en-US" altLang="zh-CN" dirty="0"/>
          </a:p>
          <a:p>
            <a:r>
              <a:rPr lang="zh-CN" altLang="en-US" dirty="0"/>
              <a:t>可以在</a:t>
            </a:r>
            <a:r>
              <a:rPr lang="en-US" altLang="zh-CN" dirty="0"/>
              <a:t>ImageNet</a:t>
            </a:r>
            <a:r>
              <a:rPr lang="zh-CN" altLang="en-US" dirty="0"/>
              <a:t>上，找特别像的两类，特别不像的一类，一共三类，研究他们优化出来的图像，重复在</a:t>
            </a:r>
            <a:r>
              <a:rPr lang="en-US" altLang="zh-CN" dirty="0"/>
              <a:t>MNIST</a:t>
            </a:r>
            <a:r>
              <a:rPr lang="zh-CN" altLang="en-US" dirty="0"/>
              <a:t>上的实验。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53ED-CC8E-4B72-9AF7-5F1AF4B98566}" type="datetime1">
              <a:rPr lang="en-US" altLang="zh-CN" smtClean="0"/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Exp-TODO-1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r>
              <a:rPr lang="zh-CN" altLang="en-US" dirty="0"/>
              <a:t>训练方式</a:t>
            </a:r>
            <a:r>
              <a:rPr lang="en-US" altLang="zh-CN" dirty="0"/>
              <a:t>: </a:t>
            </a:r>
            <a:r>
              <a:rPr lang="zh-CN" altLang="en-US" dirty="0"/>
              <a:t>针对同一个</a:t>
            </a:r>
            <a:r>
              <a:rPr lang="en-US" altLang="zh-CN" dirty="0"/>
              <a:t>filter</a:t>
            </a:r>
            <a:r>
              <a:rPr lang="zh-CN" altLang="en-US" dirty="0"/>
              <a:t>，现在的方法是对针对同一张图像优化至收敛。通过观察生成图片，生成的图像有</a:t>
            </a:r>
            <a:r>
              <a:rPr lang="en-US" altLang="zh-CN" dirty="0"/>
              <a:t>pattern</a:t>
            </a:r>
            <a:r>
              <a:rPr lang="zh-CN" altLang="en-US" dirty="0"/>
              <a:t>均匀，我们希望得到的是某一块特定的小区域。可以尝试的方法（按照优先级）</a:t>
            </a:r>
            <a:endParaRPr lang="en-US" altLang="zh-CN" dirty="0"/>
          </a:p>
          <a:p>
            <a:pPr lvl="1"/>
            <a:r>
              <a:rPr lang="zh-CN" altLang="en-US" dirty="0"/>
              <a:t>同一类图片，同时优化，比如同时优化</a:t>
            </a:r>
            <a:r>
              <a:rPr lang="en-US" altLang="zh-CN" dirty="0"/>
              <a:t>MNIST</a:t>
            </a:r>
            <a:r>
              <a:rPr lang="zh-CN" altLang="en-US" dirty="0"/>
              <a:t>的</a:t>
            </a:r>
            <a:r>
              <a:rPr lang="en-US" altLang="zh-CN" dirty="0"/>
              <a:t>1000</a:t>
            </a:r>
            <a:r>
              <a:rPr lang="zh-CN" altLang="en-US" dirty="0"/>
              <a:t>张图片，这样可能部分区域会比较明显</a:t>
            </a:r>
            <a:endParaRPr lang="en-US" altLang="zh-CN" dirty="0"/>
          </a:p>
          <a:p>
            <a:pPr lvl="1"/>
            <a:r>
              <a:rPr lang="zh-CN" altLang="en-US" dirty="0"/>
              <a:t>受</a:t>
            </a:r>
            <a:r>
              <a:rPr lang="en-US" altLang="zh-CN" dirty="0"/>
              <a:t>deep dream</a:t>
            </a:r>
            <a:r>
              <a:rPr lang="zh-CN" altLang="en-US" dirty="0"/>
              <a:t>启发，对生成的</a:t>
            </a:r>
            <a:r>
              <a:rPr lang="en-US" altLang="zh-CN" dirty="0"/>
              <a:t>feature map,</a:t>
            </a:r>
            <a:r>
              <a:rPr lang="zh-CN" altLang="en-US" dirty="0"/>
              <a:t>可以加入，比如：相邻像素要比较相似，来使得优化出来的图片的语义信息更加充分。</a:t>
            </a:r>
            <a:endParaRPr lang="en-US" altLang="zh-CN" dirty="0"/>
          </a:p>
          <a:p>
            <a:pPr lvl="1"/>
            <a:r>
              <a:rPr lang="zh-CN" altLang="en-US" dirty="0"/>
              <a:t>从结果出发</a:t>
            </a:r>
            <a:r>
              <a:rPr lang="en-US" altLang="zh-CN" dirty="0"/>
              <a:t>, </a:t>
            </a:r>
            <a:r>
              <a:rPr lang="zh-CN" altLang="en-US" dirty="0"/>
              <a:t>将 “小区域” 编码入网络的训练之中。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Exp-TODO-2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filter</a:t>
            </a:r>
            <a:r>
              <a:rPr lang="zh-CN" altLang="en-US" dirty="0"/>
              <a:t>生成的</a:t>
            </a:r>
            <a:r>
              <a:rPr lang="en-US" altLang="zh-CN" dirty="0"/>
              <a:t>feature map</a:t>
            </a:r>
            <a:r>
              <a:rPr lang="zh-CN" altLang="en-US" dirty="0"/>
              <a:t>的方法：思路是，对输入图片，选择响应最强的</a:t>
            </a:r>
            <a:r>
              <a:rPr lang="en-US" altLang="zh-CN" dirty="0"/>
              <a:t>feature map</a:t>
            </a:r>
            <a:r>
              <a:rPr lang="zh-CN" altLang="en-US" dirty="0"/>
              <a:t>对应的</a:t>
            </a:r>
            <a:r>
              <a:rPr lang="en-US" altLang="zh-CN" dirty="0"/>
              <a:t>filter</a:t>
            </a:r>
            <a:r>
              <a:rPr lang="zh-CN" altLang="en-US" dirty="0"/>
              <a:t>作为观察的对象。</a:t>
            </a:r>
            <a:endParaRPr lang="en-US" altLang="zh-CN" dirty="0"/>
          </a:p>
          <a:p>
            <a:pPr lvl="1"/>
            <a:r>
              <a:rPr lang="zh-CN" altLang="en-US" dirty="0"/>
              <a:t>对于不同类别，</a:t>
            </a:r>
            <a:r>
              <a:rPr lang="en-US" altLang="zh-CN" dirty="0"/>
              <a:t>filter</a:t>
            </a:r>
            <a:r>
              <a:rPr lang="zh-CN" altLang="en-US" dirty="0"/>
              <a:t>可能不一样。</a:t>
            </a:r>
            <a:endParaRPr lang="en-US" altLang="zh-CN" dirty="0"/>
          </a:p>
          <a:p>
            <a:pPr lvl="1"/>
            <a:r>
              <a:rPr lang="zh-CN" altLang="en-US" dirty="0"/>
              <a:t>对于同一类的一批数据，可能需要通过统计的方式，选择平均响应最强对应的</a:t>
            </a:r>
            <a:r>
              <a:rPr lang="en-US" altLang="zh-CN" dirty="0"/>
              <a:t>filter</a:t>
            </a:r>
            <a:r>
              <a:rPr lang="zh-CN" altLang="en-US" dirty="0"/>
              <a:t>来作为实验对象。</a:t>
            </a:r>
            <a:endParaRPr lang="en-US" altLang="zh-CN" dirty="0"/>
          </a:p>
          <a:p>
            <a:pPr lvl="1"/>
            <a:r>
              <a:rPr lang="zh-CN" altLang="en-US" dirty="0"/>
              <a:t>定义最强：</a:t>
            </a:r>
            <a:endParaRPr lang="en-US" altLang="zh-CN" dirty="0"/>
          </a:p>
          <a:p>
            <a:pPr lvl="2"/>
            <a:r>
              <a:rPr lang="zh-CN" altLang="en-US" dirty="0"/>
              <a:t>平均绝对值幅值最大 </a:t>
            </a:r>
            <a:r>
              <a:rPr lang="" altLang="zh-CN" dirty="0"/>
              <a:t>-&gt; </a:t>
            </a:r>
            <a:r>
              <a:rPr lang="" altLang="zh-CN" dirty="0">
                <a:solidFill>
                  <a:srgbClr val="FF0000"/>
                </a:solidFill>
              </a:rPr>
              <a:t>非零均值</a:t>
            </a:r>
            <a:endParaRPr lang="en-US" altLang="zh-CN" dirty="0"/>
          </a:p>
          <a:p>
            <a:pPr lvl="2"/>
            <a:r>
              <a:rPr lang="zh-CN" altLang="en-US" dirty="0"/>
              <a:t>参考</a:t>
            </a:r>
            <a:r>
              <a:rPr lang="en-US" altLang="zh-CN" dirty="0"/>
              <a:t>dissection</a:t>
            </a:r>
            <a:r>
              <a:rPr lang="zh-CN" altLang="en-US" dirty="0"/>
              <a:t>，</a:t>
            </a:r>
            <a:r>
              <a:rPr lang="en-US" altLang="zh-CN" dirty="0" err="1"/>
              <a:t>zhoubolei</a:t>
            </a:r>
            <a:endParaRPr lang="en-US" altLang="zh-CN" dirty="0"/>
          </a:p>
          <a:p>
            <a:pPr lvl="2"/>
            <a:r>
              <a:rPr lang="zh-CN" altLang="en-US" dirty="0"/>
              <a:t>参考</a:t>
            </a:r>
            <a:r>
              <a:rPr lang="en-US" altLang="zh-CN" dirty="0"/>
              <a:t>eccv2014</a:t>
            </a:r>
            <a:r>
              <a:rPr lang="zh-CN" altLang="en-US" dirty="0"/>
              <a:t>， </a:t>
            </a:r>
            <a:r>
              <a:rPr lang="en-US" altLang="zh-CN" dirty="0" err="1"/>
              <a:t>visualizeing</a:t>
            </a:r>
            <a:r>
              <a:rPr lang="zh-CN" altLang="en-US" dirty="0"/>
              <a:t>的选择方式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Exp-TODO-3 </a:t>
            </a:r>
            <a:r>
              <a:rPr lang="zh-CN" altLang="en-US" dirty="0"/>
              <a:t>观察性实验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31" y="1547329"/>
            <a:ext cx="10515600" cy="478720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dirty="0"/>
              <a:t>对于同一张图，选定</a:t>
            </a:r>
            <a:r>
              <a:rPr lang="en-US" altLang="zh-CN" dirty="0"/>
              <a:t>filter</a:t>
            </a:r>
            <a:r>
              <a:rPr lang="zh-CN" altLang="en-US" dirty="0"/>
              <a:t>之后产生的</a:t>
            </a:r>
            <a:r>
              <a:rPr lang="en-US" altLang="zh-CN" dirty="0"/>
              <a:t>feature map</a:t>
            </a:r>
            <a:r>
              <a:rPr lang="zh-CN" altLang="en-US" dirty="0"/>
              <a:t>（做了插值放大）和优化出来的图片，视觉上应该有什么差别？</a:t>
            </a:r>
            <a:endParaRPr lang="en-US" altLang="zh-CN" dirty="0"/>
          </a:p>
          <a:p>
            <a:pPr lvl="2"/>
            <a:r>
              <a:rPr lang="zh-CN" altLang="en-US" dirty="0"/>
              <a:t>（</a:t>
            </a:r>
            <a:r>
              <a:rPr lang="en-US" altLang="zh-CN" dirty="0"/>
              <a:t>JX</a:t>
            </a:r>
            <a:r>
              <a:rPr lang="zh-CN" altLang="en-US" dirty="0"/>
              <a:t>）可能区域的位置上比较重合，但是优化出来的图像应该保留了更加丰富的信息，因为经过逐层的流动，信息应该是越来越抽象的。</a:t>
            </a:r>
            <a:endParaRPr lang="en-US" altLang="zh-CN" sz="1800" dirty="0"/>
          </a:p>
          <a:p>
            <a:pPr lvl="1"/>
            <a:r>
              <a:rPr lang="zh-CN" altLang="en-US" sz="2200" dirty="0"/>
              <a:t>同一类优化出来的图片是否具有共性（无论是一张图优化，还是一批图优化）</a:t>
            </a:r>
            <a:endParaRPr lang="en-US" altLang="zh-CN" sz="2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7F50-21D8-40BE-B8F0-B2270733CF6B}" type="datetime1">
              <a:rPr lang="en-US" altLang="zh-CN" smtClean="0"/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7A402-3076-2049-A745-4823B471CC6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3182</Words>
  <Application>WPS Presentation</Application>
  <PresentationFormat>Widescreen</PresentationFormat>
  <Paragraphs>214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DejaVu Sans</vt:lpstr>
      <vt:lpstr>Calibri Light</vt:lpstr>
      <vt:lpstr>Calibri</vt:lpstr>
      <vt:lpstr>微软雅黑</vt:lpstr>
      <vt:lpstr>Droid Sans Fallback</vt:lpstr>
      <vt:lpstr>宋体</vt:lpstr>
      <vt:lpstr>Arial Unicode MS</vt:lpstr>
      <vt:lpstr>等线</vt:lpstr>
      <vt:lpstr>Gubbi</vt:lpstr>
      <vt:lpstr>Abyssinica SIL</vt:lpstr>
      <vt:lpstr>等线 Light</vt:lpstr>
      <vt:lpstr>MT Extra</vt:lpstr>
      <vt:lpstr>Office Theme</vt:lpstr>
      <vt:lpstr>Interpretation</vt:lpstr>
      <vt:lpstr>Loss function</vt:lpstr>
      <vt:lpstr>Setting</vt:lpstr>
      <vt:lpstr>Alpha=1, epoch: 0, 100, 1000, 10000</vt:lpstr>
      <vt:lpstr>Analysis</vt:lpstr>
      <vt:lpstr>Analysis</vt:lpstr>
      <vt:lpstr>Exp-TODO-1 </vt:lpstr>
      <vt:lpstr>Exp-TODO-2</vt:lpstr>
      <vt:lpstr>Exp-TODO-3 观察性实验</vt:lpstr>
      <vt:lpstr>Exp-TODO-4 探究实验</vt:lpstr>
      <vt:lpstr>Exp-TODO-4 探究实验</vt:lpstr>
      <vt:lpstr>JX-可视化feature map</vt:lpstr>
      <vt:lpstr>JX-可视化feature map</vt:lpstr>
      <vt:lpstr>JX-可视化feature map-结果分析（1）</vt:lpstr>
      <vt:lpstr>JX-可视化feature map-结果分析（2）</vt:lpstr>
      <vt:lpstr>JX-可视化feature map-结果分析（3）</vt:lpstr>
      <vt:lpstr>JX-可视化feature map-结果分析（4）</vt:lpstr>
      <vt:lpstr>JX-可视化feature map-结果分析（5）</vt:lpstr>
      <vt:lpstr>JX-损失函数的范数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Interpretation</dc:title>
  <dc:creator>Lzzzzz 27</dc:creator>
  <cp:lastModifiedBy>lincolnzjx</cp:lastModifiedBy>
  <cp:revision>44</cp:revision>
  <dcterms:created xsi:type="dcterms:W3CDTF">2019-10-10T14:42:53Z</dcterms:created>
  <dcterms:modified xsi:type="dcterms:W3CDTF">2019-10-10T14:42:53Z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