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61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0CC5C93-8BD6-44E3-BDAA-3784F2110946}">
          <p14:sldIdLst>
            <p14:sldId id="256"/>
            <p14:sldId id="258"/>
            <p14:sldId id="261"/>
            <p14:sldId id="259"/>
            <p14:sldId id="260"/>
            <p14:sldId id="262"/>
            <p14:sldId id="263"/>
            <p14:sldId id="264"/>
            <p14:sldId id="265"/>
            <p14:sldId id="266"/>
            <p14:sldId id="267"/>
            <p14:sldId id="268"/>
            <p14:sldId id="270"/>
            <p14:sldId id="271"/>
            <p14:sldId id="272"/>
            <p14:sldId id="273"/>
            <p14:sldId id="274"/>
            <p14:sldId id="275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24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2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9F377-C162-4680-9BD9-7C23D4CFF851}" type="datetimeFigureOut">
              <a:rPr lang="zh-CN" altLang="en-US" smtClean="0"/>
              <a:t>2019/10/5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6FD875-F69A-4A96-B7D4-B4AEE2998B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124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6FD875-F69A-4A96-B7D4-B4AEE2998B1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694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6FD875-F69A-4A96-B7D4-B4AEE2998B1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10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3829F-BF5F-C64F-A4DB-3B1FA54F6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D72878-19A5-054F-8320-52CA733C0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6647-629D-E14F-97D0-0945B6D80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C06D-7A5C-4EFC-997D-06100A497197}" type="datetime1">
              <a:rPr lang="en-US" altLang="zh-CN" smtClean="0"/>
              <a:t>10/5/19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34420-CE63-6C4B-AB29-43CB2F601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24E28-E60F-6C4C-BE06-9CFD40C22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99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81F86-6811-2545-8197-AC2618CDE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629E2-8938-0642-8879-C0AC37EC9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B99C2-60BD-504E-8CF3-F33C15F46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693CD-EAB3-4C4A-B6BC-E13B4E22CFEC}" type="datetime1">
              <a:rPr lang="en-US" altLang="zh-CN" smtClean="0"/>
              <a:t>10/5/19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6C5A2-78E7-2D45-8A69-AC1A23CF1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422B8-96CF-2443-B61A-BFF7E0046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13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6CDC2A-0AAE-E24B-AB7A-6EED93D8CD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6BBBAA-6931-1944-8EB3-35E80043F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685B0-768B-AC41-B01E-217052041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B9BE3-15D4-4DBE-A744-51C26D8C89F5}" type="datetime1">
              <a:rPr lang="en-US" altLang="zh-CN" smtClean="0"/>
              <a:t>10/5/19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F17E4-3EBE-6D45-9667-26DEC9DDF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9FE94-228B-6947-B52A-8E9EFB052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5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0AE72-FFA9-FC48-8A98-57191909D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C77F1-69D7-4D4C-991A-1B51633CE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8D77E-6AC4-7C45-BAB4-066E58480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111E-5384-4450-87E5-51B3B2328436}" type="datetime1">
              <a:rPr lang="en-US" altLang="zh-CN" smtClean="0"/>
              <a:t>10/5/19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E8241-B2B3-AD45-9931-DB7A5892B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564C0-DD60-E84F-996C-75E6E9AFC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125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B1F3F-7A34-D04E-9DBF-EE371EB07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9A265-6F40-CB49-A260-4654BB09F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8B024-993E-4449-8069-C4AB3D3DA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3E3E-2C2C-4299-A198-43C5B9691ED8}" type="datetime1">
              <a:rPr lang="en-US" altLang="zh-CN" smtClean="0"/>
              <a:t>10/5/19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BC803-7071-7A4A-BA70-72C1F2A46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183B2-0C56-D549-8192-228B6ECE6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7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EA13D-4CFF-7447-A09B-F1885D10C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FC84D-0357-D94A-81CC-B191A850CA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49A8E-A4FC-E041-90E0-78126D153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0C4BEF-269C-9449-9BDB-F4B528C22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C8E2-3477-408B-8A18-BC57B5A57DE5}" type="datetime1">
              <a:rPr lang="en-US" altLang="zh-CN" smtClean="0"/>
              <a:t>10/5/19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48855-E967-4F46-A1F4-CF2202799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84540-752C-7F4F-9A16-452DFA2CE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7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C8900-F10B-644F-9D91-683F055E1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6BBD7-7AC1-8E43-8A56-8FDE305B3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1BA28E-A638-814B-B186-64225373E8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B19DDB-9DFE-D64D-B826-2D31002144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8BAA6E-CEB8-4345-92E9-592CCA73FB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BD2457-22A4-044E-A25F-05009AD30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B463-FD8B-4FE3-A2B0-56A8F331639C}" type="datetime1">
              <a:rPr lang="en-US" altLang="zh-CN" smtClean="0"/>
              <a:t>10/5/19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C86D4F-7BFE-B443-87D1-A91B313AB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084E80-28D8-3341-B7F3-F5EDD65AA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93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37E4E-4CAF-A64F-AFAB-C17D6B0C4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88D2BF-4436-BD44-BBC1-FC4177620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57D0-8350-4B6D-8E8F-81F075A8CA5A}" type="datetime1">
              <a:rPr lang="en-US" altLang="zh-CN" smtClean="0"/>
              <a:t>10/5/19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7CB94F-03B6-DC45-A0D0-47377546B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0BDA9A-85C2-7644-9D3D-772FBB488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01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FFCAA-E2C5-A84A-BC91-DBDBA8C92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E6A3-8727-4C49-BB0B-8D3B215E0F05}" type="datetime1">
              <a:rPr lang="en-US" altLang="zh-CN" smtClean="0"/>
              <a:t>10/5/19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69A22A-10AF-DB49-92B3-39DFB5607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B80798-407D-C240-B0B8-0733767DA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90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BA108-C413-BB4E-A171-C68D6E55A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1605C-DB47-5C42-A09A-72FFD44CB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7C131C-421F-0B49-918E-E07C0B9AE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4F09C-1153-524B-8017-1542CD80B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CDA5-BE82-46C9-84A7-917789A4507C}" type="datetime1">
              <a:rPr lang="en-US" altLang="zh-CN" smtClean="0"/>
              <a:t>10/5/19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07F31-68B9-CF4F-B8E6-7353F954F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EA3C9-E2B9-9F4B-9587-55383F1C2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143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7540-8F5D-8A41-98DB-CC75A942A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DDEE5C-AC39-3D4C-B60D-EA009172EE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5464B8-8FFF-3A4B-B014-1A6DB8334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15E46-BC8E-F04E-BD5F-1D1CCE8D5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3553-557E-47A6-AA35-FB9764499B9E}" type="datetime1">
              <a:rPr lang="en-US" altLang="zh-CN" smtClean="0"/>
              <a:t>10/5/19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C03CE4-1593-7F4F-B4A9-C08620E38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9ED8D-E5D5-0445-B5B1-D742B5C0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337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5C8C61-1B62-494F-A4B4-A2C0D1AAB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2C5A3-9D1F-FC49-A8B6-9FC1A204E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44991-B31D-974B-B0BA-8CD95B70D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258A8-249F-4202-8A92-0C595567D6C5}" type="datetime1">
              <a:rPr lang="en-US" altLang="zh-CN" smtClean="0"/>
              <a:t>10/5/19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693CF-B262-3B42-9A3A-6833317BE1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752E0-2312-C949-9360-D446A09B24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7A402-3076-2049-A745-4823B471C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54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machinelearningmastery.com/how-to-visualize-filters-and-feature-maps-in-convolutional-neural-network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2.png"/><Relationship Id="rId5" Type="http://schemas.openxmlformats.org/officeDocument/2006/relationships/image" Target="../media/image6.jpg"/><Relationship Id="rId10" Type="http://schemas.openxmlformats.org/officeDocument/2006/relationships/image" Target="../media/image11.png"/><Relationship Id="rId4" Type="http://schemas.openxmlformats.org/officeDocument/2006/relationships/image" Target="../media/image5.jpg"/><Relationship Id="rId9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i.googleblog.com/2015/06/inceptionism-going-deeper-into-neural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1A980-E7EE-6B4B-9EC1-CD5251FC40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Interpretation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676204-3E6E-724F-86C1-33DEAD64D6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375F58-6602-4BB2-9B52-C33DFD353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8FA8-D9AF-44A9-9447-58E55764C556}" type="datetime1">
              <a:rPr lang="en-US" altLang="zh-CN" smtClean="0"/>
              <a:t>10/5/19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00711A6-827C-49F2-A75E-F13EC8F5B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76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AE84-1CB7-1C46-9F72-CB3FB82F3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Exp-TODO-4 </a:t>
            </a:r>
            <a:r>
              <a:rPr lang="zh-CN" altLang="en-US" dirty="0"/>
              <a:t>探究实验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9B7D8-C997-384D-98CA-E108203C4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931" y="1547329"/>
            <a:ext cx="10515600" cy="4787209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 err="1"/>
              <a:t>imagenet</a:t>
            </a:r>
            <a:r>
              <a:rPr lang="zh-CN" altLang="en-US" dirty="0"/>
              <a:t>上重复实验，使用预先训练好的模型，选择训练集的图片即可（现在训练好的图片上，可能可以得到更容易解释的结果，然后再考虑更复杂的验证集）</a:t>
            </a:r>
            <a:endParaRPr lang="en-US" altLang="zh-CN" sz="22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65B96B-3E85-40A3-A296-091D49891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7F50-21D8-40BE-B8F0-B2270733CF6B}" type="datetime1">
              <a:rPr lang="en-US" altLang="zh-CN" smtClean="0"/>
              <a:t>10/5/19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EAF1FF-820C-427B-BE1E-A008AA61B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7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AE84-1CB7-1C46-9F72-CB3FB82F3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Exp-TODO-4 </a:t>
            </a:r>
            <a:r>
              <a:rPr lang="zh-CN" altLang="en-US" dirty="0"/>
              <a:t>探究实验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9B7D8-C997-384D-98CA-E108203C4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931" y="1547329"/>
            <a:ext cx="10515600" cy="4787209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pPr lvl="1"/>
            <a:r>
              <a:rPr lang="zh-CN" altLang="en-US" sz="2200" dirty="0"/>
              <a:t>更新好的图作为输入</a:t>
            </a:r>
            <a:endParaRPr lang="en-US" altLang="zh-CN" sz="22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65B96B-3E85-40A3-A296-091D49891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7F50-21D8-40BE-B8F0-B2270733CF6B}" type="datetime1">
              <a:rPr lang="en-US" altLang="zh-CN" smtClean="0"/>
              <a:t>10/5/19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EAF1FF-820C-427B-BE1E-A008AA61B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5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D168B-F31C-F24B-A01A-D6C413013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JX</a:t>
            </a:r>
            <a:r>
              <a:rPr lang="en-US" altLang="zh-CN" dirty="0"/>
              <a:t>-</a:t>
            </a:r>
            <a:r>
              <a:rPr lang="zh-CN" altLang="en-US" dirty="0"/>
              <a:t>可视化</a:t>
            </a:r>
            <a:r>
              <a:rPr lang="en-US" altLang="zh-CN" dirty="0"/>
              <a:t>feature 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D77C2-CD68-8944-AB87-3A854D1C3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在</a:t>
            </a:r>
            <a:r>
              <a:rPr lang="en-US" altLang="zh-CN" dirty="0" err="1"/>
              <a:t>jupyter</a:t>
            </a:r>
            <a:r>
              <a:rPr lang="zh-CN" altLang="en-US" dirty="0"/>
              <a:t>上，构建可视化</a:t>
            </a:r>
            <a:r>
              <a:rPr lang="en-US" altLang="zh-CN" dirty="0"/>
              <a:t>feature map</a:t>
            </a:r>
            <a:r>
              <a:rPr lang="zh-CN" altLang="en-US" dirty="0"/>
              <a:t>的方法，并且进行可视化。</a:t>
            </a:r>
            <a:endParaRPr lang="en-US" altLang="zh-CN" dirty="0"/>
          </a:p>
          <a:p>
            <a:r>
              <a:rPr lang="en-US" dirty="0"/>
              <a:t>Ref: </a:t>
            </a:r>
            <a:r>
              <a:rPr lang="en-US" dirty="0">
                <a:hlinkClick r:id="rId2"/>
              </a:rPr>
              <a:t>How to Visualize Filters and Feature Maps in Convolutional Neural Networks</a:t>
            </a:r>
            <a:endParaRPr lang="en-US" dirty="0"/>
          </a:p>
          <a:p>
            <a:r>
              <a:rPr lang="en-US" dirty="0"/>
              <a:t>The idea of visualizing a feature map for a specific input image would be to understand </a:t>
            </a:r>
            <a:r>
              <a:rPr lang="en-US" b="1" dirty="0"/>
              <a:t>what features of the input are detected </a:t>
            </a:r>
            <a:r>
              <a:rPr lang="en-US" dirty="0"/>
              <a:t>or </a:t>
            </a:r>
            <a:r>
              <a:rPr lang="en-US" b="1" dirty="0"/>
              <a:t>preserved in the feature maps</a:t>
            </a:r>
            <a:r>
              <a:rPr lang="en-US" dirty="0"/>
              <a:t>. The expectation would be that the feature maps </a:t>
            </a:r>
            <a:r>
              <a:rPr lang="en-US" b="1" dirty="0"/>
              <a:t>close to the input detect small or fine-grained detail</a:t>
            </a:r>
            <a:r>
              <a:rPr lang="en-US" dirty="0"/>
              <a:t>, whereas feature maps </a:t>
            </a:r>
            <a:r>
              <a:rPr lang="en-US" b="1" dirty="0"/>
              <a:t>close to the output of the model capture more general features</a:t>
            </a:r>
            <a:r>
              <a:rPr lang="en-US" dirty="0"/>
              <a:t>. </a:t>
            </a:r>
          </a:p>
          <a:p>
            <a:r>
              <a:rPr lang="en-US" dirty="0"/>
              <a:t>Model abstract features from the image into more general concepts that can be used to make a classification. We generally lose the ability to interpret these deeper feature maps.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46E80-CB5D-2846-B36E-EE50A34F8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111E-5384-4450-87E5-51B3B2328436}" type="datetime1">
              <a:rPr lang="en-US" altLang="zh-CN" smtClean="0"/>
              <a:t>10/5/19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33172F-CA26-D24C-A717-04495F9B2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01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D168B-F31C-F24B-A01A-D6C413013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JX</a:t>
            </a:r>
            <a:r>
              <a:rPr lang="en-US" altLang="zh-CN" dirty="0"/>
              <a:t>-</a:t>
            </a:r>
            <a:r>
              <a:rPr lang="zh-CN" altLang="en-US" dirty="0"/>
              <a:t>可视化</a:t>
            </a:r>
            <a:r>
              <a:rPr lang="en-US" altLang="zh-CN" dirty="0"/>
              <a:t>feature 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D77C2-CD68-8944-AB87-3A854D1C3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Features</a:t>
            </a:r>
            <a:r>
              <a:rPr lang="zh-CN" altLang="en-US" dirty="0"/>
              <a:t> </a:t>
            </a:r>
            <a:r>
              <a:rPr lang="en-US" altLang="zh-CN" dirty="0"/>
              <a:t>map</a:t>
            </a:r>
            <a:r>
              <a:rPr lang="zh-CN" altLang="en-US" dirty="0"/>
              <a:t>的可视化应该是在卷积后还是</a:t>
            </a:r>
            <a:r>
              <a:rPr lang="en-US" altLang="zh-CN" dirty="0" err="1"/>
              <a:t>relu</a:t>
            </a:r>
            <a:r>
              <a:rPr lang="zh-CN" altLang="en-US" dirty="0"/>
              <a:t>之后， 看到的做法：</a:t>
            </a:r>
            <a:r>
              <a:rPr lang="en-US" altLang="zh-CN" dirty="0" err="1"/>
              <a:t>relu</a:t>
            </a:r>
            <a:r>
              <a:rPr lang="zh-CN" altLang="en-US" dirty="0"/>
              <a:t>之后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46E80-CB5D-2846-B36E-EE50A34F8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111E-5384-4450-87E5-51B3B2328436}" type="datetime1">
              <a:rPr lang="en-US" altLang="zh-CN" smtClean="0"/>
              <a:t>10/5/19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33172F-CA26-D24C-A717-04495F9B2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48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D168B-F31C-F24B-A01A-D6C413013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JX</a:t>
            </a:r>
            <a:r>
              <a:rPr lang="en-US" altLang="zh-CN" dirty="0"/>
              <a:t>-</a:t>
            </a:r>
            <a:r>
              <a:rPr lang="zh-CN" altLang="en-US" dirty="0"/>
              <a:t>可视化</a:t>
            </a:r>
            <a:r>
              <a:rPr lang="en-US" altLang="zh-CN" dirty="0"/>
              <a:t>feature map-</a:t>
            </a:r>
            <a:r>
              <a:rPr lang="zh-CN" altLang="en-US" dirty="0">
                <a:solidFill>
                  <a:srgbClr val="FF0000"/>
                </a:solidFill>
              </a:rPr>
              <a:t>结果分析（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D77C2-CD68-8944-AB87-3A854D1C3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选用了</a:t>
            </a:r>
            <a:r>
              <a:rPr lang="en-US" altLang="zh-CN" dirty="0" err="1"/>
              <a:t>relu</a:t>
            </a:r>
            <a:r>
              <a:rPr lang="zh-CN" altLang="en-US" dirty="0"/>
              <a:t>出来的结果做分析。</a:t>
            </a:r>
            <a:endParaRPr lang="en-US" altLang="zh-CN" dirty="0"/>
          </a:p>
          <a:p>
            <a:r>
              <a:rPr lang="en-US" dirty="0"/>
              <a:t>Low layer </a:t>
            </a:r>
            <a:r>
              <a:rPr lang="zh-CN" altLang="en-US" dirty="0"/>
              <a:t>显然更接近输入，不同</a:t>
            </a:r>
            <a:r>
              <a:rPr lang="en-US" altLang="zh-CN" dirty="0"/>
              <a:t>filter</a:t>
            </a:r>
            <a:r>
              <a:rPr lang="zh-CN" altLang="en-US" dirty="0"/>
              <a:t>激活的区域显然不相同。比如说</a:t>
            </a:r>
            <a:r>
              <a:rPr lang="en-US" altLang="zh-CN" dirty="0"/>
              <a:t>6</a:t>
            </a:r>
            <a:r>
              <a:rPr lang="zh-CN" altLang="en-US" dirty="0"/>
              <a:t>号（左边）和</a:t>
            </a:r>
            <a:r>
              <a:rPr lang="en-US" altLang="zh-CN" dirty="0"/>
              <a:t>8</a:t>
            </a:r>
            <a:r>
              <a:rPr lang="zh-CN" altLang="en-US" dirty="0"/>
              <a:t>号（右边），一个背景激活，一个</a:t>
            </a:r>
            <a:r>
              <a:rPr lang="en-US" altLang="zh-CN" dirty="0"/>
              <a:t>5</a:t>
            </a:r>
            <a:r>
              <a:rPr lang="zh-CN" altLang="en-US" dirty="0"/>
              <a:t>本身被激活</a:t>
            </a:r>
            <a:endParaRPr lang="en-US" altLang="zh-CN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High layer </a:t>
            </a:r>
            <a:r>
              <a:rPr lang="zh-CN" altLang="en-US" dirty="0"/>
              <a:t>更抽象，关注的特征难以理解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46E80-CB5D-2846-B36E-EE50A34F8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111E-5384-4450-87E5-51B3B2328436}" type="datetime1">
              <a:rPr lang="en-US" altLang="zh-CN" smtClean="0"/>
              <a:t>10/5/19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33172F-CA26-D24C-A717-04495F9B2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605874-F861-2546-9BF0-3698178EE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539" y="3496469"/>
            <a:ext cx="1801776" cy="8808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FD3785-9DA4-5D41-86F1-F08F1E61C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372" y="3429000"/>
            <a:ext cx="1439503" cy="9726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3D636A-25C5-4348-ABF6-B89229B18E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4353303" y="2125237"/>
            <a:ext cx="1276050" cy="71861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712C10-3A9E-9F48-B1E1-2C9649A206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1522" y="1512671"/>
            <a:ext cx="1003353" cy="72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724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D168B-F31C-F24B-A01A-D6C413013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JX</a:t>
            </a:r>
            <a:r>
              <a:rPr lang="en-US" altLang="zh-CN" dirty="0"/>
              <a:t>-</a:t>
            </a:r>
            <a:r>
              <a:rPr lang="zh-CN" altLang="en-US" dirty="0"/>
              <a:t>可视化</a:t>
            </a:r>
            <a:r>
              <a:rPr lang="en-US" altLang="zh-CN" dirty="0"/>
              <a:t>feature map-</a:t>
            </a:r>
            <a:r>
              <a:rPr lang="zh-CN" altLang="en-US" dirty="0">
                <a:solidFill>
                  <a:srgbClr val="FF0000"/>
                </a:solidFill>
              </a:rPr>
              <a:t>结果分析（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D77C2-CD68-8944-AB87-3A854D1C3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根据</a:t>
            </a:r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map</a:t>
            </a:r>
            <a:r>
              <a:rPr lang="zh-CN" altLang="en-US" dirty="0"/>
              <a:t>激活的情况，选择了</a:t>
            </a:r>
            <a:r>
              <a:rPr lang="en-US" altLang="zh-CN" dirty="0"/>
              <a:t>low layer 8</a:t>
            </a:r>
            <a:r>
              <a:rPr lang="zh-CN" altLang="en-US" dirty="0"/>
              <a:t>号</a:t>
            </a:r>
            <a:r>
              <a:rPr lang="en-US" altLang="zh-CN" dirty="0"/>
              <a:t>filter</a:t>
            </a:r>
            <a:r>
              <a:rPr lang="zh-CN" altLang="en-US" dirty="0"/>
              <a:t>来分析，做了</a:t>
            </a:r>
            <a:r>
              <a:rPr lang="en-US" altLang="zh-CN" dirty="0"/>
              <a:t>101, 102</a:t>
            </a:r>
            <a:r>
              <a:rPr lang="zh-CN" altLang="en-US" dirty="0"/>
              <a:t>两组实验</a:t>
            </a:r>
            <a:r>
              <a:rPr lang="en-US" altLang="zh-CN" dirty="0"/>
              <a:t>, </a:t>
            </a:r>
            <a:r>
              <a:rPr lang="en-US" altLang="zh-CN" dirty="0" err="1"/>
              <a:t>relu</a:t>
            </a:r>
            <a:r>
              <a:rPr lang="zh-CN" altLang="en-US" dirty="0"/>
              <a:t>前和</a:t>
            </a:r>
            <a:r>
              <a:rPr lang="en-US" altLang="zh-CN" dirty="0" err="1"/>
              <a:t>relu</a:t>
            </a:r>
            <a:r>
              <a:rPr lang="zh-CN" altLang="en-US" dirty="0"/>
              <a:t>后。从效果来看，</a:t>
            </a:r>
            <a:r>
              <a:rPr lang="en-US" altLang="zh-CN" dirty="0" err="1"/>
              <a:t>relu</a:t>
            </a:r>
            <a:r>
              <a:rPr lang="zh-CN" altLang="en-US" dirty="0"/>
              <a:t>后可能更好。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46E80-CB5D-2846-B36E-EE50A34F8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111E-5384-4450-87E5-51B3B2328436}" type="datetime1">
              <a:rPr lang="en-US" altLang="zh-CN" smtClean="0"/>
              <a:t>10/5/19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33172F-CA26-D24C-A717-04495F9B2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  <a:t>15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D7B5D4-44EA-AE4F-92F4-E813ECBDC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2786606"/>
            <a:ext cx="3276600" cy="3263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1186E0-F7FD-DC49-ABE7-E7716A7AB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895" y="2748506"/>
            <a:ext cx="32893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647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D168B-F31C-F24B-A01A-D6C413013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JX</a:t>
            </a:r>
            <a:r>
              <a:rPr lang="en-US" altLang="zh-CN" dirty="0"/>
              <a:t>-</a:t>
            </a:r>
            <a:r>
              <a:rPr lang="zh-CN" altLang="en-US" dirty="0"/>
              <a:t>可视化</a:t>
            </a:r>
            <a:r>
              <a:rPr lang="en-US" altLang="zh-CN" dirty="0"/>
              <a:t>feature map-</a:t>
            </a:r>
            <a:r>
              <a:rPr lang="zh-CN" altLang="en-US" dirty="0">
                <a:solidFill>
                  <a:srgbClr val="FF0000"/>
                </a:solidFill>
              </a:rPr>
              <a:t>结果分析（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D77C2-CD68-8944-AB87-3A854D1C3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从损失函数的优化角度来看，两者的损失函数绝对值依旧非常大。相比</a:t>
            </a:r>
            <a:r>
              <a:rPr lang="en-US" altLang="zh-CN" dirty="0"/>
              <a:t> high layer</a:t>
            </a:r>
            <a:r>
              <a:rPr lang="zh-CN" altLang="en-US" dirty="0"/>
              <a:t>优化出来的结果。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46E80-CB5D-2846-B36E-EE50A34F8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111E-5384-4450-87E5-51B3B2328436}" type="datetime1">
              <a:rPr lang="en-US" altLang="zh-CN" smtClean="0"/>
              <a:t>10/5/19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33172F-CA26-D24C-A717-04495F9B2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C98EEE-C2F6-9446-9893-86282ECDA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420" y="3175478"/>
            <a:ext cx="8951159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728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D168B-F31C-F24B-A01A-D6C413013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JX</a:t>
            </a:r>
            <a:r>
              <a:rPr lang="en-US" altLang="zh-CN" dirty="0"/>
              <a:t>-</a:t>
            </a:r>
            <a:r>
              <a:rPr lang="zh-CN" altLang="en-US" dirty="0"/>
              <a:t>可视化</a:t>
            </a:r>
            <a:r>
              <a:rPr lang="en-US" altLang="zh-CN" dirty="0"/>
              <a:t>feature map-</a:t>
            </a:r>
            <a:r>
              <a:rPr lang="zh-CN" altLang="en-US" dirty="0">
                <a:solidFill>
                  <a:srgbClr val="FF0000"/>
                </a:solidFill>
              </a:rPr>
              <a:t>结果分析（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D77C2-CD68-8944-AB87-3A854D1C3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根据</a:t>
            </a:r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map</a:t>
            </a:r>
            <a:r>
              <a:rPr lang="zh-CN" altLang="en-US" dirty="0"/>
              <a:t>激活的情况，选择了</a:t>
            </a:r>
            <a:r>
              <a:rPr lang="en-US" altLang="zh-CN" dirty="0"/>
              <a:t>low layer 6</a:t>
            </a:r>
            <a:r>
              <a:rPr lang="zh-CN" altLang="en-US" dirty="0"/>
              <a:t>号</a:t>
            </a:r>
            <a:r>
              <a:rPr lang="en-US" altLang="zh-CN" dirty="0"/>
              <a:t>filter</a:t>
            </a:r>
            <a:r>
              <a:rPr lang="zh-CN" altLang="en-US" dirty="0"/>
              <a:t>来分析，做了</a:t>
            </a:r>
            <a:r>
              <a:rPr lang="en-US" altLang="zh-CN" dirty="0"/>
              <a:t>103</a:t>
            </a:r>
            <a:r>
              <a:rPr lang="zh-CN" altLang="en-US" dirty="0"/>
              <a:t>实验。优化不出任何东西。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46E80-CB5D-2846-B36E-EE50A34F8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111E-5384-4450-87E5-51B3B2328436}" type="datetime1">
              <a:rPr lang="en-US" altLang="zh-CN" smtClean="0"/>
              <a:t>10/5/19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33172F-CA26-D24C-A717-04495F9B2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7F14CC-E12E-D846-A725-4E450EFD1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270" y="2723463"/>
            <a:ext cx="3403600" cy="3289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9A2C39-C6CE-9E4A-87CB-FE842F341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532" y="3429000"/>
            <a:ext cx="65532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450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D168B-F31C-F24B-A01A-D6C413013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JX</a:t>
            </a:r>
            <a:r>
              <a:rPr lang="en-US" altLang="zh-CN" dirty="0"/>
              <a:t>-</a:t>
            </a:r>
            <a:r>
              <a:rPr lang="zh-CN" altLang="en-US" dirty="0"/>
              <a:t>可视化</a:t>
            </a:r>
            <a:r>
              <a:rPr lang="en-US" altLang="zh-CN" dirty="0"/>
              <a:t>feature map-</a:t>
            </a:r>
            <a:r>
              <a:rPr lang="zh-CN" altLang="en-US" dirty="0">
                <a:solidFill>
                  <a:srgbClr val="FF0000"/>
                </a:solidFill>
              </a:rPr>
              <a:t>结果分析（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D77C2-CD68-8944-AB87-3A854D1C3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可视化的结果可能不一定能正确反应数据的分布，要不要考虑使用</a:t>
            </a:r>
            <a:r>
              <a:rPr lang="en-US" altLang="zh-CN" dirty="0"/>
              <a:t>seaborn</a:t>
            </a:r>
            <a:r>
              <a:rPr lang="zh-CN" altLang="en-US" dirty="0"/>
              <a:t>之类的将数据分布</a:t>
            </a:r>
            <a:r>
              <a:rPr lang="zh-CN" altLang="en-US"/>
              <a:t>显示出来？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46E80-CB5D-2846-B36E-EE50A34F8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111E-5384-4450-87E5-51B3B2328436}" type="datetime1">
              <a:rPr lang="en-US" altLang="zh-CN" smtClean="0"/>
              <a:t>10/5/19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33172F-CA26-D24C-A717-04495F9B2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62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D168B-F31C-F24B-A01A-D6C413013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JX</a:t>
            </a:r>
            <a:r>
              <a:rPr lang="en-US" altLang="zh-CN" dirty="0"/>
              <a:t>-</a:t>
            </a:r>
            <a:r>
              <a:rPr lang="zh-CN" altLang="en-US" dirty="0"/>
              <a:t>损失函数的范数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D77C2-CD68-8944-AB87-3A854D1C3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损失函数的范数可以尝试</a:t>
            </a:r>
            <a:r>
              <a:rPr lang="en-US" altLang="zh-CN" dirty="0"/>
              <a:t>L2</a:t>
            </a:r>
            <a:r>
              <a:rPr lang="zh-CN" altLang="en-US" dirty="0"/>
              <a:t>或者</a:t>
            </a:r>
            <a:r>
              <a:rPr lang="en-US" altLang="zh-CN" dirty="0"/>
              <a:t>L1, </a:t>
            </a:r>
            <a:r>
              <a:rPr lang="zh-CN" altLang="en-US" dirty="0"/>
              <a:t>需要通过实验比较其意义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 err="1"/>
              <a:t>config.py</a:t>
            </a:r>
            <a:r>
              <a:rPr lang="zh-CN" altLang="en-US" dirty="0"/>
              <a:t>中增加该选项</a:t>
            </a:r>
            <a:endParaRPr lang="en-US" altLang="zh-C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46E80-CB5D-2846-B36E-EE50A34F8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111E-5384-4450-87E5-51B3B2328436}" type="datetime1">
              <a:rPr lang="en-US" altLang="zh-CN" smtClean="0"/>
              <a:t>10/5/19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33172F-CA26-D24C-A717-04495F9B2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52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AE84-1CB7-1C46-9F72-CB3FB82F3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9B7D8-C997-384D-98CA-E108203C4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837C14-DAE2-1F45-B75A-A879E1DFA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801784" cy="4351338"/>
          </a:xfrm>
          <a:prstGeom prst="rect">
            <a:avLst/>
          </a:prstGeom>
        </p:spPr>
      </p:pic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69A727-5D8C-4F08-A1E8-C67DC66C2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B692-CE74-499F-9357-A4F8D07A9D42}" type="datetime1">
              <a:rPr lang="en-US" altLang="zh-CN" smtClean="0"/>
              <a:t>10/5/19</a:t>
            </a:fld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5B2EB2-8ED9-44AF-BB8F-6A3E917D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34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AE84-1CB7-1C46-9F72-CB3FB82F3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9B7D8-C997-384D-98CA-E108203C4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02426" cy="40074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Network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677BFD-1D88-644D-8AE8-082D94CF2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721" y="2361302"/>
            <a:ext cx="6251889" cy="227033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78E8C40-35DC-694E-9866-2488237460F3}"/>
              </a:ext>
            </a:extLst>
          </p:cNvPr>
          <p:cNvSpPr txBox="1">
            <a:spLocks/>
          </p:cNvSpPr>
          <p:nvPr/>
        </p:nvSpPr>
        <p:spPr>
          <a:xfrm>
            <a:off x="838199" y="4877420"/>
            <a:ext cx="8941905" cy="1205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Select the 25</a:t>
            </a:r>
            <a:r>
              <a:rPr lang="en-US" sz="2600" baseline="30000" dirty="0"/>
              <a:t>th</a:t>
            </a:r>
            <a:r>
              <a:rPr lang="en-US" sz="2600" dirty="0"/>
              <a:t> feature map from the second conv layer </a:t>
            </a:r>
          </a:p>
          <a:p>
            <a:r>
              <a:rPr lang="en-US" sz="2600" dirty="0"/>
              <a:t>Dataset: MNIST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57563C-ECC7-0246-B920-DED763B7A8BE}"/>
              </a:ext>
            </a:extLst>
          </p:cNvPr>
          <p:cNvSpPr/>
          <p:nvPr/>
        </p:nvSpPr>
        <p:spPr>
          <a:xfrm>
            <a:off x="1325217" y="3114261"/>
            <a:ext cx="4015409" cy="145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5A5D22-CF29-4D86-BB05-C2200298F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C4F0-1127-448D-8D03-CE814C5D2706}" type="datetime1">
              <a:rPr lang="en-US" altLang="zh-CN" smtClean="0"/>
              <a:t>10/5/19</a:t>
            </a:fld>
            <a:endParaRPr 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5482CCEA-766C-4FE7-BA5B-83AACEB58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997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AE84-1CB7-1C46-9F72-CB3FB82F3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211" y="152625"/>
            <a:ext cx="10515600" cy="1325563"/>
          </a:xfrm>
        </p:spPr>
        <p:txBody>
          <a:bodyPr/>
          <a:lstStyle/>
          <a:p>
            <a:r>
              <a:rPr lang="en-US" dirty="0"/>
              <a:t>Alpha=1, epoch: 0, 100, 1000, 10000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6F003BC-3F8E-B840-A9EB-CFC9D84144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5080" y="4428331"/>
            <a:ext cx="1443936" cy="1443936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1F513B-5567-4342-9F62-9090179FC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081" y="1485032"/>
            <a:ext cx="1443935" cy="14439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80F9F7-0439-1A4D-B26B-0D3C30A86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3782" y="1485031"/>
            <a:ext cx="1443935" cy="14439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0777E6-312A-0E4E-A511-B0535F9E39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2483" y="1485030"/>
            <a:ext cx="1443935" cy="14439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4D6528-8FBF-964B-8F98-ED38F49138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8042" y="1491876"/>
            <a:ext cx="1443936" cy="14439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EA02E7-3750-E24E-820C-65515E72D9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03782" y="4397334"/>
            <a:ext cx="1443936" cy="14439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9A9F39D-2FB2-CB47-9BDF-9946DD39C6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22483" y="4397334"/>
            <a:ext cx="1443935" cy="144393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8793A8B-F210-8D45-BAAA-D00443C06D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03616" y="4397333"/>
            <a:ext cx="1443935" cy="1443935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61DCCFE1-BEAA-B242-8594-50613EAA300D}"/>
              </a:ext>
            </a:extLst>
          </p:cNvPr>
          <p:cNvSpPr txBox="1">
            <a:spLocks/>
          </p:cNvSpPr>
          <p:nvPr/>
        </p:nvSpPr>
        <p:spPr>
          <a:xfrm>
            <a:off x="1149626" y="310276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Alpha=10, epoch: 0, 100, 1000, 10000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862E2DD-A37A-224C-8FCB-724453FA7D0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81077" y="1284812"/>
            <a:ext cx="4381500" cy="16510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884FAAA-15E2-9146-9F1F-762FDD56989F}"/>
              </a:ext>
            </a:extLst>
          </p:cNvPr>
          <p:cNvCxnSpPr/>
          <p:nvPr/>
        </p:nvCxnSpPr>
        <p:spPr>
          <a:xfrm flipV="1">
            <a:off x="8216348" y="2663687"/>
            <a:ext cx="699053" cy="439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CFE1FFF-D06C-A249-8C3D-A51309B22468}"/>
              </a:ext>
            </a:extLst>
          </p:cNvPr>
          <p:cNvCxnSpPr/>
          <p:nvPr/>
        </p:nvCxnSpPr>
        <p:spPr>
          <a:xfrm flipV="1">
            <a:off x="10790037" y="2610375"/>
            <a:ext cx="699053" cy="439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6017BA4-AC97-3C47-B414-A817A316B29F}"/>
              </a:ext>
            </a:extLst>
          </p:cNvPr>
          <p:cNvSpPr txBox="1"/>
          <p:nvPr/>
        </p:nvSpPr>
        <p:spPr>
          <a:xfrm>
            <a:off x="7738403" y="3044595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0.6627</a:t>
            </a:r>
            <a:endParaRPr lang="en-US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FF5534-E2B2-1D42-9656-DDE98A8DDA72}"/>
              </a:ext>
            </a:extLst>
          </p:cNvPr>
          <p:cNvSpPr txBox="1"/>
          <p:nvPr/>
        </p:nvSpPr>
        <p:spPr>
          <a:xfrm>
            <a:off x="10214903" y="299528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0.015</a:t>
            </a:r>
            <a:endParaRPr lang="en-US" i="1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5583877-DF0B-7846-899A-E4F619067B1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23556" y="4234956"/>
            <a:ext cx="4356100" cy="158750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6D619D0-E519-2E4A-B899-43E85019C712}"/>
              </a:ext>
            </a:extLst>
          </p:cNvPr>
          <p:cNvCxnSpPr/>
          <p:nvPr/>
        </p:nvCxnSpPr>
        <p:spPr>
          <a:xfrm flipV="1">
            <a:off x="8309366" y="5346568"/>
            <a:ext cx="699053" cy="439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EFE7F8A-1ADE-294C-9F64-45BB992D3643}"/>
              </a:ext>
            </a:extLst>
          </p:cNvPr>
          <p:cNvSpPr txBox="1"/>
          <p:nvPr/>
        </p:nvSpPr>
        <p:spPr>
          <a:xfrm>
            <a:off x="7831421" y="5727476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0.2593</a:t>
            </a:r>
            <a:endParaRPr lang="en-US" i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CA998AD-996B-0541-A930-633B46E8C665}"/>
              </a:ext>
            </a:extLst>
          </p:cNvPr>
          <p:cNvCxnSpPr/>
          <p:nvPr/>
        </p:nvCxnSpPr>
        <p:spPr>
          <a:xfrm flipV="1">
            <a:off x="10798319" y="5346568"/>
            <a:ext cx="699053" cy="439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5E4099A-0F2E-BA47-B6DA-11E14EE6F54E}"/>
              </a:ext>
            </a:extLst>
          </p:cNvPr>
          <p:cNvSpPr txBox="1"/>
          <p:nvPr/>
        </p:nvSpPr>
        <p:spPr>
          <a:xfrm>
            <a:off x="10320374" y="572747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0.383</a:t>
            </a:r>
            <a:endParaRPr lang="en-US" i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103A992-3E77-0740-B1B9-12B67C8199AC}"/>
              </a:ext>
            </a:extLst>
          </p:cNvPr>
          <p:cNvCxnSpPr>
            <a:cxnSpLocks/>
          </p:cNvCxnSpPr>
          <p:nvPr/>
        </p:nvCxnSpPr>
        <p:spPr>
          <a:xfrm>
            <a:off x="438100" y="1284812"/>
            <a:ext cx="0" cy="3693002"/>
          </a:xfrm>
          <a:prstGeom prst="straightConnector1">
            <a:avLst/>
          </a:prstGeom>
          <a:ln w="1682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0E00656-63CA-4714-BF82-EE1F75978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5B269-F348-439F-A6D0-CBB90A314411}" type="datetime1">
              <a:rPr lang="en-US" altLang="zh-CN" smtClean="0"/>
              <a:t>10/5/19</a:t>
            </a:fld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B303A2-06DF-439F-8FD1-47A9E80DC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84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AE84-1CB7-1C46-9F72-CB3FB82F3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9B7D8-C997-384D-98CA-E108203C4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931" y="1547329"/>
            <a:ext cx="10515600" cy="4787209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对原图片，该网络中选定的</a:t>
            </a:r>
            <a:r>
              <a:rPr lang="en-US" altLang="zh-CN" dirty="0"/>
              <a:t>filter</a:t>
            </a:r>
            <a:r>
              <a:rPr lang="zh-CN" altLang="en-US" dirty="0"/>
              <a:t>产生的</a:t>
            </a:r>
            <a:r>
              <a:rPr lang="en-US" altLang="zh-CN" dirty="0"/>
              <a:t>feature map</a:t>
            </a:r>
            <a:r>
              <a:rPr lang="zh-CN" altLang="en-US" dirty="0"/>
              <a:t>是什么模样？我们的损失函数优化出来的图像，和这个</a:t>
            </a:r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map</a:t>
            </a:r>
            <a:r>
              <a:rPr lang="zh-CN" altLang="en-US" dirty="0"/>
              <a:t>是不是该十分的相似？（</a:t>
            </a:r>
            <a:r>
              <a:rPr lang="en-US" altLang="zh-CN" dirty="0"/>
              <a:t>JX:</a:t>
            </a:r>
            <a:r>
              <a:rPr lang="zh-CN" altLang="en-US" dirty="0"/>
              <a:t>觉得是）</a:t>
            </a:r>
            <a:endParaRPr lang="en-US" altLang="zh-CN" dirty="0"/>
          </a:p>
          <a:p>
            <a:r>
              <a:rPr lang="zh-CN" altLang="en-US" dirty="0"/>
              <a:t>阅读 </a:t>
            </a:r>
            <a:r>
              <a:rPr lang="en-US" dirty="0">
                <a:hlinkClick r:id="rId2"/>
              </a:rPr>
              <a:t>https://ai.googleblog.com/2015/06/inceptionism-going-deeper-into-neural.html</a:t>
            </a:r>
            <a:r>
              <a:rPr lang="zh-CN" altLang="en-US" dirty="0"/>
              <a:t> ， </a:t>
            </a:r>
            <a:r>
              <a:rPr lang="en-US" altLang="zh-CN" dirty="0"/>
              <a:t>deep dream</a:t>
            </a:r>
            <a:r>
              <a:rPr lang="zh-CN" altLang="en-US" dirty="0"/>
              <a:t>的思想是最大化某个选定的</a:t>
            </a:r>
            <a:r>
              <a:rPr lang="en-US" altLang="zh-CN" dirty="0"/>
              <a:t>filter</a:t>
            </a:r>
            <a:r>
              <a:rPr lang="zh-CN" altLang="en-US" dirty="0"/>
              <a:t>的</a:t>
            </a:r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map</a:t>
            </a:r>
            <a:r>
              <a:rPr lang="zh-CN" altLang="en-US" dirty="0"/>
              <a:t>的响应，但并不一定会限制其他</a:t>
            </a:r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map</a:t>
            </a:r>
            <a:r>
              <a:rPr lang="zh-CN" altLang="en-US" dirty="0"/>
              <a:t>，这是我们方法的差别，同时，我们的方法还要求和指定的原来的</a:t>
            </a:r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map</a:t>
            </a:r>
            <a:r>
              <a:rPr lang="zh-CN" altLang="en-US" dirty="0"/>
              <a:t>相似，可不可以改成最大化，同时使得其他</a:t>
            </a:r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map</a:t>
            </a:r>
            <a:r>
              <a:rPr lang="zh-CN" altLang="en-US" dirty="0"/>
              <a:t>的效果为</a:t>
            </a:r>
            <a:r>
              <a:rPr lang="en-US" altLang="zh-CN" dirty="0"/>
              <a:t>0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dirty="0"/>
              <a:t>怎么选择特定的</a:t>
            </a:r>
            <a:r>
              <a:rPr lang="en-US" altLang="zh-CN" dirty="0"/>
              <a:t>filter</a:t>
            </a:r>
            <a:r>
              <a:rPr lang="zh-CN" altLang="en-US" dirty="0"/>
              <a:t>，在我们这个非常简单的网络中，至少有</a:t>
            </a:r>
            <a:r>
              <a:rPr lang="en-US" altLang="zh-CN" dirty="0"/>
              <a:t>70</a:t>
            </a:r>
            <a:r>
              <a:rPr lang="zh-CN" altLang="en-US" dirty="0"/>
              <a:t>个</a:t>
            </a:r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map</a:t>
            </a:r>
            <a:r>
              <a:rPr lang="zh-CN" altLang="en-US" dirty="0"/>
              <a:t>，拿出每一类一张图片来分析，也要看</a:t>
            </a:r>
            <a:r>
              <a:rPr lang="en-US" altLang="zh-CN" dirty="0"/>
              <a:t>700</a:t>
            </a:r>
            <a:r>
              <a:rPr lang="zh-CN" altLang="en-US" dirty="0"/>
              <a:t>次</a:t>
            </a:r>
            <a:endParaRPr lang="en-US" altLang="zh-CN" dirty="0"/>
          </a:p>
          <a:p>
            <a:pPr lvl="1"/>
            <a:r>
              <a:rPr lang="zh-CN" altLang="en-US" dirty="0"/>
              <a:t>可能可以优先选择对于某一类</a:t>
            </a:r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map</a:t>
            </a:r>
            <a:r>
              <a:rPr lang="zh-CN" altLang="en-US" dirty="0"/>
              <a:t>相应就比较大</a:t>
            </a:r>
            <a:r>
              <a:rPr lang="en-US" altLang="zh-CN" dirty="0"/>
              <a:t>filter</a:t>
            </a:r>
            <a:r>
              <a:rPr lang="zh-CN" altLang="en-US" dirty="0"/>
              <a:t> ？（优先）</a:t>
            </a:r>
            <a:endParaRPr lang="en-US" altLang="zh-CN" dirty="0"/>
          </a:p>
          <a:p>
            <a:pPr lvl="1"/>
            <a:r>
              <a:rPr lang="zh-CN" altLang="en-US" dirty="0"/>
              <a:t>全部都看一遍？</a:t>
            </a:r>
            <a:r>
              <a:rPr lang="en-US" altLang="zh-CN" dirty="0"/>
              <a:t>	</a:t>
            </a:r>
          </a:p>
          <a:p>
            <a:pPr lvl="1"/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94E394-047A-4693-BDC7-386A16AAB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532A-7BDE-40DC-A051-D57142ED605E}" type="datetime1">
              <a:rPr lang="en-US" altLang="zh-CN" smtClean="0"/>
              <a:t>10/5/19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0C055F-2429-430B-834A-EE8B83228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70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AE84-1CB7-1C46-9F72-CB3FB82F3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9B7D8-C997-384D-98CA-E108203C4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931" y="1547329"/>
            <a:ext cx="10515600" cy="4787209"/>
          </a:xfrm>
        </p:spPr>
        <p:txBody>
          <a:bodyPr>
            <a:normAutofit/>
          </a:bodyPr>
          <a:lstStyle/>
          <a:p>
            <a:r>
              <a:rPr lang="zh-CN" altLang="en-US" dirty="0"/>
              <a:t>对于同一个</a:t>
            </a:r>
            <a:r>
              <a:rPr lang="en-US" altLang="zh-CN" dirty="0"/>
              <a:t>filter</a:t>
            </a:r>
            <a:r>
              <a:rPr lang="zh-CN" altLang="en-US" dirty="0"/>
              <a:t>，不同类别的图片（各选择一张）产生的</a:t>
            </a:r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map</a:t>
            </a:r>
            <a:r>
              <a:rPr lang="zh-CN" altLang="en-US" dirty="0"/>
              <a:t>是不是相同，使用我们的办法优化出来的图像是不是相似？（探究是不是提取了相同的</a:t>
            </a:r>
            <a:r>
              <a:rPr lang="en-US" altLang="zh-CN" dirty="0"/>
              <a:t>pattern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提取对每一类图像同一层响应最强的</a:t>
            </a:r>
            <a:r>
              <a:rPr lang="en-US" altLang="zh-CN" dirty="0"/>
              <a:t>filter</a:t>
            </a:r>
            <a:r>
              <a:rPr lang="zh-CN" altLang="en-US" dirty="0"/>
              <a:t>，对其优化图像（探究观察到的可能区别不同类别的决定性特征是什么）</a:t>
            </a:r>
            <a:endParaRPr lang="en-US" altLang="zh-CN" dirty="0"/>
          </a:p>
          <a:p>
            <a:r>
              <a:rPr lang="zh-CN" altLang="en-US" dirty="0"/>
              <a:t>可以在</a:t>
            </a:r>
            <a:r>
              <a:rPr lang="en-US" altLang="zh-CN" dirty="0"/>
              <a:t>ImageNet</a:t>
            </a:r>
            <a:r>
              <a:rPr lang="zh-CN" altLang="en-US" dirty="0"/>
              <a:t>上，找特别像的两类，特别不像的一类，一共三类，研究他们优化出来的图像，重复在</a:t>
            </a:r>
            <a:r>
              <a:rPr lang="en-US" altLang="zh-CN" dirty="0"/>
              <a:t>MNIST</a:t>
            </a:r>
            <a:r>
              <a:rPr lang="zh-CN" altLang="en-US" dirty="0"/>
              <a:t>上的实验。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9C68B2-B75D-438D-B7C9-B7AEFBC4C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53ED-CC8E-4B72-9AF7-5F1AF4B98566}" type="datetime1">
              <a:rPr lang="en-US" altLang="zh-CN" smtClean="0"/>
              <a:t>10/5/19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592EBE-4669-4329-9CC3-19C79DCE9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67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AE84-1CB7-1C46-9F72-CB3FB82F3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Exp-TODO-1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9B7D8-C997-384D-98CA-E108203C4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931" y="1547329"/>
            <a:ext cx="10515600" cy="4787209"/>
          </a:xfrm>
        </p:spPr>
        <p:txBody>
          <a:bodyPr>
            <a:normAutofit/>
          </a:bodyPr>
          <a:lstStyle/>
          <a:p>
            <a:r>
              <a:rPr lang="zh-CN" altLang="en-US" dirty="0"/>
              <a:t>训练方式</a:t>
            </a:r>
            <a:r>
              <a:rPr lang="en-US" altLang="zh-CN" dirty="0"/>
              <a:t>: </a:t>
            </a:r>
            <a:r>
              <a:rPr lang="zh-CN" altLang="en-US" dirty="0"/>
              <a:t>针对同一个</a:t>
            </a:r>
            <a:r>
              <a:rPr lang="en-US" altLang="zh-CN" dirty="0"/>
              <a:t>filter</a:t>
            </a:r>
            <a:r>
              <a:rPr lang="zh-CN" altLang="en-US" dirty="0"/>
              <a:t>，现在的方法是对针对同一张图像优化至收敛。通过观察生成图片，生成的图像有</a:t>
            </a:r>
            <a:r>
              <a:rPr lang="en-US" altLang="zh-CN" dirty="0"/>
              <a:t>pattern</a:t>
            </a:r>
            <a:r>
              <a:rPr lang="zh-CN" altLang="en-US" dirty="0"/>
              <a:t>均匀，我们希望得到的是某一块特定的小区域。可以尝试的方法（按照优先级）</a:t>
            </a:r>
            <a:endParaRPr lang="en-US" altLang="zh-CN" dirty="0"/>
          </a:p>
          <a:p>
            <a:pPr lvl="1"/>
            <a:r>
              <a:rPr lang="zh-CN" altLang="en-US" dirty="0"/>
              <a:t>同一类图片，同时优化，比如同时优化</a:t>
            </a:r>
            <a:r>
              <a:rPr lang="en-US" altLang="zh-CN" dirty="0"/>
              <a:t>MNIST</a:t>
            </a:r>
            <a:r>
              <a:rPr lang="zh-CN" altLang="en-US" dirty="0"/>
              <a:t>的</a:t>
            </a:r>
            <a:r>
              <a:rPr lang="en-US" altLang="zh-CN" dirty="0"/>
              <a:t>1000</a:t>
            </a:r>
            <a:r>
              <a:rPr lang="zh-CN" altLang="en-US" dirty="0"/>
              <a:t>张图片，这样可能部分区域会比较明显</a:t>
            </a:r>
            <a:endParaRPr lang="en-US" altLang="zh-CN" dirty="0"/>
          </a:p>
          <a:p>
            <a:pPr lvl="1"/>
            <a:r>
              <a:rPr lang="zh-CN" altLang="en-US" dirty="0"/>
              <a:t>受</a:t>
            </a:r>
            <a:r>
              <a:rPr lang="en-US" altLang="zh-CN" dirty="0"/>
              <a:t>deep dream</a:t>
            </a:r>
            <a:r>
              <a:rPr lang="zh-CN" altLang="en-US" dirty="0"/>
              <a:t>启发，对生成的</a:t>
            </a:r>
            <a:r>
              <a:rPr lang="en-US" altLang="zh-CN" dirty="0"/>
              <a:t>feature map,</a:t>
            </a:r>
            <a:r>
              <a:rPr lang="zh-CN" altLang="en-US" dirty="0"/>
              <a:t>可以加入，比如：相邻像素要比较相似，来使得优化出来的图片的语义信息更加充分。</a:t>
            </a:r>
            <a:endParaRPr lang="en-US" altLang="zh-CN" dirty="0"/>
          </a:p>
          <a:p>
            <a:pPr lvl="1"/>
            <a:r>
              <a:rPr lang="zh-CN" altLang="en-US" dirty="0"/>
              <a:t>从结果出发</a:t>
            </a:r>
            <a:r>
              <a:rPr lang="en-US" altLang="zh-CN" dirty="0"/>
              <a:t>, </a:t>
            </a:r>
            <a:r>
              <a:rPr lang="zh-CN" altLang="en-US" dirty="0"/>
              <a:t>将 “小区域” 编码入网络的训练之中。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65B96B-3E85-40A3-A296-091D49891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7F50-21D8-40BE-B8F0-B2270733CF6B}" type="datetime1">
              <a:rPr lang="en-US" altLang="zh-CN" smtClean="0"/>
              <a:t>10/5/19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EAF1FF-820C-427B-BE1E-A008AA61B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32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AE84-1CB7-1C46-9F72-CB3FB82F3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Exp-TODO-2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9B7D8-C997-384D-98CA-E108203C4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931" y="1547329"/>
            <a:ext cx="10515600" cy="4787209"/>
          </a:xfrm>
        </p:spPr>
        <p:txBody>
          <a:bodyPr>
            <a:normAutofit/>
          </a:bodyPr>
          <a:lstStyle/>
          <a:p>
            <a:r>
              <a:rPr lang="zh-CN" altLang="en-US" dirty="0"/>
              <a:t>选择</a:t>
            </a:r>
            <a:r>
              <a:rPr lang="en-US" altLang="zh-CN" dirty="0"/>
              <a:t>filter</a:t>
            </a:r>
            <a:r>
              <a:rPr lang="zh-CN" altLang="en-US" dirty="0"/>
              <a:t>生成的</a:t>
            </a:r>
            <a:r>
              <a:rPr lang="en-US" altLang="zh-CN" dirty="0"/>
              <a:t>feature map</a:t>
            </a:r>
            <a:r>
              <a:rPr lang="zh-CN" altLang="en-US" dirty="0"/>
              <a:t>的方法：思路是，对输入图片，选择响应最强的</a:t>
            </a:r>
            <a:r>
              <a:rPr lang="en-US" altLang="zh-CN" dirty="0"/>
              <a:t>feature map</a:t>
            </a:r>
            <a:r>
              <a:rPr lang="zh-CN" altLang="en-US" dirty="0"/>
              <a:t>对应的</a:t>
            </a:r>
            <a:r>
              <a:rPr lang="en-US" altLang="zh-CN" dirty="0"/>
              <a:t>filter</a:t>
            </a:r>
            <a:r>
              <a:rPr lang="zh-CN" altLang="en-US" dirty="0"/>
              <a:t>作为观察的对象。</a:t>
            </a:r>
            <a:endParaRPr lang="en-US" altLang="zh-CN" dirty="0"/>
          </a:p>
          <a:p>
            <a:pPr lvl="1"/>
            <a:r>
              <a:rPr lang="zh-CN" altLang="en-US" dirty="0"/>
              <a:t>对于不同类别，</a:t>
            </a:r>
            <a:r>
              <a:rPr lang="en-US" altLang="zh-CN" dirty="0"/>
              <a:t>filter</a:t>
            </a:r>
            <a:r>
              <a:rPr lang="zh-CN" altLang="en-US" dirty="0"/>
              <a:t>可能不一样。</a:t>
            </a:r>
            <a:endParaRPr lang="en-US" altLang="zh-CN" dirty="0"/>
          </a:p>
          <a:p>
            <a:pPr lvl="1"/>
            <a:r>
              <a:rPr lang="zh-CN" altLang="en-US" dirty="0"/>
              <a:t>对于同一类的一批数据，可能需要通过统计的方式，选择平均响应最强对应的</a:t>
            </a:r>
            <a:r>
              <a:rPr lang="en-US" altLang="zh-CN" dirty="0"/>
              <a:t>filter</a:t>
            </a:r>
            <a:r>
              <a:rPr lang="zh-CN" altLang="en-US" dirty="0"/>
              <a:t>来作为实验对象。</a:t>
            </a:r>
            <a:endParaRPr lang="en-US" altLang="zh-CN" dirty="0"/>
          </a:p>
          <a:p>
            <a:pPr lvl="1"/>
            <a:r>
              <a:rPr lang="zh-CN" altLang="en-US" dirty="0"/>
              <a:t>定义最强：</a:t>
            </a:r>
            <a:endParaRPr lang="en-US" altLang="zh-CN" dirty="0"/>
          </a:p>
          <a:p>
            <a:pPr lvl="2"/>
            <a:r>
              <a:rPr lang="zh-CN" altLang="en-US" dirty="0"/>
              <a:t>平均绝对值幅值最大</a:t>
            </a:r>
            <a:endParaRPr lang="en-US" altLang="zh-CN" dirty="0"/>
          </a:p>
          <a:p>
            <a:pPr lvl="2"/>
            <a:r>
              <a:rPr lang="zh-CN" altLang="en-US" dirty="0"/>
              <a:t>参考</a:t>
            </a:r>
            <a:r>
              <a:rPr lang="en-US" altLang="zh-CN" dirty="0"/>
              <a:t>dissection</a:t>
            </a:r>
            <a:r>
              <a:rPr lang="zh-CN" altLang="en-US" dirty="0"/>
              <a:t>，</a:t>
            </a:r>
            <a:r>
              <a:rPr lang="en-US" altLang="zh-CN" dirty="0" err="1"/>
              <a:t>zhoubolei</a:t>
            </a:r>
            <a:endParaRPr lang="en-US" altLang="zh-CN" dirty="0"/>
          </a:p>
          <a:p>
            <a:pPr lvl="2"/>
            <a:r>
              <a:rPr lang="zh-CN" altLang="en-US" dirty="0"/>
              <a:t>参考</a:t>
            </a:r>
            <a:r>
              <a:rPr lang="en-US" altLang="zh-CN" dirty="0"/>
              <a:t>eccv2014</a:t>
            </a:r>
            <a:r>
              <a:rPr lang="zh-CN" altLang="en-US" dirty="0"/>
              <a:t>， </a:t>
            </a:r>
            <a:r>
              <a:rPr lang="en-US" altLang="zh-CN" dirty="0" err="1"/>
              <a:t>visualizeing</a:t>
            </a:r>
            <a:r>
              <a:rPr lang="zh-CN" altLang="en-US" dirty="0"/>
              <a:t>的选择方式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65B96B-3E85-40A3-A296-091D49891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7F50-21D8-40BE-B8F0-B2270733CF6B}" type="datetime1">
              <a:rPr lang="en-US" altLang="zh-CN" smtClean="0"/>
              <a:t>10/5/19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EAF1FF-820C-427B-BE1E-A008AA61B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95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AE84-1CB7-1C46-9F72-CB3FB82F3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Exp-TODO-3 </a:t>
            </a:r>
            <a:r>
              <a:rPr lang="zh-CN" altLang="en-US" dirty="0"/>
              <a:t>观察性实验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9B7D8-C997-384D-98CA-E108203C4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931" y="1547329"/>
            <a:ext cx="10515600" cy="4787209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pPr lvl="1"/>
            <a:r>
              <a:rPr lang="zh-CN" altLang="en-US" dirty="0"/>
              <a:t>对于同一张图，选定</a:t>
            </a:r>
            <a:r>
              <a:rPr lang="en-US" altLang="zh-CN" dirty="0"/>
              <a:t>filter</a:t>
            </a:r>
            <a:r>
              <a:rPr lang="zh-CN" altLang="en-US" dirty="0"/>
              <a:t>之后产生的</a:t>
            </a:r>
            <a:r>
              <a:rPr lang="en-US" altLang="zh-CN" dirty="0"/>
              <a:t>feature map</a:t>
            </a:r>
            <a:r>
              <a:rPr lang="zh-CN" altLang="en-US" dirty="0"/>
              <a:t>（做了插值放大）和优化出来的图片，视觉上应该有什么差别？</a:t>
            </a:r>
            <a:endParaRPr lang="en-US" altLang="zh-CN" dirty="0"/>
          </a:p>
          <a:p>
            <a:pPr lvl="2"/>
            <a:r>
              <a:rPr lang="zh-CN" altLang="en-US" dirty="0"/>
              <a:t>（</a:t>
            </a:r>
            <a:r>
              <a:rPr lang="en-US" altLang="zh-CN" dirty="0"/>
              <a:t>JX</a:t>
            </a:r>
            <a:r>
              <a:rPr lang="zh-CN" altLang="en-US" dirty="0"/>
              <a:t>）可能区域的位置上比较重合，但是优化出来的图像应该保留了更加丰富的信息，因为经过逐层的流动，信息应该是越来越抽象的。</a:t>
            </a:r>
            <a:endParaRPr lang="en-US" altLang="zh-CN" sz="1800" dirty="0"/>
          </a:p>
          <a:p>
            <a:pPr lvl="1"/>
            <a:r>
              <a:rPr lang="zh-CN" altLang="en-US" sz="2200" dirty="0"/>
              <a:t>同一类优化出来的图片是否具有共性（无论是一张图优化，还是一批图优化）</a:t>
            </a:r>
            <a:endParaRPr lang="en-US" altLang="zh-CN" sz="22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65B96B-3E85-40A3-A296-091D49891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7F50-21D8-40BE-B8F0-B2270733CF6B}" type="datetime1">
              <a:rPr lang="en-US" altLang="zh-CN" smtClean="0"/>
              <a:t>10/5/19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EAF1FF-820C-427B-BE1E-A008AA61B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95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5335</TotalTime>
  <Words>1184</Words>
  <Application>Microsoft Macintosh PowerPoint</Application>
  <PresentationFormat>Widescreen</PresentationFormat>
  <Paragraphs>110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等线</vt:lpstr>
      <vt:lpstr>Arial</vt:lpstr>
      <vt:lpstr>Calibri</vt:lpstr>
      <vt:lpstr>Calibri Light</vt:lpstr>
      <vt:lpstr>Office Theme</vt:lpstr>
      <vt:lpstr>Interpretation</vt:lpstr>
      <vt:lpstr>Loss function</vt:lpstr>
      <vt:lpstr>Setting</vt:lpstr>
      <vt:lpstr>Alpha=1, epoch: 0, 100, 1000, 10000</vt:lpstr>
      <vt:lpstr>Analysis</vt:lpstr>
      <vt:lpstr>Analysis</vt:lpstr>
      <vt:lpstr>Exp-TODO-1 </vt:lpstr>
      <vt:lpstr>Exp-TODO-2</vt:lpstr>
      <vt:lpstr>Exp-TODO-3 观察性实验</vt:lpstr>
      <vt:lpstr>Exp-TODO-4 探究实验</vt:lpstr>
      <vt:lpstr>Exp-TODO-4 探究实验</vt:lpstr>
      <vt:lpstr>JX-可视化feature map</vt:lpstr>
      <vt:lpstr>JX-可视化feature map</vt:lpstr>
      <vt:lpstr>JX-可视化feature map-结果分析（1）</vt:lpstr>
      <vt:lpstr>JX-可视化feature map-结果分析（2）</vt:lpstr>
      <vt:lpstr>JX-可视化feature map-结果分析（3）</vt:lpstr>
      <vt:lpstr>JX-可视化feature map-结果分析（4）</vt:lpstr>
      <vt:lpstr>JX-可视化feature map-结果分析（5）</vt:lpstr>
      <vt:lpstr>JX-损失函数的范数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Interpretation</dc:title>
  <dc:creator>Lzzzzz 27</dc:creator>
  <cp:lastModifiedBy>Lzzzzz 27</cp:lastModifiedBy>
  <cp:revision>40</cp:revision>
  <dcterms:created xsi:type="dcterms:W3CDTF">2019-09-19T12:41:51Z</dcterms:created>
  <dcterms:modified xsi:type="dcterms:W3CDTF">2019-10-07T02:22:09Z</dcterms:modified>
</cp:coreProperties>
</file>