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5FC1EF-150C-4B48-8C0A-8329D7EDE9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084383-2DA2-4309-97E7-072133D2A1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E91899-B75A-4CAD-B23E-215C79AB2F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A5F92C-1105-44F7-B61F-F220E0E553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1E4455-DF36-462E-B011-3E947D4516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5CD87-D56A-4C1B-ADB4-92FACD567B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CEAB2B-1574-472A-84A6-BD01241582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EDD5D4-E804-458D-B020-BC5929846D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34B5F7-BBB2-46C7-846C-A5687BB6FC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144D10-0BDA-4D7A-9876-C01790434A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D41171-57FC-43E3-B922-C0EF34048F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E056F-CD8C-483D-A690-774BA923D4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C4A6E4-90D9-4FCE-9033-38F437234C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92FE46-DA0D-4A43-9796-54D9ACD56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2C83F9-23D7-4C92-B0A8-2AE99684A4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3E82A7-7F7C-42D6-AA8F-56502EE07F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F5FE9A-BC1D-414E-995A-C9BEC8535A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B35048-89FB-42B4-84A9-6ABFAAEE30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8BEC5D-760F-443A-899E-61FBA3A7C1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1B5DCC-5063-493A-B037-C4A926ACE6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C4DEC3-76AD-4BBA-94E4-55354CE9EA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EAF94B-354D-49E3-AFD6-00AE983F04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B8AD82-0AA6-4330-9215-4418B57C78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A189A5-4A4E-4E67-A992-C1C52701C4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ADD3B7-A66D-4852-8292-3751500193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8D4822-4F37-4D4F-841E-02ECF97FEC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D36D10-1A46-479F-A6E7-614B3B5E9E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1FB604-A26D-49B1-93E0-8F87A337A9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507EBA-C353-47D2-B22B-DAAFD4483E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186DFF-BA4B-452D-A8AA-038840B6BC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409D4-3953-4404-B085-92507FAE68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24F80-C4D3-4143-AB14-7D7A25D32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CD476-F74B-467C-A0A3-F8BC105BFB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DE390-A083-4DF3-AD4C-9687D43019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3DA22-362B-4264-85E5-F0AB6D2E1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826AD1-E52C-4755-84A5-784ECE65E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34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CE06E1-D3F1-4D87-847E-9FEEFBB12640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348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8D5EB-6A6D-4E84-B312-9257BCD14AB5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8400" cy="1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/>
          <p:cNvSpPr/>
          <p:nvPr/>
        </p:nvSpPr>
        <p:spPr>
          <a:xfrm>
            <a:off x="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1567440" y="3218400"/>
            <a:ext cx="147384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3319200" y="3218400"/>
            <a:ext cx="105876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C8553-A4AA-499F-B30E-4A486ADCEC72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230400" y="3218400"/>
            <a:ext cx="105876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" Target="slide8.xml"/><Relationship Id="rId2" Type="http://schemas.openxmlformats.org/officeDocument/2006/relationships/slide" Target="slide8.xml"/><Relationship Id="rId3" Type="http://schemas.openxmlformats.org/officeDocument/2006/relationships/slide" Target="slide8.xml"/><Relationship Id="rId4" Type="http://schemas.openxmlformats.org/officeDocument/2006/relationships/slide" Target="slide8.xml"/><Relationship Id="rId5" Type="http://schemas.openxmlformats.org/officeDocument/2006/relationships/slide" Target="slide8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1412280" y="626760"/>
            <a:ext cx="178200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10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1307880" y="2409480"/>
            <a:ext cx="199080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01:</a:t>
            </a:r>
            <a:r>
              <a:rPr b="0" lang="en-US" sz="1400" spc="1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222920" y="1287720"/>
            <a:ext cx="2347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bject 2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4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1" name="object 5"/>
          <p:cNvSpPr/>
          <p:nvPr/>
        </p:nvSpPr>
        <p:spPr>
          <a:xfrm>
            <a:off x="95400" y="197640"/>
            <a:ext cx="170064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2" name="object 6" descr=""/>
          <p:cNvPicPr/>
          <p:nvPr/>
        </p:nvPicPr>
        <p:blipFill>
          <a:blip r:embed="rId1"/>
          <a:stretch/>
        </p:blipFill>
        <p:spPr>
          <a:xfrm>
            <a:off x="725760" y="563040"/>
            <a:ext cx="3154320" cy="1235880"/>
          </a:xfrm>
          <a:prstGeom prst="rect">
            <a:avLst/>
          </a:prstGeom>
          <a:ln w="0">
            <a:noFill/>
          </a:ln>
        </p:spPr>
      </p:pic>
      <p:sp>
        <p:nvSpPr>
          <p:cNvPr id="193" name="object 7"/>
          <p:cNvSpPr/>
          <p:nvPr/>
        </p:nvSpPr>
        <p:spPr>
          <a:xfrm>
            <a:off x="341280" y="1884960"/>
            <a:ext cx="39034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94" name="object 8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95" name="object 9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object 10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7" name="object 11"/>
          <p:cNvSpPr/>
          <p:nvPr/>
        </p:nvSpPr>
        <p:spPr>
          <a:xfrm>
            <a:off x="53640" y="3349800"/>
            <a:ext cx="722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60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bject 2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9" name="object 3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object 4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1" name="object 5"/>
          <p:cNvSpPr/>
          <p:nvPr/>
        </p:nvSpPr>
        <p:spPr>
          <a:xfrm>
            <a:off x="95400" y="197640"/>
            <a:ext cx="170064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2" name="object 6" descr=""/>
          <p:cNvPicPr/>
          <p:nvPr/>
        </p:nvPicPr>
        <p:blipFill>
          <a:blip r:embed="rId1"/>
          <a:stretch/>
        </p:blipFill>
        <p:spPr>
          <a:xfrm>
            <a:off x="725760" y="563040"/>
            <a:ext cx="3154320" cy="1235880"/>
          </a:xfrm>
          <a:prstGeom prst="rect">
            <a:avLst/>
          </a:prstGeom>
          <a:ln w="0">
            <a:noFill/>
          </a:ln>
        </p:spPr>
      </p:pic>
      <p:sp>
        <p:nvSpPr>
          <p:cNvPr id="203" name="object 7"/>
          <p:cNvSpPr/>
          <p:nvPr/>
        </p:nvSpPr>
        <p:spPr>
          <a:xfrm>
            <a:off x="341280" y="1884960"/>
            <a:ext cx="3903480" cy="12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8360">
              <a:lnSpc>
                <a:spcPct val="100000"/>
              </a:lnSpc>
              <a:spcBef>
                <a:spcPts val="811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transparancy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layer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operating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systems:</a:t>
            </a:r>
            <a:r>
              <a:rPr b="0" lang="en-US" sz="9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middleware</a:t>
            </a:r>
            <a:r>
              <a:rPr b="0" lang="en-US" sz="900" spc="-32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layer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04" name="object 8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205" name="object 9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object 10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object 11"/>
          <p:cNvSpPr/>
          <p:nvPr/>
        </p:nvSpPr>
        <p:spPr>
          <a:xfrm>
            <a:off x="53640" y="3349800"/>
            <a:ext cx="72288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60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1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9" name="object 12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object 13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1" name="object 14"/>
          <p:cNvSpPr/>
          <p:nvPr/>
        </p:nvSpPr>
        <p:spPr>
          <a:xfrm>
            <a:off x="95400" y="197640"/>
            <a:ext cx="3894120" cy="94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Scale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in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52720" indent="10800">
              <a:lnSpc>
                <a:spcPts val="121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modern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adjective “scalable”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why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scales.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12" name="object 15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13" name="object 16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object 17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object 18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bject 1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7" name="object 19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bject 20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9" name="object 22"/>
          <p:cNvSpPr/>
          <p:nvPr/>
        </p:nvSpPr>
        <p:spPr>
          <a:xfrm>
            <a:off x="69840" y="197640"/>
            <a:ext cx="394524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Scale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in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78280" indent="10800">
              <a:lnSpc>
                <a:spcPts val="121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modern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adjective “scalable”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why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scales.</a:t>
            </a:r>
            <a:endParaRPr b="0" lang="en-US" sz="900" spc="-1" strike="noStrike">
              <a:latin typeface="Arial"/>
            </a:endParaRPr>
          </a:p>
          <a:p>
            <a:pPr marL="285840" indent="10800">
              <a:lnSpc>
                <a:spcPct val="100000"/>
              </a:lnSpc>
              <a:spcBef>
                <a:spcPts val="746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least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three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components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(size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(geographical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administrative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domains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(administrative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20" name="object 23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21" name="object 24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object 28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object 29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30"/>
          <p:cNvSpPr/>
          <p:nvPr/>
        </p:nvSpPr>
        <p:spPr>
          <a:xfrm>
            <a:off x="53640" y="-1440"/>
            <a:ext cx="45000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412236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>
                <a:solidFill>
                  <a:srgbClr val="000000"/>
                </a:solidFill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800" cy="588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Size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scalability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6" name="object 31"/>
          <p:cNvSpPr/>
          <p:nvPr/>
        </p:nvSpPr>
        <p:spPr>
          <a:xfrm>
            <a:off x="334440" y="514800"/>
            <a:ext cx="3937320" cy="9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Root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causes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scalability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problems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centralized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solutions</a:t>
            </a:r>
            <a:endParaRPr b="0" lang="en-US" sz="10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computational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capacity,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limited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endParaRPr b="0" lang="en-US" sz="9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capacity,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transfer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rate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disks</a:t>
            </a:r>
            <a:endParaRPr b="0" lang="en-US" sz="9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centralized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27" name="object 59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28" name="object 60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object 61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object 62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63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2" name="object 64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bject 65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4" name="object 66"/>
          <p:cNvSpPr/>
          <p:nvPr/>
        </p:nvSpPr>
        <p:spPr>
          <a:xfrm>
            <a:off x="69840" y="197640"/>
            <a:ext cx="287460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lang="en-US" sz="1000" spc="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1000" spc="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latencies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asynchronous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Have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separate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incoming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Problem:</a:t>
            </a:r>
            <a:r>
              <a:rPr b="0" lang="en-US" sz="9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fits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35" name="object 67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36" name="object 68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object 69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8" name="object 70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71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0" name="object 72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object 73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2" name="object 74"/>
          <p:cNvSpPr/>
          <p:nvPr/>
        </p:nvSpPr>
        <p:spPr>
          <a:xfrm>
            <a:off x="95400" y="197640"/>
            <a:ext cx="311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Facilitate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solution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moving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computations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client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43" name="object 75" descr=""/>
          <p:cNvPicPr/>
          <p:nvPr/>
        </p:nvPicPr>
        <p:blipFill>
          <a:blip r:embed="rId4"/>
          <a:stretch/>
        </p:blipFill>
        <p:spPr>
          <a:xfrm>
            <a:off x="360000" y="929160"/>
            <a:ext cx="3894840" cy="867600"/>
          </a:xfrm>
          <a:prstGeom prst="rect">
            <a:avLst/>
          </a:prstGeom>
          <a:ln w="0">
            <a:noFill/>
          </a:ln>
        </p:spPr>
      </p:pic>
      <p:pic>
        <p:nvPicPr>
          <p:cNvPr id="244" name="object 76" descr=""/>
          <p:cNvPicPr/>
          <p:nvPr/>
        </p:nvPicPr>
        <p:blipFill>
          <a:blip r:embed="rId5"/>
          <a:stretch/>
        </p:blipFill>
        <p:spPr>
          <a:xfrm>
            <a:off x="360000" y="1975320"/>
            <a:ext cx="3886920" cy="896040"/>
          </a:xfrm>
          <a:prstGeom prst="rect">
            <a:avLst/>
          </a:prstGeom>
          <a:ln w="0">
            <a:noFill/>
          </a:ln>
        </p:spPr>
      </p:pic>
      <p:grpSp>
        <p:nvGrpSpPr>
          <p:cNvPr id="245" name="object 77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46" name="object 78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object 79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" name="object 80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ect 81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0" name="object 82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object 83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2" name="object 84"/>
          <p:cNvSpPr/>
          <p:nvPr/>
        </p:nvSpPr>
        <p:spPr>
          <a:xfrm>
            <a:off x="69840" y="197640"/>
            <a:ext cx="356040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Partition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and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computations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multiple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machines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Move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clients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(Java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applets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scripts)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Decentralized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naming services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(DNS)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Decentralized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(WWW)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53" name="object 85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54" name="object 86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object 87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object 88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89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8" name="object 90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object 91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0" name="object 92"/>
          <p:cNvSpPr/>
          <p:nvPr/>
        </p:nvSpPr>
        <p:spPr>
          <a:xfrm>
            <a:off x="69840" y="197640"/>
            <a:ext cx="4034160" cy="14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9000"/>
              </a:lnSpc>
              <a:spcBef>
                <a:spcPts val="675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caching:</a:t>
            </a:r>
            <a:r>
              <a:rPr b="0" lang="en-US" sz="1000" spc="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Make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copies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available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at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different machines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49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servers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databases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Mirrored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Websites</a:t>
            </a:r>
            <a:endParaRPr b="0" lang="en-US" sz="900" spc="-1" strike="noStrike">
              <a:latin typeface="Arial"/>
            </a:endParaRPr>
          </a:p>
          <a:p>
            <a:pPr marL="537120" indent="-11484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78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caches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(in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browsers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proxies)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(at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client)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61" name="object 93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62" name="object 94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object 95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" name="object 96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97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6" name="object 98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object 99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8" name="object 100"/>
          <p:cNvSpPr/>
          <p:nvPr/>
        </p:nvSpPr>
        <p:spPr>
          <a:xfrm>
            <a:off x="95400" y="197640"/>
            <a:ext cx="295956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6028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69" name="object 101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70" name="object 102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object 103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object 104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305280" y="946800"/>
            <a:ext cx="3990600" cy="11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1945: modern computer era begins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1945-1985: computers large and expensive. no way to connect them.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mid-1980s: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powerful microprocessors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invention of high-speed computer networks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34" name="object 5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35" name="object 6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object 7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object 8"/>
          <p:cNvSpPr/>
          <p:nvPr/>
        </p:nvSpPr>
        <p:spPr>
          <a:xfrm>
            <a:off x="53640" y="3349800"/>
            <a:ext cx="11696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bject 105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4" name="object 106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object 107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6" name="object 108"/>
          <p:cNvSpPr/>
          <p:nvPr/>
        </p:nvSpPr>
        <p:spPr>
          <a:xfrm>
            <a:off x="69840" y="197640"/>
            <a:ext cx="414648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77" name="object 109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78" name="object 110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object 111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0" name="object 112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object 113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2" name="object 114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object 115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4" name="object 116"/>
          <p:cNvSpPr/>
          <p:nvPr/>
        </p:nvSpPr>
        <p:spPr>
          <a:xfrm>
            <a:off x="69840" y="197640"/>
            <a:ext cx="4146480" cy="12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85" name="object 117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86" name="object 118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object 119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" name="object 120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object 121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0" name="object 122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object 123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2" name="object 124"/>
          <p:cNvSpPr/>
          <p:nvPr/>
        </p:nvSpPr>
        <p:spPr>
          <a:xfrm>
            <a:off x="69840" y="197640"/>
            <a:ext cx="414648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Global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synchronization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precludes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large-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scale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solutions.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93" name="object 125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294" name="object 126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object 127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object 128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129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8" name="object 130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object 131"/>
          <p:cNvSpPr/>
          <p:nvPr/>
        </p:nvSpPr>
        <p:spPr>
          <a:xfrm>
            <a:off x="4163400" y="-1440"/>
            <a:ext cx="389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0" name="object 132"/>
          <p:cNvSpPr/>
          <p:nvPr/>
        </p:nvSpPr>
        <p:spPr>
          <a:xfrm>
            <a:off x="57240" y="197640"/>
            <a:ext cx="4171680" cy="20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98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554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554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52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each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  <a:p>
            <a:pPr marL="5554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Global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synchronization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precludes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large-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scale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solutions.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556200"/>
              </a:tabLst>
            </a:pPr>
            <a:endParaRPr b="0" lang="en-US" sz="1200" spc="-1" strike="noStrike">
              <a:latin typeface="Arial"/>
            </a:endParaRPr>
          </a:p>
          <a:p>
            <a:pPr marL="302400">
              <a:lnSpc>
                <a:spcPct val="100000"/>
              </a:lnSpc>
              <a:buNone/>
              <a:tabLst>
                <a:tab algn="l" pos="556200"/>
              </a:tabLst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tolerate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inconsistencies,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global synchronization,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but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tolerating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 is application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dependent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01" name="object 133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02" name="object 134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object 135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" name="object 136"/>
          <p:cNvSpPr/>
          <p:nvPr/>
        </p:nvSpPr>
        <p:spPr>
          <a:xfrm>
            <a:off x="53640" y="3349800"/>
            <a:ext cx="3092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object 137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6" name="object 138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object 139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8" name="object 140"/>
          <p:cNvSpPr/>
          <p:nvPr/>
        </p:nvSpPr>
        <p:spPr>
          <a:xfrm>
            <a:off x="95400" y="197640"/>
            <a:ext cx="4056840" cy="7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642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09" name="object 141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10" name="object 142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object 143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bject 144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3" name="object 145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object 146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5" name="object 147"/>
          <p:cNvSpPr/>
          <p:nvPr/>
        </p:nvSpPr>
        <p:spPr>
          <a:xfrm>
            <a:off x="95400" y="197640"/>
            <a:ext cx="405684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642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316" name="object 148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17" name="object 149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object 150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object 151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0" name="object 152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object 153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2" name="object 154"/>
          <p:cNvSpPr/>
          <p:nvPr/>
        </p:nvSpPr>
        <p:spPr>
          <a:xfrm>
            <a:off x="69840" y="197640"/>
            <a:ext cx="4107600" cy="12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23" name="object 155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24" name="object 156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object 157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158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7" name="object 159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160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9" name="object 161"/>
          <p:cNvSpPr/>
          <p:nvPr/>
        </p:nvSpPr>
        <p:spPr>
          <a:xfrm>
            <a:off x="69840" y="197640"/>
            <a:ext cx="410760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30" name="object 162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31" name="object 163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object 164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object 165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4" name="object 166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object 167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6" name="object 168"/>
          <p:cNvSpPr/>
          <p:nvPr/>
        </p:nvSpPr>
        <p:spPr>
          <a:xfrm>
            <a:off x="69840" y="197640"/>
            <a:ext cx="410760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37" name="object 169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38" name="object 170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object 171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object 172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1" name="object 173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object 174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3" name="object 175"/>
          <p:cNvSpPr/>
          <p:nvPr/>
        </p:nvSpPr>
        <p:spPr>
          <a:xfrm>
            <a:off x="69840" y="197640"/>
            <a:ext cx="4107600" cy="18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44" name="object 176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45" name="object 177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object 178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35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 -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object 36"/>
          <p:cNvSpPr/>
          <p:nvPr/>
        </p:nvSpPr>
        <p:spPr>
          <a:xfrm>
            <a:off x="305280" y="946800"/>
            <a:ext cx="399060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Local-area networks (LANs)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thousands of machines within building 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Wide-area network (WANs)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hundreds of millions of machines all over the earth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Speeds varying from tens of thousands to hundreds of millions bps and more.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</p:txBody>
      </p:sp>
      <p:grpSp>
        <p:nvGrpSpPr>
          <p:cNvPr id="141" name="object 37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42" name="object 38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39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object 40"/>
          <p:cNvSpPr/>
          <p:nvPr/>
        </p:nvSpPr>
        <p:spPr>
          <a:xfrm>
            <a:off x="53640" y="3349800"/>
            <a:ext cx="11696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 179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8" name="object 180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object 181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0" name="object 182"/>
          <p:cNvSpPr/>
          <p:nvPr/>
        </p:nvSpPr>
        <p:spPr>
          <a:xfrm>
            <a:off x="69840" y="197640"/>
            <a:ext cx="4107600" cy="20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51" name="object 183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52" name="object 184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object 185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object 186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5" name="object 187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object 188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7" name="object 189"/>
          <p:cNvSpPr/>
          <p:nvPr/>
        </p:nvSpPr>
        <p:spPr>
          <a:xfrm>
            <a:off x="69840" y="197640"/>
            <a:ext cx="4107600" cy="22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58" name="object 190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59" name="object 191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object 192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bject 193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2" name="object 194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object 195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4" name="object 196"/>
          <p:cNvSpPr/>
          <p:nvPr/>
        </p:nvSpPr>
        <p:spPr>
          <a:xfrm>
            <a:off x="69840" y="197640"/>
            <a:ext cx="4107600" cy="24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Transport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65" name="object 197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66" name="object 198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object 199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object 200"/>
          <p:cNvSpPr/>
          <p:nvPr/>
        </p:nvSpPr>
        <p:spPr>
          <a:xfrm>
            <a:off x="53640" y="-1440"/>
            <a:ext cx="3549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9" name="object 201"/>
          <p:cNvSpPr/>
          <p:nvPr/>
        </p:nvSpPr>
        <p:spPr>
          <a:xfrm>
            <a:off x="2304000" y="0"/>
            <a:ext cx="2302920" cy="10656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object 202"/>
          <p:cNvSpPr/>
          <p:nvPr/>
        </p:nvSpPr>
        <p:spPr>
          <a:xfrm>
            <a:off x="4344840" y="-1440"/>
            <a:ext cx="20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1" name="object 203"/>
          <p:cNvSpPr/>
          <p:nvPr/>
        </p:nvSpPr>
        <p:spPr>
          <a:xfrm>
            <a:off x="69840" y="197640"/>
            <a:ext cx="4107600" cy="26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9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9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Transport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administrator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72" name="object 204"/>
          <p:cNvGrpSpPr/>
          <p:nvPr/>
        </p:nvGrpSpPr>
        <p:grpSpPr>
          <a:xfrm>
            <a:off x="0" y="3348360"/>
            <a:ext cx="4606920" cy="106560"/>
            <a:chOff x="0" y="3348360"/>
            <a:chExt cx="4606920" cy="106560"/>
          </a:xfrm>
        </p:grpSpPr>
        <p:sp>
          <p:nvSpPr>
            <p:cNvPr id="373" name="object 205"/>
            <p:cNvSpPr/>
            <p:nvPr/>
          </p:nvSpPr>
          <p:spPr>
            <a:xfrm>
              <a:off x="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object 206"/>
            <p:cNvSpPr/>
            <p:nvPr/>
          </p:nvSpPr>
          <p:spPr>
            <a:xfrm>
              <a:off x="2304000" y="3348360"/>
              <a:ext cx="2302920" cy="10656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41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object 42"/>
          <p:cNvSpPr/>
          <p:nvPr/>
        </p:nvSpPr>
        <p:spPr>
          <a:xfrm>
            <a:off x="305280" y="946800"/>
            <a:ext cx="399060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Now: miniaturization of computer systems, with perhaps the smartphone as the most impressive outcome.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The size of a networked computer system may vary from a handful of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devices, to millions of computers.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Most networked computer systems can be accessed from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anywhere in the world because they are connected to Internet.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48" name="object 43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49" name="object 44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bject 45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object 46"/>
          <p:cNvSpPr/>
          <p:nvPr/>
        </p:nvSpPr>
        <p:spPr>
          <a:xfrm>
            <a:off x="53640" y="3349800"/>
            <a:ext cx="11696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5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Alternative</a:t>
            </a:r>
            <a:r>
              <a:rPr b="0" lang="en-US" sz="1200" spc="-7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approach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object 26"/>
          <p:cNvSpPr/>
          <p:nvPr/>
        </p:nvSpPr>
        <p:spPr>
          <a:xfrm>
            <a:off x="305280" y="946800"/>
            <a:ext cx="399060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Two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definitions</a:t>
            </a:r>
            <a:endParaRPr b="0" lang="en-US" sz="10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374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decentralized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networked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which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necessarily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multiple computers.</a:t>
            </a:r>
            <a:endParaRPr b="0" lang="en-US" sz="9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sufficiently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55" name="object 27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56" name="object 32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bject 33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object 34"/>
          <p:cNvSpPr/>
          <p:nvPr/>
        </p:nvSpPr>
        <p:spPr>
          <a:xfrm>
            <a:off x="53640" y="3349800"/>
            <a:ext cx="11696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47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object 48"/>
          <p:cNvSpPr/>
          <p:nvPr/>
        </p:nvSpPr>
        <p:spPr>
          <a:xfrm>
            <a:off x="305280" y="946800"/>
            <a:ext cx="399060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Gmail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Close to 2 billion users as of 2022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Seems to use two servers: inbox and outbox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Behind the scenes, the entire Google Mail service has been implemented and spread across many computers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62" name="object 49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63" name="object 50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object 51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object 52"/>
          <p:cNvSpPr/>
          <p:nvPr/>
        </p:nvSpPr>
        <p:spPr>
          <a:xfrm>
            <a:off x="53640" y="3349800"/>
            <a:ext cx="11696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53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object 54"/>
          <p:cNvSpPr/>
          <p:nvPr/>
        </p:nvSpPr>
        <p:spPr>
          <a:xfrm>
            <a:off x="305280" y="946800"/>
            <a:ext cx="399060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Delivery Networks (CDNs)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Geographically distributed network of servers and their data centers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copied and spread across various servers of the CDN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When visiting a website, user is redirected to nearby server that holds relevant content.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69" name="object 55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70" name="object 56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object 57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object 58"/>
          <p:cNvSpPr/>
          <p:nvPr/>
        </p:nvSpPr>
        <p:spPr>
          <a:xfrm>
            <a:off x="53640" y="3349800"/>
            <a:ext cx="116964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429000" y="246600"/>
            <a:ext cx="913320" cy="74448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3321000" y="999000"/>
            <a:ext cx="1249920" cy="2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b="0" lang="en-US" sz="8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/>
          <p:nvPr/>
        </p:nvSpPr>
        <p:spPr>
          <a:xfrm>
            <a:off x="53640" y="-1440"/>
            <a:ext cx="44996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4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Perspectives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on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systems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object 4"/>
          <p:cNvSpPr/>
          <p:nvPr/>
        </p:nvSpPr>
        <p:spPr>
          <a:xfrm>
            <a:off x="334440" y="514800"/>
            <a:ext cx="393696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are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complex: take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perspectives</a:t>
            </a:r>
            <a:endParaRPr b="0" lang="en-US" sz="10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Architecture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organizations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Process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kind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processes,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relationships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facilities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exchanging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Coordination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application-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Naming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identify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resources?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3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Consistency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data,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c80000"/>
                </a:solidFill>
                <a:latin typeface="Arial"/>
                <a:ea typeface="DejaVu Sans"/>
              </a:rPr>
              <a:t>same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Fault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tolerance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presence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partial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failures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Security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ensure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authorized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8" name="object 5"/>
          <p:cNvSpPr/>
          <p:nvPr/>
        </p:nvSpPr>
        <p:spPr>
          <a:xfrm>
            <a:off x="0" y="334836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object 6"/>
          <p:cNvSpPr/>
          <p:nvPr/>
        </p:nvSpPr>
        <p:spPr>
          <a:xfrm>
            <a:off x="53640" y="3346920"/>
            <a:ext cx="8287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Studying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distributed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 action="ppaction://hlinksldjump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0" name="object 7"/>
          <p:cNvSpPr/>
          <p:nvPr/>
        </p:nvSpPr>
        <p:spPr>
          <a:xfrm>
            <a:off x="2304000" y="334836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bject 2"/>
          <p:cNvSpPr/>
          <p:nvPr/>
        </p:nvSpPr>
        <p:spPr>
          <a:xfrm>
            <a:off x="53640" y="-1440"/>
            <a:ext cx="3546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2" name="object 3"/>
          <p:cNvSpPr/>
          <p:nvPr/>
        </p:nvSpPr>
        <p:spPr>
          <a:xfrm>
            <a:off x="2304000" y="0"/>
            <a:ext cx="2302560" cy="10620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object 4"/>
          <p:cNvSpPr/>
          <p:nvPr/>
        </p:nvSpPr>
        <p:spPr>
          <a:xfrm>
            <a:off x="4163400" y="-1440"/>
            <a:ext cx="3895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4" name="object 5"/>
          <p:cNvSpPr/>
          <p:nvPr/>
        </p:nvSpPr>
        <p:spPr>
          <a:xfrm>
            <a:off x="69840" y="197640"/>
            <a:ext cx="4272840" cy="15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we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want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achieve?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Overall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design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goals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Support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sharing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resources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transparency – a bit of a confusing term, means that users don’t realize the system is distributed (details are abstracted away)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Openness – includes extensibility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Scalability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85" name="object 6"/>
          <p:cNvGrpSpPr/>
          <p:nvPr/>
        </p:nvGrpSpPr>
        <p:grpSpPr>
          <a:xfrm>
            <a:off x="0" y="3348360"/>
            <a:ext cx="4606560" cy="106200"/>
            <a:chOff x="0" y="3348360"/>
            <a:chExt cx="4606560" cy="106200"/>
          </a:xfrm>
        </p:grpSpPr>
        <p:sp>
          <p:nvSpPr>
            <p:cNvPr id="186" name="object 7"/>
            <p:cNvSpPr/>
            <p:nvPr/>
          </p:nvSpPr>
          <p:spPr>
            <a:xfrm>
              <a:off x="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8"/>
            <p:cNvSpPr/>
            <p:nvPr/>
          </p:nvSpPr>
          <p:spPr>
            <a:xfrm>
              <a:off x="2304000" y="3348360"/>
              <a:ext cx="2302560" cy="10620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/>
  <dcterms:modified xsi:type="dcterms:W3CDTF">2023-08-30T10:28:52Z</dcterms:modified>
  <cp:revision>35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