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4610100" cy="34607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67142A-7562-41C6-86BD-6DBAC07AEF4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A4655A-3A1E-4920-B5F8-EB001EBFA7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5D4CAA-8209-4CC7-B60D-2FE9E557F90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163332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303588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23040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57475D-0610-4DDD-AE02-A08400FE634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CC763A-DDBA-4E7E-80FF-F1BA35FA29E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1B3BC6-4875-4A94-B557-095665B729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F77B43-3FFF-4898-869D-45B8E7244C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26D295-1D8E-4440-881F-CD3E719C3A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A36270-E3BE-41B5-A3F5-94DD1F506F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230400" y="137880"/>
            <a:ext cx="4148640" cy="267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C71C05-23B3-43FA-A041-10C52A69FA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BC2F0F-A882-41F8-A36E-7174D40067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F9C0B6-D732-4420-8DE2-C3694736E9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D21B55-6438-485A-94EB-5306600F94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D7FF13-DCB6-4141-A1F6-8B0BF67CBB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521700-E542-4F57-A7BF-D909D81EE4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C326B3-A3B7-46D9-926A-FB8F599350C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163332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303588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23040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4C8BF53-6E77-41EF-BAF3-C8A63E65831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2D1A8A-D3E2-4CF8-AE3D-88BEBA0BA8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2DDE39-BB54-43DF-A0D9-9F3DBDA9AC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F11CB6-FDF3-4F9C-B5BF-B29379946D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30400" y="137880"/>
            <a:ext cx="4148640" cy="267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B0541C-64D9-457D-B37A-241A85D359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8B596D-D83D-4595-ABF3-9118A36469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C13721-8BBA-4B53-92F5-508D512F81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4AF08C-D53D-467A-A77E-4035C37269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0" y="0"/>
            <a:ext cx="2301840" cy="10548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1567440" y="3218400"/>
            <a:ext cx="1472760" cy="17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3319200" y="3218400"/>
            <a:ext cx="1057680" cy="17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21D326-9033-4BBE-9BE0-8D72F622CF0F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230400" y="3218400"/>
            <a:ext cx="1057680" cy="17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g object 16" hidden="1"/>
          <p:cNvSpPr/>
          <p:nvPr/>
        </p:nvSpPr>
        <p:spPr>
          <a:xfrm>
            <a:off x="0" y="0"/>
            <a:ext cx="2301840" cy="10548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bg object 16"/>
          <p:cNvSpPr/>
          <p:nvPr/>
        </p:nvSpPr>
        <p:spPr>
          <a:xfrm>
            <a:off x="0" y="0"/>
            <a:ext cx="2301840" cy="10548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bg object 17"/>
          <p:cNvSpPr/>
          <p:nvPr/>
        </p:nvSpPr>
        <p:spPr>
          <a:xfrm>
            <a:off x="2304000" y="0"/>
            <a:ext cx="2301840" cy="10548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1"/>
          <p:cNvSpPr>
            <a:spLocks noGrp="1"/>
          </p:cNvSpPr>
          <p:nvPr>
            <p:ph type="ftr" idx="4"/>
          </p:nvPr>
        </p:nvSpPr>
        <p:spPr>
          <a:xfrm>
            <a:off x="1567440" y="3218400"/>
            <a:ext cx="1472760" cy="17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5"/>
          </p:nvPr>
        </p:nvSpPr>
        <p:spPr>
          <a:xfrm>
            <a:off x="3319200" y="3218400"/>
            <a:ext cx="1057680" cy="17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92A529-0DA2-4C71-A5FA-E5B9A59ED2CC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6"/>
          </p:nvPr>
        </p:nvSpPr>
        <p:spPr>
          <a:xfrm>
            <a:off x="230400" y="3218400"/>
            <a:ext cx="1057680" cy="17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bject 2"/>
          <p:cNvSpPr/>
          <p:nvPr/>
        </p:nvSpPr>
        <p:spPr>
          <a:xfrm>
            <a:off x="1412280" y="626760"/>
            <a:ext cx="1781280" cy="5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1120" bIns="0" anchor="t">
            <a:spAutoFit/>
          </a:bodyPr>
          <a:p>
            <a:pPr algn="ctr">
              <a:lnSpc>
                <a:spcPct val="100000"/>
              </a:lnSpc>
              <a:spcBef>
                <a:spcPts val="1111"/>
              </a:spcBef>
              <a:buNone/>
            </a:pPr>
            <a:r>
              <a:rPr b="1" lang="en-US" sz="14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1" lang="en-US" sz="1400" spc="100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1" lang="en-US" sz="1400" spc="-12" strike="noStrike">
                <a:solidFill>
                  <a:srgbClr val="3333b2"/>
                </a:solidFill>
                <a:latin typeface="Arial"/>
                <a:ea typeface="DejaVu Sans"/>
              </a:rPr>
              <a:t>Systems</a:t>
            </a:r>
            <a:endParaRPr b="0" lang="en-US" sz="1400" spc="-1" strike="noStrike">
              <a:latin typeface="Arial"/>
            </a:endParaRPr>
          </a:p>
          <a:p>
            <a:pPr marL="3960" algn="ctr">
              <a:lnSpc>
                <a:spcPct val="100000"/>
              </a:lnSpc>
              <a:spcBef>
                <a:spcPts val="609"/>
              </a:spcBef>
              <a:buNone/>
            </a:pP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(4th</a:t>
            </a:r>
            <a:r>
              <a:rPr b="0" lang="en-US" sz="9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edition,</a:t>
            </a:r>
            <a:r>
              <a:rPr b="0" lang="en-US" sz="9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version</a:t>
            </a:r>
            <a:r>
              <a:rPr b="0" lang="en-US" sz="9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01)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1307880" y="2409480"/>
            <a:ext cx="1990080" cy="23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Chapter</a:t>
            </a:r>
            <a:r>
              <a:rPr b="0" lang="en-US" sz="1400" spc="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02:</a:t>
            </a:r>
            <a:r>
              <a:rPr b="0" lang="en-US" sz="1400" spc="15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000000"/>
                </a:solidFill>
                <a:latin typeface="Arial"/>
                <a:ea typeface="DejaVu Sans"/>
              </a:rPr>
              <a:t>Architecture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1222920" y="1287720"/>
            <a:ext cx="23468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https://www.distributed-systems.net/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bject 10"/>
          <p:cNvSpPr/>
          <p:nvPr/>
        </p:nvSpPr>
        <p:spPr>
          <a:xfrm>
            <a:off x="53640" y="-1440"/>
            <a:ext cx="449892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2448720" cy="5878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Three-Tier Architecture Diagram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91" name="object 11"/>
          <p:cNvGrpSpPr/>
          <p:nvPr/>
        </p:nvGrpSpPr>
        <p:grpSpPr>
          <a:xfrm>
            <a:off x="0" y="3348360"/>
            <a:ext cx="4605840" cy="105480"/>
            <a:chOff x="0" y="3348360"/>
            <a:chExt cx="4605840" cy="105480"/>
          </a:xfrm>
        </p:grpSpPr>
        <p:sp>
          <p:nvSpPr>
            <p:cNvPr id="92" name="object 12"/>
            <p:cNvSpPr/>
            <p:nvPr/>
          </p:nvSpPr>
          <p:spPr>
            <a:xfrm>
              <a:off x="0" y="3348360"/>
              <a:ext cx="2301840" cy="1054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object 13"/>
            <p:cNvSpPr/>
            <p:nvPr/>
          </p:nvSpPr>
          <p:spPr>
            <a:xfrm>
              <a:off x="2304000" y="3348360"/>
              <a:ext cx="2301840" cy="1054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4" name="object 14"/>
          <p:cNvSpPr/>
          <p:nvPr/>
        </p:nvSpPr>
        <p:spPr>
          <a:xfrm>
            <a:off x="53640" y="3349800"/>
            <a:ext cx="116892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99520" y="671760"/>
            <a:ext cx="3791520" cy="211968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object 9"/>
          <p:cNvSpPr/>
          <p:nvPr/>
        </p:nvSpPr>
        <p:spPr>
          <a:xfrm>
            <a:off x="53640" y="-1440"/>
            <a:ext cx="449892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3790800" cy="5878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Simple Client-Server Architecture (No connection)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98" name="object 15"/>
          <p:cNvGrpSpPr/>
          <p:nvPr/>
        </p:nvGrpSpPr>
        <p:grpSpPr>
          <a:xfrm>
            <a:off x="0" y="3348360"/>
            <a:ext cx="4605840" cy="105480"/>
            <a:chOff x="0" y="3348360"/>
            <a:chExt cx="4605840" cy="105480"/>
          </a:xfrm>
        </p:grpSpPr>
        <p:sp>
          <p:nvSpPr>
            <p:cNvPr id="99" name="object 16"/>
            <p:cNvSpPr/>
            <p:nvPr/>
          </p:nvSpPr>
          <p:spPr>
            <a:xfrm>
              <a:off x="0" y="3348360"/>
              <a:ext cx="2301840" cy="1054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object 17"/>
            <p:cNvSpPr/>
            <p:nvPr/>
          </p:nvSpPr>
          <p:spPr>
            <a:xfrm>
              <a:off x="2304000" y="3348360"/>
              <a:ext cx="2301840" cy="1054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1" name="object 18"/>
          <p:cNvSpPr/>
          <p:nvPr/>
        </p:nvSpPr>
        <p:spPr>
          <a:xfrm>
            <a:off x="53640" y="3349800"/>
            <a:ext cx="116892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3600" y="564120"/>
            <a:ext cx="4609800" cy="1182240"/>
          </a:xfrm>
          <a:prstGeom prst="rect">
            <a:avLst/>
          </a:prstGeom>
          <a:ln w="0">
            <a:noFill/>
          </a:ln>
        </p:spPr>
      </p:pic>
      <p:sp>
        <p:nvSpPr>
          <p:cNvPr id="103" name=""/>
          <p:cNvSpPr txBox="1"/>
          <p:nvPr/>
        </p:nvSpPr>
        <p:spPr>
          <a:xfrm>
            <a:off x="129960" y="1812240"/>
            <a:ext cx="3707640" cy="142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URWPalladioL-Roma"/>
              </a:rPr>
              <a:t>1) Client packages message for server, </a:t>
            </a:r>
            <a:endParaRPr b="0" lang="en-US" sz="1000" spc="-1" strike="noStrike">
              <a:latin typeface="URWPalladioL-Roma"/>
              <a:ea typeface="URWPalladioL-Roma"/>
            </a:endParaRPr>
          </a:p>
          <a:p>
            <a:r>
              <a:rPr b="0" lang="en-US" sz="1000" spc="-1" strike="noStrike">
                <a:latin typeface="URWPalladioL-Roma"/>
              </a:rPr>
              <a:t>    </a:t>
            </a:r>
            <a:r>
              <a:rPr b="0" lang="en-US" sz="1000" spc="-1" strike="noStrike">
                <a:latin typeface="URWPalladioL-Roma"/>
              </a:rPr>
              <a:t>identifying the service it wants,</a:t>
            </a:r>
            <a:endParaRPr b="0" lang="en-US" sz="1000" spc="-1" strike="noStrike">
              <a:latin typeface="URWPalladioL-Roma"/>
              <a:ea typeface="URWPalladioL-Roma"/>
            </a:endParaRPr>
          </a:p>
          <a:p>
            <a:r>
              <a:rPr b="0" lang="en-US" sz="1000" spc="-1" strike="noStrike">
                <a:latin typeface="URWPalladioL-Roma"/>
              </a:rPr>
              <a:t>    </a:t>
            </a:r>
            <a:r>
              <a:rPr b="0" lang="en-US" sz="1000" spc="-1" strike="noStrike">
                <a:latin typeface="URWPalladioL-Roma"/>
              </a:rPr>
              <a:t>along with necessary input data</a:t>
            </a:r>
            <a:endParaRPr b="0" lang="en-US" sz="1000" spc="-1" strike="noStrike">
              <a:latin typeface="URWPalladioL-Roma"/>
              <a:ea typeface="URWPalladioL-Roma"/>
            </a:endParaRPr>
          </a:p>
          <a:p>
            <a:endParaRPr b="0" lang="en-US" sz="1000" spc="-1" strike="noStrike">
              <a:latin typeface="URWPalladioL-Roma"/>
              <a:ea typeface="URWPalladioL-Roma"/>
            </a:endParaRPr>
          </a:p>
          <a:p>
            <a:r>
              <a:rPr b="0" lang="en-US" sz="1000" spc="-1" strike="noStrike">
                <a:latin typeface="URWPalladioL-Roma"/>
              </a:rPr>
              <a:t>2) Message sent to server</a:t>
            </a:r>
            <a:endParaRPr b="0" lang="en-US" sz="1000" spc="-1" strike="noStrike">
              <a:latin typeface="URWPalladioL-Roma"/>
              <a:ea typeface="URWPalladioL-Roma"/>
            </a:endParaRPr>
          </a:p>
          <a:p>
            <a:endParaRPr b="0" lang="en-US" sz="1000" spc="-1" strike="noStrike">
              <a:latin typeface="URWPalladioL-Roma"/>
              <a:ea typeface="URWPalladioL-Roma"/>
            </a:endParaRPr>
          </a:p>
          <a:p>
            <a:r>
              <a:rPr b="0" lang="en-US" sz="1000" spc="-1" strike="noStrike">
                <a:latin typeface="URWPalladioL-Roma"/>
              </a:rPr>
              <a:t>3) Server will wait for incoming request, process it, </a:t>
            </a:r>
            <a:br>
              <a:rPr sz="1000"/>
            </a:br>
            <a:r>
              <a:rPr b="0" lang="en-US" sz="1000" spc="-1" strike="noStrike">
                <a:latin typeface="URWPalladioL-Roma"/>
              </a:rPr>
              <a:t>and package results in a reply message  sent to client</a:t>
            </a:r>
            <a:endParaRPr b="0" lang="en-US" sz="1000" spc="-1" strike="noStrike">
              <a:latin typeface="URWPalladioL-Roma"/>
              <a:ea typeface="URWPalladioL-Roma"/>
            </a:endParaRPr>
          </a:p>
        </p:txBody>
      </p:sp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object 5"/>
          <p:cNvSpPr/>
          <p:nvPr/>
        </p:nvSpPr>
        <p:spPr>
          <a:xfrm>
            <a:off x="53640" y="-1440"/>
            <a:ext cx="449892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4248000" cy="5878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Simple Client-Server Architecture (No connection), contd.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106" name="object 6"/>
          <p:cNvGrpSpPr/>
          <p:nvPr/>
        </p:nvGrpSpPr>
        <p:grpSpPr>
          <a:xfrm>
            <a:off x="0" y="3348360"/>
            <a:ext cx="4605840" cy="105480"/>
            <a:chOff x="0" y="3348360"/>
            <a:chExt cx="4605840" cy="105480"/>
          </a:xfrm>
        </p:grpSpPr>
        <p:sp>
          <p:nvSpPr>
            <p:cNvPr id="107" name="object 7"/>
            <p:cNvSpPr/>
            <p:nvPr/>
          </p:nvSpPr>
          <p:spPr>
            <a:xfrm>
              <a:off x="0" y="3348360"/>
              <a:ext cx="2301840" cy="1054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object 8"/>
            <p:cNvSpPr/>
            <p:nvPr/>
          </p:nvSpPr>
          <p:spPr>
            <a:xfrm>
              <a:off x="2304000" y="3348360"/>
              <a:ext cx="2301840" cy="1054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9" name="object 19"/>
          <p:cNvSpPr/>
          <p:nvPr/>
        </p:nvSpPr>
        <p:spPr>
          <a:xfrm>
            <a:off x="53640" y="3349800"/>
            <a:ext cx="116892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129960" y="876240"/>
            <a:ext cx="4442040" cy="171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URWPalladioL-Roma"/>
              </a:rPr>
              <a:t>When it works, this is efficient</a:t>
            </a:r>
            <a:endParaRPr b="0" lang="en-US" sz="1000" spc="-1" strike="noStrike">
              <a:latin typeface="URWPalladioL-Roma"/>
              <a:ea typeface="URWPalladioL-Roma"/>
            </a:endParaRPr>
          </a:p>
          <a:p>
            <a:endParaRPr b="0" lang="en-US" sz="1000" spc="-1" strike="noStrike">
              <a:latin typeface="URWPalladioL-Roma"/>
              <a:ea typeface="URWPalladioL-Roma"/>
            </a:endParaRPr>
          </a:p>
          <a:p>
            <a:r>
              <a:rPr b="0" lang="en-US" sz="1000" spc="-1" strike="noStrike">
                <a:latin typeface="URWPalladioL-Roma"/>
              </a:rPr>
              <a:t>What if the result doesn’t come back?</a:t>
            </a:r>
            <a:endParaRPr b="0" lang="en-US" sz="1000" spc="-1" strike="noStrike">
              <a:latin typeface="URWPalladioL-Roma"/>
              <a:ea typeface="URWPalladioL-Roma"/>
            </a:endParaRPr>
          </a:p>
          <a:p>
            <a:r>
              <a:rPr b="0" lang="en-US" sz="1000" spc="-1" strike="noStrike">
                <a:latin typeface="URWPalladioL-Roma"/>
              </a:rPr>
              <a:t>1) was original request lost?</a:t>
            </a:r>
            <a:endParaRPr b="0" lang="en-US" sz="1000" spc="-1" strike="noStrike">
              <a:latin typeface="URWPalladioL-Roma"/>
              <a:ea typeface="URWPalladioL-Roma"/>
            </a:endParaRPr>
          </a:p>
          <a:p>
            <a:r>
              <a:rPr b="0" lang="en-US" sz="1000" spc="-1" strike="noStrike">
                <a:latin typeface="URWPalladioL-Roma"/>
              </a:rPr>
              <a:t>2) did transmission of response fail?</a:t>
            </a:r>
            <a:endParaRPr b="0" lang="en-US" sz="1000" spc="-1" strike="noStrike">
              <a:latin typeface="URWPalladioL-Roma"/>
              <a:ea typeface="URWPalladioL-Roma"/>
            </a:endParaRPr>
          </a:p>
          <a:p>
            <a:r>
              <a:rPr b="0" lang="en-US" sz="1000" spc="-1" strike="noStrike">
                <a:latin typeface="URWPalladioL-Roma"/>
              </a:rPr>
              <a:t>We won’t know</a:t>
            </a:r>
            <a:endParaRPr b="0" lang="en-US" sz="1000" spc="-1" strike="noStrike">
              <a:latin typeface="URWPalladioL-Roma"/>
              <a:ea typeface="URWPalladioL-Roma"/>
            </a:endParaRPr>
          </a:p>
          <a:p>
            <a:endParaRPr b="0" lang="en-US" sz="1000" spc="-1" strike="noStrike">
              <a:latin typeface="URWPalladioL-Roma"/>
              <a:ea typeface="URWPalladioL-Roma"/>
            </a:endParaRPr>
          </a:p>
          <a:p>
            <a:r>
              <a:rPr b="0" lang="en-US" sz="1000" spc="-1" strike="noStrike">
                <a:latin typeface="URWPalladioL-Roma"/>
              </a:rPr>
              <a:t>In first case, might resend. In second case, don’t want to resend.</a:t>
            </a:r>
            <a:endParaRPr b="0" lang="en-US" sz="1000" spc="-1" strike="noStrike">
              <a:latin typeface="URWPalladioL-Roma"/>
              <a:ea typeface="URWPalladioL-Roma"/>
            </a:endParaRPr>
          </a:p>
          <a:p>
            <a:endParaRPr b="0" lang="en-US" sz="1000" spc="-1" strike="noStrike">
              <a:latin typeface="URWPalladioL-Roma"/>
              <a:ea typeface="URWPalladioL-Roma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URWPalladioL-Roma"/>
                <a:ea typeface="URWPalladioL-Roma"/>
              </a:rPr>
              <a:t>Transaction that can safely be repeated is called </a:t>
            </a:r>
            <a:r>
              <a:rPr b="0" i="1" lang="en-US" sz="1000" spc="-1" strike="noStrike">
                <a:latin typeface="URWPalladioL-Roma"/>
                <a:ea typeface="URWPalladioL-Roma"/>
              </a:rPr>
              <a:t>idempotent</a:t>
            </a:r>
            <a:endParaRPr b="0" lang="en-US" sz="1000" spc="-1" strike="noStrike">
              <a:latin typeface="URWPalladioL-Roma"/>
              <a:ea typeface="URWPalladioL-Roma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URWPalladioL-Roma"/>
              <a:ea typeface="URWPalladioL-Roma"/>
            </a:endParaRPr>
          </a:p>
        </p:txBody>
      </p:sp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object 25"/>
          <p:cNvSpPr/>
          <p:nvPr/>
        </p:nvSpPr>
        <p:spPr>
          <a:xfrm>
            <a:off x="53640" y="-1440"/>
            <a:ext cx="449892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4248000" cy="5878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Simple Client-Server Architecture (No connection), contd.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113" name="object 26"/>
          <p:cNvGrpSpPr/>
          <p:nvPr/>
        </p:nvGrpSpPr>
        <p:grpSpPr>
          <a:xfrm>
            <a:off x="0" y="3348360"/>
            <a:ext cx="4605840" cy="105480"/>
            <a:chOff x="0" y="3348360"/>
            <a:chExt cx="4605840" cy="105480"/>
          </a:xfrm>
        </p:grpSpPr>
        <p:sp>
          <p:nvSpPr>
            <p:cNvPr id="114" name="object 27"/>
            <p:cNvSpPr/>
            <p:nvPr/>
          </p:nvSpPr>
          <p:spPr>
            <a:xfrm>
              <a:off x="0" y="3348360"/>
              <a:ext cx="2301840" cy="1054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object 28"/>
            <p:cNvSpPr/>
            <p:nvPr/>
          </p:nvSpPr>
          <p:spPr>
            <a:xfrm>
              <a:off x="2304000" y="3348360"/>
              <a:ext cx="2301840" cy="1054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6" name="object 29"/>
          <p:cNvSpPr/>
          <p:nvPr/>
        </p:nvSpPr>
        <p:spPr>
          <a:xfrm>
            <a:off x="53640" y="3349800"/>
            <a:ext cx="116892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129960" y="552240"/>
            <a:ext cx="4442040" cy="142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latin typeface="URWPalladioL-Roma"/>
              <a:ea typeface="URWPalladioL-Roma"/>
            </a:endParaRPr>
          </a:p>
          <a:p>
            <a:r>
              <a:rPr b="1" lang="en-US" sz="1000" spc="-1" strike="noStrike">
                <a:latin typeface="URWPalladioL-Roma"/>
              </a:rPr>
              <a:t>Examples</a:t>
            </a:r>
            <a:r>
              <a:rPr b="0" lang="en-US" sz="1000" spc="-1" strike="noStrike">
                <a:latin typeface="URWPalladioL-Roma"/>
              </a:rPr>
              <a:t>:</a:t>
            </a:r>
            <a:endParaRPr b="0" lang="en-US" sz="1000" spc="-1" strike="noStrike">
              <a:latin typeface="URWPalladioL-Roma"/>
              <a:ea typeface="URWPalladioL-Roma"/>
            </a:endParaRPr>
          </a:p>
          <a:p>
            <a:r>
              <a:rPr b="0" lang="en-US" sz="1000" spc="-1" strike="noStrike">
                <a:latin typeface="URWPalladioL-Roma"/>
              </a:rPr>
              <a:t>Request 1: transfer $10K from bank account</a:t>
            </a:r>
            <a:endParaRPr b="0" lang="en-US" sz="1000" spc="-1" strike="noStrike">
              <a:latin typeface="URWPalladioL-Roma"/>
              <a:ea typeface="URWPalladioL-Roma"/>
            </a:endParaRPr>
          </a:p>
          <a:p>
            <a:r>
              <a:rPr b="0" lang="en-US" sz="1000" spc="-1" strike="noStrike">
                <a:latin typeface="URWPalladioL-Roma"/>
              </a:rPr>
              <a:t>Not safe to resend</a:t>
            </a:r>
            <a:endParaRPr b="0" lang="en-US" sz="1000" spc="-1" strike="noStrike">
              <a:latin typeface="URWPalladioL-Roma"/>
              <a:ea typeface="URWPalladioL-Roma"/>
            </a:endParaRPr>
          </a:p>
          <a:p>
            <a:endParaRPr b="0" lang="en-US" sz="1000" spc="-1" strike="noStrike">
              <a:latin typeface="URWPalladioL-Roma"/>
              <a:ea typeface="URWPalladioL-Roma"/>
            </a:endParaRPr>
          </a:p>
          <a:p>
            <a:r>
              <a:rPr b="0" lang="en-US" sz="1000" spc="-1" strike="noStrike">
                <a:latin typeface="URWPalladioL-Roma"/>
              </a:rPr>
              <a:t>Request 2: Tell me bank account balance</a:t>
            </a:r>
            <a:endParaRPr b="0" lang="en-US" sz="1000" spc="-1" strike="noStrike">
              <a:latin typeface="URWPalladioL-Roma"/>
              <a:ea typeface="URWPalladioL-Roma"/>
            </a:endParaRPr>
          </a:p>
          <a:p>
            <a:r>
              <a:rPr b="0" lang="en-US" sz="1000" spc="-1" strike="noStrike">
                <a:latin typeface="URWPalladioL-Roma"/>
              </a:rPr>
              <a:t>Safe to resend</a:t>
            </a:r>
            <a:endParaRPr b="0" lang="en-US" sz="1000" spc="-1" strike="noStrike">
              <a:latin typeface="URWPalladioL-Roma"/>
              <a:ea typeface="URWPalladioL-Roma"/>
            </a:endParaRPr>
          </a:p>
        </p:txBody>
      </p:sp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object 20"/>
          <p:cNvSpPr/>
          <p:nvPr/>
        </p:nvSpPr>
        <p:spPr>
          <a:xfrm>
            <a:off x="53640" y="-1440"/>
            <a:ext cx="449892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3790800" cy="5878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Connection-Oriented Protocol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120" name="object 21"/>
          <p:cNvGrpSpPr/>
          <p:nvPr/>
        </p:nvGrpSpPr>
        <p:grpSpPr>
          <a:xfrm>
            <a:off x="0" y="3348360"/>
            <a:ext cx="4605840" cy="105480"/>
            <a:chOff x="0" y="3348360"/>
            <a:chExt cx="4605840" cy="105480"/>
          </a:xfrm>
        </p:grpSpPr>
        <p:sp>
          <p:nvSpPr>
            <p:cNvPr id="121" name="object 22"/>
            <p:cNvSpPr/>
            <p:nvPr/>
          </p:nvSpPr>
          <p:spPr>
            <a:xfrm>
              <a:off x="0" y="3348360"/>
              <a:ext cx="2301840" cy="1054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object 23"/>
            <p:cNvSpPr/>
            <p:nvPr/>
          </p:nvSpPr>
          <p:spPr>
            <a:xfrm>
              <a:off x="2304000" y="3348360"/>
              <a:ext cx="2301840" cy="1054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3" name="object 24"/>
          <p:cNvSpPr/>
          <p:nvPr/>
        </p:nvSpPr>
        <p:spPr>
          <a:xfrm>
            <a:off x="53640" y="3349800"/>
            <a:ext cx="116892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129960" y="948240"/>
            <a:ext cx="4442040" cy="160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URWPalladioL-Roma"/>
                <a:ea typeface="URWPalladioL-Roma"/>
              </a:rPr>
              <a:t>Alternatively, many client-server systems use a </a:t>
            </a:r>
            <a:br>
              <a:rPr sz="1000"/>
            </a:br>
            <a:r>
              <a:rPr b="0" lang="en-US" sz="1000" spc="-1" strike="noStrike">
                <a:latin typeface="URWPalladioL-Roma"/>
                <a:ea typeface="URWPalladioL-Roma"/>
              </a:rPr>
              <a:t>reliable</a:t>
            </a:r>
            <a:r>
              <a:rPr b="1" lang="en-US" sz="1000" spc="-1" strike="noStrike">
                <a:latin typeface="URWPalladioL-Roma"/>
                <a:ea typeface="URWPalladioL-Roma"/>
              </a:rPr>
              <a:t> connection-oriented protocol</a:t>
            </a:r>
            <a:r>
              <a:rPr b="0" lang="en-US" sz="1000" spc="-1" strike="noStrike">
                <a:latin typeface="URWPalladioL-Roma"/>
                <a:ea typeface="URWPalladioL-Roma"/>
              </a:rPr>
              <a:t>.</a:t>
            </a:r>
            <a:endParaRPr b="0" lang="en-US" sz="1000" spc="-1" strike="noStrike">
              <a:latin typeface="URWPalladioL-Roma"/>
              <a:ea typeface="URWPalladioL-Roma"/>
            </a:endParaRPr>
          </a:p>
          <a:p>
            <a:endParaRPr b="0" lang="en-US" sz="1000" spc="-1" strike="noStrike">
              <a:latin typeface="URWPalladioL-Roma"/>
              <a:ea typeface="URWPalladioL-Roma"/>
            </a:endParaRPr>
          </a:p>
          <a:p>
            <a:r>
              <a:rPr b="0" lang="en-US" sz="1000" spc="-1" strike="noStrike">
                <a:latin typeface="URWPalladioL-Roma"/>
                <a:ea typeface="URWPalladioL-Roma"/>
              </a:rPr>
              <a:t>Nearly all internet application protocols use TCP/IP connections</a:t>
            </a:r>
            <a:endParaRPr b="0" lang="en-US" sz="1000" spc="-1" strike="noStrike">
              <a:latin typeface="URWPalladioL-Roma"/>
              <a:ea typeface="URWPalladioL-Roma"/>
            </a:endParaRPr>
          </a:p>
          <a:p>
            <a:endParaRPr b="0" lang="en-US" sz="1000" spc="-1" strike="noStrike">
              <a:latin typeface="URWPalladioL-Roma"/>
              <a:ea typeface="URWPalladioL-Roma"/>
            </a:endParaRPr>
          </a:p>
          <a:p>
            <a:r>
              <a:rPr b="0" lang="en-US" sz="1000" spc="-1" strike="noStrike">
                <a:latin typeface="URWPalladioL-Roma"/>
                <a:ea typeface="URWPalladioL-Roma"/>
              </a:rPr>
              <a:t>Before client requests service, connection set up w/server</a:t>
            </a:r>
            <a:endParaRPr b="0" lang="en-US" sz="1000" spc="-1" strike="noStrike">
              <a:latin typeface="URWPalladioL-Roma"/>
              <a:ea typeface="URWPalladioL-Roma"/>
            </a:endParaRPr>
          </a:p>
          <a:p>
            <a:endParaRPr b="0" lang="en-US" sz="1000" spc="-1" strike="noStrike">
              <a:latin typeface="URWPalladioL-Roma"/>
              <a:ea typeface="URWPalladioL-Roma"/>
            </a:endParaRPr>
          </a:p>
          <a:p>
            <a:r>
              <a:rPr b="0" lang="en-US" sz="1000" spc="-1" strike="noStrike">
                <a:latin typeface="URWPalladioL-Roma"/>
                <a:ea typeface="URWPalladioL-Roma"/>
              </a:rPr>
              <a:t>Server uses same connection to send reply message</a:t>
            </a:r>
            <a:endParaRPr b="0" lang="en-US" sz="1000" spc="-1" strike="noStrike">
              <a:latin typeface="URWPalladioL-Roma"/>
              <a:ea typeface="URWPalladioL-Roma"/>
            </a:endParaRPr>
          </a:p>
          <a:p>
            <a:endParaRPr b="0" lang="en-US" sz="1000" spc="-1" strike="noStrike">
              <a:latin typeface="URWPalladioL-Roma"/>
              <a:ea typeface="URWPalladioL-Roma"/>
            </a:endParaRPr>
          </a:p>
          <a:p>
            <a:r>
              <a:rPr b="0" lang="en-US" sz="1000" spc="-1" strike="noStrike">
                <a:latin typeface="URWPalladioL-Roma"/>
                <a:ea typeface="URWPalladioL-Roma"/>
              </a:rPr>
              <a:t>When communication finished, connection torn down</a:t>
            </a:r>
            <a:endParaRPr b="0" lang="en-US" sz="1000" spc="-1" strike="noStrike">
              <a:latin typeface="URWPalladioL-Roma"/>
              <a:ea typeface="URWPalladioL-Roma"/>
            </a:endParaRPr>
          </a:p>
        </p:txBody>
      </p:sp>
    </p:spTree>
  </p:cSld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</TotalTime>
  <Application>LibreOffice/7.3.4.2$Windows_X86_64 LibreOffice_project/728fec16bd5f605073805c3c9e7c4212a0120dc5</Application>
  <AppVersion>15.0000</AppVersion>
  <Words>5292</Words>
  <Paragraphs>819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2023-04-27T05:42:13Z</dcterms:created>
  <dc:creator/>
  <dc:description/>
  <dc:language>en-US</dc:language>
  <cp:lastModifiedBy/>
  <dcterms:modified xsi:type="dcterms:W3CDTF">2023-09-03T19:56:14Z</dcterms:modified>
  <cp:revision>51</cp:revision>
  <dc:subject/>
  <dc:title>Distributed Systems   (4th edition, version 01)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2023-04-27T00:00:00Z</vt:filetime>
  </property>
  <property fmtid="{D5CDD505-2E9C-101B-9397-08002B2CF9AE}" pid="5" name="PTEX.Fullbanner">
    <vt:lpwstr>This is pdfTeX, Version 3.141592653-2.6-1.40.24 (TeX Live 2022) kpathsea version 6.3.4</vt:lpwstr>
  </property>
  <property fmtid="{D5CDD505-2E9C-101B-9397-08002B2CF9AE}" pid="6" name="PresentationFormat">
    <vt:lpwstr>Custom</vt:lpwstr>
  </property>
  <property fmtid="{D5CDD505-2E9C-101B-9397-08002B2CF9AE}" pid="7" name="Producer">
    <vt:lpwstr>pdfTeX-1.40.24</vt:lpwstr>
  </property>
  <property fmtid="{D5CDD505-2E9C-101B-9397-08002B2CF9AE}" pid="8" name="Slides">
    <vt:i4>87</vt:i4>
  </property>
</Properties>
</file>