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4610100" cy="34607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94C022-B3D3-4147-80A6-CBA769A958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F9B831-4D66-4DB2-B257-E2D72FA79F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9B33CC-A287-47ED-AA33-5608C5565EA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163332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303588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23040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871325-D2C3-47C1-A046-905996CAEF7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2EF3BA-1011-42D0-B404-5ACC92B0EE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4E1118-00CC-42BE-BFAF-CBA70A61C9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A531D5-4D2B-4DB1-8C51-9A73ADF16F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236630-6538-4DEB-9BCE-46790ACEDB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5C3199-D64F-4910-8201-4BD782DA96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9D2444-1289-43D8-9316-84F093BF9C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4F2F3C-27C9-4FC7-A53F-3FECA60A3E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20992C-58F2-418F-B85F-5CBA31610E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4F62E6-DF81-4BCF-8050-7C533A0BA7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287D62-5076-410C-93EE-F99F3B3614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11DF42-4EC4-448A-9C4E-07F9598354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C52FC8-88D3-4977-9962-D4C6100BC7A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63332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303588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23040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0145C6-F8BA-48E5-A63D-5D2F3D6F929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B62BF1-15DF-42BC-B195-8DB1ED8769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E6F270-7B46-4591-94D2-77C45D4F9D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4EF479-BE43-47C6-890F-BDDF1D5C49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B994E1-E4B1-401D-A567-3F17056249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316CE9-EC52-4F06-9AE7-80AB2738B6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BC4B77-D363-4924-9C1B-738B53D7BF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541F15-0DF1-4B15-9AD6-77555D0FDC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0" y="0"/>
            <a:ext cx="2303280" cy="10692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1567440" y="3218400"/>
            <a:ext cx="1474200" cy="1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3319200" y="3218400"/>
            <a:ext cx="1059120" cy="1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81E5E6-6640-4732-A227-07D70A96989C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230400" y="3218400"/>
            <a:ext cx="1059120" cy="1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g object 16" hidden="1"/>
          <p:cNvSpPr/>
          <p:nvPr/>
        </p:nvSpPr>
        <p:spPr>
          <a:xfrm>
            <a:off x="0" y="0"/>
            <a:ext cx="2303280" cy="10692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bg object 16"/>
          <p:cNvSpPr/>
          <p:nvPr/>
        </p:nvSpPr>
        <p:spPr>
          <a:xfrm>
            <a:off x="0" y="0"/>
            <a:ext cx="2303280" cy="10692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bg object 17"/>
          <p:cNvSpPr/>
          <p:nvPr/>
        </p:nvSpPr>
        <p:spPr>
          <a:xfrm>
            <a:off x="2304000" y="0"/>
            <a:ext cx="2303280" cy="10692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>
            <a:off x="1567440" y="3218400"/>
            <a:ext cx="1474200" cy="1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3319200" y="3218400"/>
            <a:ext cx="1059120" cy="1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E03D22-8364-4B0C-939C-716AA03DE436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230400" y="3218400"/>
            <a:ext cx="1059120" cy="1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" Target=""/><Relationship Id="rId2" Type="http://schemas.openxmlformats.org/officeDocument/2006/relationships/slide" Target=""/><Relationship Id="rId3" Type="http://schemas.openxmlformats.org/officeDocument/2006/relationships/slide" Target=""/><Relationship Id="rId4" Type="http://schemas.openxmlformats.org/officeDocument/2006/relationships/image" Target="../media/image2.jpeg"/><Relationship Id="rId5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" Target=""/><Relationship Id="rId2" Type="http://schemas.openxmlformats.org/officeDocument/2006/relationships/slide" Target=""/><Relationship Id="rId3" Type="http://schemas.openxmlformats.org/officeDocument/2006/relationships/slide" Target="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" Target="slide8.xml"/><Relationship Id="rId2" Type="http://schemas.openxmlformats.org/officeDocument/2006/relationships/slide" Target="slide8.xml"/><Relationship Id="rId3" Type="http://schemas.openxmlformats.org/officeDocument/2006/relationships/slide" Target="slide8.xml"/><Relationship Id="rId4" Type="http://schemas.openxmlformats.org/officeDocument/2006/relationships/slide" Target="slide8.xml"/><Relationship Id="rId5" Type="http://schemas.openxmlformats.org/officeDocument/2006/relationships/slide" Target="slide8.xml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" Target=""/><Relationship Id="rId2" Type="http://schemas.openxmlformats.org/officeDocument/2006/relationships/slide" Target=""/><Relationship Id="rId3" Type="http://schemas.openxmlformats.org/officeDocument/2006/relationships/slide" Target="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bject 2"/>
          <p:cNvSpPr/>
          <p:nvPr/>
        </p:nvSpPr>
        <p:spPr>
          <a:xfrm>
            <a:off x="1412280" y="626760"/>
            <a:ext cx="1782720" cy="5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1120" bIns="0" anchor="t">
            <a:spAutoFit/>
          </a:bodyPr>
          <a:p>
            <a:pPr algn="ctr">
              <a:lnSpc>
                <a:spcPct val="100000"/>
              </a:lnSpc>
              <a:spcBef>
                <a:spcPts val="1111"/>
              </a:spcBef>
              <a:buNone/>
            </a:pPr>
            <a:r>
              <a:rPr b="1" lang="en-US" sz="14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1" lang="en-US" sz="1400" spc="11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1" lang="en-US" sz="1400" spc="-12" strike="noStrike">
                <a:solidFill>
                  <a:srgbClr val="3333b2"/>
                </a:solidFill>
                <a:latin typeface="Arial"/>
                <a:ea typeface="DejaVu Sans"/>
              </a:rPr>
              <a:t>Systems</a:t>
            </a:r>
            <a:endParaRPr b="0" lang="en-US" sz="1400" spc="-1" strike="noStrike">
              <a:latin typeface="Arial"/>
            </a:endParaRPr>
          </a:p>
          <a:p>
            <a:pPr marL="3960" algn="ctr">
              <a:lnSpc>
                <a:spcPct val="100000"/>
              </a:lnSpc>
              <a:spcBef>
                <a:spcPts val="609"/>
              </a:spcBef>
              <a:buNone/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(4th</a:t>
            </a:r>
            <a:r>
              <a:rPr b="0" lang="en-US" sz="9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edition,</a:t>
            </a:r>
            <a:r>
              <a:rPr b="0" lang="en-US" sz="9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version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01)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1307880" y="2409480"/>
            <a:ext cx="199152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Chapter</a:t>
            </a:r>
            <a:r>
              <a:rPr b="0" lang="en-US" sz="1400" spc="5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01:</a:t>
            </a:r>
            <a:r>
              <a:rPr b="0" lang="en-US" sz="1400" spc="16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1222920" y="1287720"/>
            <a:ext cx="234828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https://www.distributed-systems.net/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object 2"/>
          <p:cNvSpPr/>
          <p:nvPr/>
        </p:nvSpPr>
        <p:spPr>
          <a:xfrm>
            <a:off x="53640" y="-1440"/>
            <a:ext cx="3553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47" name="object 3"/>
          <p:cNvSpPr/>
          <p:nvPr/>
        </p:nvSpPr>
        <p:spPr>
          <a:xfrm>
            <a:off x="2304000" y="0"/>
            <a:ext cx="2303280" cy="10692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object 4"/>
          <p:cNvSpPr/>
          <p:nvPr/>
        </p:nvSpPr>
        <p:spPr>
          <a:xfrm>
            <a:off x="4163400" y="-1440"/>
            <a:ext cx="3902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49" name="object 5"/>
          <p:cNvSpPr/>
          <p:nvPr/>
        </p:nvSpPr>
        <p:spPr>
          <a:xfrm>
            <a:off x="95400" y="197640"/>
            <a:ext cx="1701360" cy="19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Distribution</a:t>
            </a:r>
            <a:r>
              <a:rPr b="0" lang="en-US" sz="1200" spc="-8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transparency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50" name="object 6" descr=""/>
          <p:cNvPicPr/>
          <p:nvPr/>
        </p:nvPicPr>
        <p:blipFill>
          <a:blip r:embed="rId4"/>
          <a:stretch/>
        </p:blipFill>
        <p:spPr>
          <a:xfrm>
            <a:off x="725760" y="563040"/>
            <a:ext cx="3155040" cy="1236600"/>
          </a:xfrm>
          <a:prstGeom prst="rect">
            <a:avLst/>
          </a:prstGeom>
          <a:ln w="0">
            <a:noFill/>
          </a:ln>
        </p:spPr>
      </p:pic>
      <p:sp>
        <p:nvSpPr>
          <p:cNvPr id="151" name="object 7"/>
          <p:cNvSpPr/>
          <p:nvPr/>
        </p:nvSpPr>
        <p:spPr>
          <a:xfrm>
            <a:off x="341280" y="1884960"/>
            <a:ext cx="390420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5080" bIns="0" anchor="t">
            <a:spAutoFit/>
          </a:bodyPr>
          <a:p>
            <a:pPr marL="12600">
              <a:lnSpc>
                <a:spcPct val="100000"/>
              </a:lnSpc>
              <a:spcBef>
                <a:spcPts val="434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What</a:t>
            </a:r>
            <a:r>
              <a:rPr b="0" lang="en-US" sz="10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is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transparency?</a:t>
            </a:r>
            <a:endParaRPr b="0" lang="en-US" sz="1000" spc="-1" strike="noStrike">
              <a:latin typeface="Arial"/>
            </a:endParaRPr>
          </a:p>
          <a:p>
            <a:pPr marL="18360">
              <a:lnSpc>
                <a:spcPct val="111000"/>
              </a:lnSpc>
              <a:spcBef>
                <a:spcPts val="176"/>
              </a:spcBef>
              <a:buNone/>
            </a:pP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phenomenon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which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attempts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hide</a:t>
            </a:r>
            <a:r>
              <a:rPr b="0" i="1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fact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its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processes</a:t>
            </a:r>
            <a:r>
              <a:rPr b="0" i="1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i="1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r>
              <a:rPr b="0" i="1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i="1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physically</a:t>
            </a:r>
            <a:r>
              <a:rPr b="0" i="1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i="1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across</a:t>
            </a:r>
            <a:r>
              <a:rPr b="0" i="1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multiple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computers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i="1" lang="en-US" sz="9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possibly</a:t>
            </a:r>
            <a:r>
              <a:rPr b="0" i="1" lang="en-US" sz="9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separated</a:t>
            </a:r>
            <a:r>
              <a:rPr b="0" i="1" lang="en-US" sz="9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by</a:t>
            </a:r>
            <a:r>
              <a:rPr b="0" i="1" lang="en-US" sz="9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large</a:t>
            </a:r>
            <a:r>
              <a:rPr b="0" i="1" lang="en-US" sz="9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distances</a:t>
            </a:r>
            <a:r>
              <a:rPr b="0" i="1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152" name="object 8"/>
          <p:cNvGrpSpPr/>
          <p:nvPr/>
        </p:nvGrpSpPr>
        <p:grpSpPr>
          <a:xfrm>
            <a:off x="0" y="3348360"/>
            <a:ext cx="4607280" cy="106920"/>
            <a:chOff x="0" y="3348360"/>
            <a:chExt cx="4607280" cy="106920"/>
          </a:xfrm>
        </p:grpSpPr>
        <p:sp>
          <p:nvSpPr>
            <p:cNvPr id="153" name="object 9"/>
            <p:cNvSpPr/>
            <p:nvPr/>
          </p:nvSpPr>
          <p:spPr>
            <a:xfrm>
              <a:off x="0" y="3348360"/>
              <a:ext cx="2303280" cy="10692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object 10"/>
            <p:cNvSpPr/>
            <p:nvPr/>
          </p:nvSpPr>
          <p:spPr>
            <a:xfrm>
              <a:off x="2304000" y="3348360"/>
              <a:ext cx="2303280" cy="10692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5" name="object 11"/>
          <p:cNvSpPr/>
          <p:nvPr/>
        </p:nvSpPr>
        <p:spPr>
          <a:xfrm>
            <a:off x="53640" y="3349800"/>
            <a:ext cx="72360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Distribution</a:t>
            </a:r>
            <a:r>
              <a:rPr b="0" lang="en-US" sz="500" spc="66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transparency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object 2"/>
          <p:cNvSpPr/>
          <p:nvPr/>
        </p:nvSpPr>
        <p:spPr>
          <a:xfrm>
            <a:off x="53640" y="-1440"/>
            <a:ext cx="3553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57" name="object 3"/>
          <p:cNvSpPr/>
          <p:nvPr/>
        </p:nvSpPr>
        <p:spPr>
          <a:xfrm>
            <a:off x="2304000" y="0"/>
            <a:ext cx="2303280" cy="10692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object 4"/>
          <p:cNvSpPr/>
          <p:nvPr/>
        </p:nvSpPr>
        <p:spPr>
          <a:xfrm>
            <a:off x="4163400" y="-1440"/>
            <a:ext cx="3902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59" name="object 5"/>
          <p:cNvSpPr/>
          <p:nvPr/>
        </p:nvSpPr>
        <p:spPr>
          <a:xfrm>
            <a:off x="95400" y="197640"/>
            <a:ext cx="1701360" cy="19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Distribution</a:t>
            </a:r>
            <a:r>
              <a:rPr b="0" lang="en-US" sz="1200" spc="-8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transparency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60" name="object 6" descr=""/>
          <p:cNvPicPr/>
          <p:nvPr/>
        </p:nvPicPr>
        <p:blipFill>
          <a:blip r:embed="rId4"/>
          <a:stretch/>
        </p:blipFill>
        <p:spPr>
          <a:xfrm>
            <a:off x="725760" y="563040"/>
            <a:ext cx="3155040" cy="1236600"/>
          </a:xfrm>
          <a:prstGeom prst="rect">
            <a:avLst/>
          </a:prstGeom>
          <a:ln w="0">
            <a:noFill/>
          </a:ln>
        </p:spPr>
      </p:pic>
      <p:sp>
        <p:nvSpPr>
          <p:cNvPr id="161" name="object 7"/>
          <p:cNvSpPr/>
          <p:nvPr/>
        </p:nvSpPr>
        <p:spPr>
          <a:xfrm>
            <a:off x="341280" y="1884960"/>
            <a:ext cx="3904200" cy="12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5080" bIns="0" anchor="t">
            <a:spAutoFit/>
          </a:bodyPr>
          <a:p>
            <a:pPr marL="12600">
              <a:lnSpc>
                <a:spcPct val="100000"/>
              </a:lnSpc>
              <a:spcBef>
                <a:spcPts val="434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What</a:t>
            </a:r>
            <a:r>
              <a:rPr b="0" lang="en-US" sz="10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is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transparency?</a:t>
            </a:r>
            <a:endParaRPr b="0" lang="en-US" sz="1000" spc="-1" strike="noStrike">
              <a:latin typeface="Arial"/>
            </a:endParaRPr>
          </a:p>
          <a:p>
            <a:pPr marL="18360">
              <a:lnSpc>
                <a:spcPct val="111000"/>
              </a:lnSpc>
              <a:spcBef>
                <a:spcPts val="176"/>
              </a:spcBef>
              <a:buNone/>
            </a:pP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phenomenon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which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attempts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hide</a:t>
            </a:r>
            <a:r>
              <a:rPr b="0" i="1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fact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its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processes</a:t>
            </a:r>
            <a:r>
              <a:rPr b="0" i="1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i="1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r>
              <a:rPr b="0" i="1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i="1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physically</a:t>
            </a:r>
            <a:r>
              <a:rPr b="0" i="1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i="1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across</a:t>
            </a:r>
            <a:r>
              <a:rPr b="0" i="1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multiple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computers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i="1" lang="en-US" sz="9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possibly</a:t>
            </a:r>
            <a:r>
              <a:rPr b="0" i="1" lang="en-US" sz="9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separated</a:t>
            </a:r>
            <a:r>
              <a:rPr b="0" i="1" lang="en-US" sz="9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by</a:t>
            </a:r>
            <a:r>
              <a:rPr b="0" i="1" lang="en-US" sz="9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large</a:t>
            </a:r>
            <a:r>
              <a:rPr b="0" i="1" lang="en-US" sz="9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distances</a:t>
            </a:r>
            <a:r>
              <a:rPr b="0" i="1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900" spc="-1" strike="noStrike">
              <a:latin typeface="Arial"/>
            </a:endParaRPr>
          </a:p>
          <a:p>
            <a:pPr marL="18360">
              <a:lnSpc>
                <a:spcPct val="100000"/>
              </a:lnSpc>
              <a:spcBef>
                <a:spcPts val="811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1836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Distribution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transparancy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handled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through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different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techniques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52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 layer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between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operating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systems:</a:t>
            </a:r>
            <a:r>
              <a:rPr b="0" lang="en-US" sz="900" spc="1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middleware</a:t>
            </a:r>
            <a:r>
              <a:rPr b="0" lang="en-US" sz="900" spc="-32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layer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162" name="object 8"/>
          <p:cNvGrpSpPr/>
          <p:nvPr/>
        </p:nvGrpSpPr>
        <p:grpSpPr>
          <a:xfrm>
            <a:off x="0" y="3348360"/>
            <a:ext cx="4607280" cy="106920"/>
            <a:chOff x="0" y="3348360"/>
            <a:chExt cx="4607280" cy="106920"/>
          </a:xfrm>
        </p:grpSpPr>
        <p:sp>
          <p:nvSpPr>
            <p:cNvPr id="163" name="object 9"/>
            <p:cNvSpPr/>
            <p:nvPr/>
          </p:nvSpPr>
          <p:spPr>
            <a:xfrm>
              <a:off x="0" y="3348360"/>
              <a:ext cx="2303280" cy="10692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object 10"/>
            <p:cNvSpPr/>
            <p:nvPr/>
          </p:nvSpPr>
          <p:spPr>
            <a:xfrm>
              <a:off x="2304000" y="3348360"/>
              <a:ext cx="2303280" cy="10692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5" name="object 11"/>
          <p:cNvSpPr/>
          <p:nvPr/>
        </p:nvSpPr>
        <p:spPr>
          <a:xfrm>
            <a:off x="53640" y="3349800"/>
            <a:ext cx="72360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Distribution</a:t>
            </a:r>
            <a:r>
              <a:rPr b="0" lang="en-US" sz="500" spc="66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transparency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bject 2"/>
          <p:cNvSpPr/>
          <p:nvPr/>
        </p:nvSpPr>
        <p:spPr>
          <a:xfrm>
            <a:off x="53640" y="-1440"/>
            <a:ext cx="45003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50160" cy="589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Brief Computing History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1" name="object 4"/>
          <p:cNvSpPr/>
          <p:nvPr/>
        </p:nvSpPr>
        <p:spPr>
          <a:xfrm>
            <a:off x="305280" y="946800"/>
            <a:ext cx="3991320" cy="11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1945: modern computer era begins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1945-1985: computers large and expensive. no way to connect them.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mid-1980s: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- powerful microprocessors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- invention of high-speed computer networks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92" name="object 5"/>
          <p:cNvGrpSpPr/>
          <p:nvPr/>
        </p:nvGrpSpPr>
        <p:grpSpPr>
          <a:xfrm>
            <a:off x="0" y="3348360"/>
            <a:ext cx="4607280" cy="106920"/>
            <a:chOff x="0" y="3348360"/>
            <a:chExt cx="4607280" cy="106920"/>
          </a:xfrm>
        </p:grpSpPr>
        <p:sp>
          <p:nvSpPr>
            <p:cNvPr id="93" name="object 6"/>
            <p:cNvSpPr/>
            <p:nvPr/>
          </p:nvSpPr>
          <p:spPr>
            <a:xfrm>
              <a:off x="0" y="3348360"/>
              <a:ext cx="2303280" cy="10692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object 7"/>
            <p:cNvSpPr/>
            <p:nvPr/>
          </p:nvSpPr>
          <p:spPr>
            <a:xfrm>
              <a:off x="2304000" y="3348360"/>
              <a:ext cx="2303280" cy="10692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object 8"/>
          <p:cNvSpPr/>
          <p:nvPr/>
        </p:nvSpPr>
        <p:spPr>
          <a:xfrm>
            <a:off x="53640" y="3349800"/>
            <a:ext cx="117036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object 35"/>
          <p:cNvSpPr/>
          <p:nvPr/>
        </p:nvSpPr>
        <p:spPr>
          <a:xfrm>
            <a:off x="53640" y="-1440"/>
            <a:ext cx="45003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50160" cy="589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Brief Computing History - Networks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object 36"/>
          <p:cNvSpPr/>
          <p:nvPr/>
        </p:nvSpPr>
        <p:spPr>
          <a:xfrm>
            <a:off x="305280" y="946800"/>
            <a:ext cx="3991320" cy="145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Local-area networks (LANs) </a:t>
            </a:r>
            <a:br>
              <a:rPr sz="1000"/>
            </a:b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Allow thousands of machines within building to be connected 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Wide-area network (WANs)</a:t>
            </a: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br>
              <a:rPr sz="1000"/>
            </a:b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Allow hundreds of millions of machines all over the earth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to be connected 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Speeds varying from tens of thousands to hundreds of millions bps and more.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</p:txBody>
      </p:sp>
      <p:grpSp>
        <p:nvGrpSpPr>
          <p:cNvPr id="99" name="object 37"/>
          <p:cNvGrpSpPr/>
          <p:nvPr/>
        </p:nvGrpSpPr>
        <p:grpSpPr>
          <a:xfrm>
            <a:off x="0" y="3348360"/>
            <a:ext cx="4607280" cy="106920"/>
            <a:chOff x="0" y="3348360"/>
            <a:chExt cx="4607280" cy="106920"/>
          </a:xfrm>
        </p:grpSpPr>
        <p:sp>
          <p:nvSpPr>
            <p:cNvPr id="100" name="object 38"/>
            <p:cNvSpPr/>
            <p:nvPr/>
          </p:nvSpPr>
          <p:spPr>
            <a:xfrm>
              <a:off x="0" y="3348360"/>
              <a:ext cx="2303280" cy="10692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object 39"/>
            <p:cNvSpPr/>
            <p:nvPr/>
          </p:nvSpPr>
          <p:spPr>
            <a:xfrm>
              <a:off x="2304000" y="3348360"/>
              <a:ext cx="2303280" cy="10692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2" name="object 40"/>
          <p:cNvSpPr/>
          <p:nvPr/>
        </p:nvSpPr>
        <p:spPr>
          <a:xfrm>
            <a:off x="53640" y="3349800"/>
            <a:ext cx="117036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bject 41"/>
          <p:cNvSpPr/>
          <p:nvPr/>
        </p:nvSpPr>
        <p:spPr>
          <a:xfrm>
            <a:off x="53640" y="-1440"/>
            <a:ext cx="45003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50160" cy="589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Brief Computing History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object 42"/>
          <p:cNvSpPr/>
          <p:nvPr/>
        </p:nvSpPr>
        <p:spPr>
          <a:xfrm>
            <a:off x="305280" y="946800"/>
            <a:ext cx="3991320" cy="130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Now: miniaturization of computer systems, with perhaps the smartphone as the most impressive outcome.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The size of a networked computer system may vary from a handful of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devices, to millions of computers.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Most networked computer systems can be accessed from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anywhere in the world because they are connected to Internet.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106" name="object 43"/>
          <p:cNvGrpSpPr/>
          <p:nvPr/>
        </p:nvGrpSpPr>
        <p:grpSpPr>
          <a:xfrm>
            <a:off x="0" y="3348360"/>
            <a:ext cx="4607280" cy="106920"/>
            <a:chOff x="0" y="3348360"/>
            <a:chExt cx="4607280" cy="106920"/>
          </a:xfrm>
        </p:grpSpPr>
        <p:sp>
          <p:nvSpPr>
            <p:cNvPr id="107" name="object 44"/>
            <p:cNvSpPr/>
            <p:nvPr/>
          </p:nvSpPr>
          <p:spPr>
            <a:xfrm>
              <a:off x="0" y="3348360"/>
              <a:ext cx="2303280" cy="10692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object 45"/>
            <p:cNvSpPr/>
            <p:nvPr/>
          </p:nvSpPr>
          <p:spPr>
            <a:xfrm>
              <a:off x="2304000" y="3348360"/>
              <a:ext cx="2303280" cy="10692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9" name="object 46"/>
          <p:cNvSpPr/>
          <p:nvPr/>
        </p:nvSpPr>
        <p:spPr>
          <a:xfrm>
            <a:off x="53640" y="3349800"/>
            <a:ext cx="117036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object 25"/>
          <p:cNvSpPr/>
          <p:nvPr/>
        </p:nvSpPr>
        <p:spPr>
          <a:xfrm>
            <a:off x="53640" y="-1440"/>
            <a:ext cx="45003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50160" cy="589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Alternative</a:t>
            </a:r>
            <a:r>
              <a:rPr b="0" lang="en-US" sz="1200" spc="-72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</a:rPr>
              <a:t>approach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object 26"/>
          <p:cNvSpPr/>
          <p:nvPr/>
        </p:nvSpPr>
        <p:spPr>
          <a:xfrm>
            <a:off x="305280" y="946800"/>
            <a:ext cx="3991320" cy="102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Two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definitions</a:t>
            </a:r>
            <a:endParaRPr b="0" lang="en-US" sz="1000" spc="-1" strike="noStrike">
              <a:latin typeface="Arial"/>
            </a:endParaRPr>
          </a:p>
          <a:p>
            <a:pPr marL="307440" indent="-120600">
              <a:lnSpc>
                <a:spcPct val="111000"/>
              </a:lnSpc>
              <a:spcBef>
                <a:spcPts val="374"/>
              </a:spcBef>
              <a:buClr>
                <a:srgbClr val="3333b2"/>
              </a:buClr>
              <a:buFont typeface="Menlo"/>
              <a:buChar char="•"/>
              <a:tabLst>
                <a:tab algn="l" pos="3042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decentralized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system</a:t>
            </a:r>
            <a:r>
              <a:rPr b="0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 networked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computer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0" lang="en-US" sz="9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 which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processes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necessarily</a:t>
            </a:r>
            <a:r>
              <a:rPr b="0" lang="en-US" sz="900" spc="-35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spread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across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multiple computers.</a:t>
            </a:r>
            <a:endParaRPr b="0" lang="en-US" sz="900" spc="-1" strike="noStrike">
              <a:latin typeface="Arial"/>
            </a:endParaRPr>
          </a:p>
          <a:p>
            <a:pPr marL="307440" indent="-120600">
              <a:lnSpc>
                <a:spcPct val="111000"/>
              </a:lnSpc>
              <a:spcBef>
                <a:spcPts val="400"/>
              </a:spcBef>
              <a:buClr>
                <a:srgbClr val="3333b2"/>
              </a:buClr>
              <a:buFont typeface="Menlo"/>
              <a:buChar char="•"/>
              <a:tabLst>
                <a:tab algn="l" pos="3042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system</a:t>
            </a:r>
            <a:r>
              <a:rPr b="0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computer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which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processes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sufficiently</a:t>
            </a:r>
            <a:r>
              <a:rPr b="0" lang="en-US" sz="900" spc="-35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spread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across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multiple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computers.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113" name="object 27"/>
          <p:cNvGrpSpPr/>
          <p:nvPr/>
        </p:nvGrpSpPr>
        <p:grpSpPr>
          <a:xfrm>
            <a:off x="0" y="3348360"/>
            <a:ext cx="4607280" cy="106920"/>
            <a:chOff x="0" y="3348360"/>
            <a:chExt cx="4607280" cy="106920"/>
          </a:xfrm>
        </p:grpSpPr>
        <p:sp>
          <p:nvSpPr>
            <p:cNvPr id="114" name="object 32"/>
            <p:cNvSpPr/>
            <p:nvPr/>
          </p:nvSpPr>
          <p:spPr>
            <a:xfrm>
              <a:off x="0" y="3348360"/>
              <a:ext cx="2303280" cy="10692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object 33"/>
            <p:cNvSpPr/>
            <p:nvPr/>
          </p:nvSpPr>
          <p:spPr>
            <a:xfrm>
              <a:off x="2304000" y="3348360"/>
              <a:ext cx="2303280" cy="10692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6" name="object 34"/>
          <p:cNvSpPr/>
          <p:nvPr/>
        </p:nvSpPr>
        <p:spPr>
          <a:xfrm>
            <a:off x="53640" y="3349800"/>
            <a:ext cx="117036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object 47"/>
          <p:cNvSpPr/>
          <p:nvPr/>
        </p:nvSpPr>
        <p:spPr>
          <a:xfrm>
            <a:off x="53640" y="-1440"/>
            <a:ext cx="45003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50160" cy="589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Distributed System – Example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9" name="object 48"/>
          <p:cNvSpPr/>
          <p:nvPr/>
        </p:nvSpPr>
        <p:spPr>
          <a:xfrm>
            <a:off x="305280" y="946800"/>
            <a:ext cx="3991320" cy="11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Gmail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Close to 2 billion users as of 2022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Seems to use two servers: inbox and outbox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Behind the scenes, the entire Google Mail service has been implemented and spread across many computers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120" name="object 49"/>
          <p:cNvGrpSpPr/>
          <p:nvPr/>
        </p:nvGrpSpPr>
        <p:grpSpPr>
          <a:xfrm>
            <a:off x="0" y="3348360"/>
            <a:ext cx="4607280" cy="106920"/>
            <a:chOff x="0" y="3348360"/>
            <a:chExt cx="4607280" cy="106920"/>
          </a:xfrm>
        </p:grpSpPr>
        <p:sp>
          <p:nvSpPr>
            <p:cNvPr id="121" name="object 50"/>
            <p:cNvSpPr/>
            <p:nvPr/>
          </p:nvSpPr>
          <p:spPr>
            <a:xfrm>
              <a:off x="0" y="3348360"/>
              <a:ext cx="2303280" cy="10692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object 51"/>
            <p:cNvSpPr/>
            <p:nvPr/>
          </p:nvSpPr>
          <p:spPr>
            <a:xfrm>
              <a:off x="2304000" y="3348360"/>
              <a:ext cx="2303280" cy="10692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3" name="object 52"/>
          <p:cNvSpPr/>
          <p:nvPr/>
        </p:nvSpPr>
        <p:spPr>
          <a:xfrm>
            <a:off x="53640" y="3349800"/>
            <a:ext cx="117036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bject 53"/>
          <p:cNvSpPr/>
          <p:nvPr/>
        </p:nvSpPr>
        <p:spPr>
          <a:xfrm>
            <a:off x="53640" y="-1440"/>
            <a:ext cx="45003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50160" cy="589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Distributed System – Example 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6" name="object 54"/>
          <p:cNvSpPr/>
          <p:nvPr/>
        </p:nvSpPr>
        <p:spPr>
          <a:xfrm>
            <a:off x="305280" y="946800"/>
            <a:ext cx="3991320" cy="130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Content Delivery Networks (CDNs)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Geographically distributed network of servers and their data centers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Content copied and spread across various servers of the CDN 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When visiting a website, user is redirected to nearby server that holds relevant content.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127" name="object 55"/>
          <p:cNvGrpSpPr/>
          <p:nvPr/>
        </p:nvGrpSpPr>
        <p:grpSpPr>
          <a:xfrm>
            <a:off x="0" y="3348360"/>
            <a:ext cx="4607280" cy="106920"/>
            <a:chOff x="0" y="3348360"/>
            <a:chExt cx="4607280" cy="106920"/>
          </a:xfrm>
        </p:grpSpPr>
        <p:sp>
          <p:nvSpPr>
            <p:cNvPr id="128" name="object 56"/>
            <p:cNvSpPr/>
            <p:nvPr/>
          </p:nvSpPr>
          <p:spPr>
            <a:xfrm>
              <a:off x="0" y="3348360"/>
              <a:ext cx="2303280" cy="10692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object 57"/>
            <p:cNvSpPr/>
            <p:nvPr/>
          </p:nvSpPr>
          <p:spPr>
            <a:xfrm>
              <a:off x="2304000" y="3348360"/>
              <a:ext cx="2303280" cy="10692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0" name="object 58"/>
          <p:cNvSpPr/>
          <p:nvPr/>
        </p:nvSpPr>
        <p:spPr>
          <a:xfrm>
            <a:off x="53640" y="3349800"/>
            <a:ext cx="117036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3429000" y="246600"/>
            <a:ext cx="914040" cy="745200"/>
          </a:xfrm>
          <a:prstGeom prst="rect">
            <a:avLst/>
          </a:prstGeom>
          <a:ln w="0">
            <a:noFill/>
          </a:ln>
        </p:spPr>
      </p:pic>
      <p:sp>
        <p:nvSpPr>
          <p:cNvPr id="132" name=""/>
          <p:cNvSpPr/>
          <p:nvPr/>
        </p:nvSpPr>
        <p:spPr>
          <a:xfrm>
            <a:off x="3321000" y="999000"/>
            <a:ext cx="1250640" cy="20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latin typeface="Arial"/>
              </a:rPr>
              <a:t>Source: Wikipedia</a:t>
            </a:r>
            <a:endParaRPr b="0" lang="en-US" sz="800" spc="-1" strike="noStrike">
              <a:latin typeface="Arial"/>
            </a:endParaRPr>
          </a:p>
        </p:txBody>
      </p:sp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object 2"/>
          <p:cNvSpPr/>
          <p:nvPr/>
        </p:nvSpPr>
        <p:spPr>
          <a:xfrm>
            <a:off x="53640" y="-1440"/>
            <a:ext cx="45003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50160" cy="5893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</a:rPr>
              <a:t>Perspectives</a:t>
            </a:r>
            <a:r>
              <a:rPr b="0" lang="en-US" sz="1200" spc="-46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on</a:t>
            </a:r>
            <a:r>
              <a:rPr b="0" lang="en-US" sz="1200" spc="-46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distributed</a:t>
            </a:r>
            <a:r>
              <a:rPr b="0" lang="en-US" sz="1200" spc="-46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</a:rPr>
              <a:t>systems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5" name="object 4"/>
          <p:cNvSpPr/>
          <p:nvPr/>
        </p:nvSpPr>
        <p:spPr>
          <a:xfrm>
            <a:off x="334440" y="514800"/>
            <a:ext cx="3937680" cy="187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255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0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systems</a:t>
            </a: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are</a:t>
            </a: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complex: take</a:t>
            </a: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perspectives</a:t>
            </a:r>
            <a:endParaRPr b="0" lang="en-US" sz="1000" spc="-1" strike="noStrike">
              <a:latin typeface="Arial"/>
            </a:endParaRPr>
          </a:p>
          <a:p>
            <a:pPr marL="278280" indent="-120600">
              <a:lnSpc>
                <a:spcPct val="100000"/>
              </a:lnSpc>
              <a:spcBef>
                <a:spcPts val="700"/>
              </a:spcBef>
              <a:buClr>
                <a:srgbClr val="3333b2"/>
              </a:buClr>
              <a:buFont typeface="Menlo"/>
              <a:buChar char="•"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Architecture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common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organizations</a:t>
            </a:r>
            <a:endParaRPr b="0" lang="en-US" sz="900" spc="-1" strike="noStrike">
              <a:latin typeface="Arial"/>
            </a:endParaRPr>
          </a:p>
          <a:p>
            <a:pPr marL="278280" indent="-120600">
              <a:lnSpc>
                <a:spcPct val="100000"/>
              </a:lnSpc>
              <a:spcBef>
                <a:spcPts val="425"/>
              </a:spcBef>
              <a:buClr>
                <a:srgbClr val="3333b2"/>
              </a:buClr>
              <a:buFont typeface="Menlo"/>
              <a:buChar char="•"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Process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what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kind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processes,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their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relationships</a:t>
            </a:r>
            <a:endParaRPr b="0" lang="en-US" sz="900" spc="-1" strike="noStrike">
              <a:latin typeface="Arial"/>
            </a:endParaRPr>
          </a:p>
          <a:p>
            <a:pPr marL="278280" indent="-120600">
              <a:lnSpc>
                <a:spcPct val="100000"/>
              </a:lnSpc>
              <a:spcBef>
                <a:spcPts val="425"/>
              </a:spcBef>
              <a:buClr>
                <a:srgbClr val="3333b2"/>
              </a:buClr>
              <a:buFont typeface="Menlo"/>
              <a:buChar char="•"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Communication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facilities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exchanging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b="0" lang="en-US" sz="900" spc="-1" strike="noStrike">
              <a:latin typeface="Arial"/>
            </a:endParaRPr>
          </a:p>
          <a:p>
            <a:pPr marL="278280" indent="-120600">
              <a:lnSpc>
                <a:spcPct val="100000"/>
              </a:lnSpc>
              <a:spcBef>
                <a:spcPts val="420"/>
              </a:spcBef>
              <a:buClr>
                <a:srgbClr val="3333b2"/>
              </a:buClr>
              <a:buFont typeface="Menlo"/>
              <a:buChar char="•"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Coordination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application-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independent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algorithms</a:t>
            </a:r>
            <a:endParaRPr b="0" lang="en-US" sz="900" spc="-1" strike="noStrike">
              <a:latin typeface="Arial"/>
            </a:endParaRPr>
          </a:p>
          <a:p>
            <a:pPr marL="278280" indent="-120600">
              <a:lnSpc>
                <a:spcPct val="100000"/>
              </a:lnSpc>
              <a:spcBef>
                <a:spcPts val="425"/>
              </a:spcBef>
              <a:buClr>
                <a:srgbClr val="3333b2"/>
              </a:buClr>
              <a:buFont typeface="Menlo"/>
              <a:buChar char="•"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Naming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how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do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you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identify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resources?</a:t>
            </a:r>
            <a:endParaRPr b="0" lang="en-US" sz="900" spc="-1" strike="noStrike">
              <a:latin typeface="Arial"/>
            </a:endParaRPr>
          </a:p>
          <a:p>
            <a:pPr marL="278280" indent="-120600">
              <a:lnSpc>
                <a:spcPct val="111000"/>
              </a:lnSpc>
              <a:spcBef>
                <a:spcPts val="300"/>
              </a:spcBef>
              <a:buClr>
                <a:srgbClr val="3333b2"/>
              </a:buClr>
              <a:buFont typeface="Menlo"/>
              <a:buChar char="•"/>
              <a:tabLst>
                <a:tab algn="l" pos="278640"/>
              </a:tabLst>
            </a:pPr>
            <a:r>
              <a:rPr b="0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Consistency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1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performance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requires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data,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which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the</a:t>
            </a:r>
            <a:r>
              <a:rPr b="0" lang="en-US" sz="900" spc="-15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c80000"/>
                </a:solidFill>
                <a:latin typeface="Arial"/>
                <a:ea typeface="DejaVu Sans"/>
              </a:rPr>
              <a:t>same</a:t>
            </a:r>
            <a:endParaRPr b="0" lang="en-US" sz="900" spc="-1" strike="noStrike">
              <a:latin typeface="Arial"/>
            </a:endParaRPr>
          </a:p>
          <a:p>
            <a:pPr marL="278280" indent="-120600">
              <a:lnSpc>
                <a:spcPct val="100000"/>
              </a:lnSpc>
              <a:spcBef>
                <a:spcPts val="425"/>
              </a:spcBef>
              <a:buClr>
                <a:srgbClr val="3333b2"/>
              </a:buClr>
              <a:buFont typeface="Menlo"/>
              <a:buChar char="•"/>
              <a:tabLst>
                <a:tab algn="l" pos="278640"/>
              </a:tabLst>
            </a:pPr>
            <a:r>
              <a:rPr b="0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Fault</a:t>
            </a:r>
            <a:r>
              <a:rPr b="0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tolerance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2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keep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running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presence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partial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failures</a:t>
            </a:r>
            <a:endParaRPr b="0" lang="en-US" sz="900" spc="-1" strike="noStrike">
              <a:latin typeface="Arial"/>
            </a:endParaRPr>
          </a:p>
          <a:p>
            <a:pPr marL="278280" indent="-120600">
              <a:lnSpc>
                <a:spcPct val="100000"/>
              </a:lnSpc>
              <a:spcBef>
                <a:spcPts val="425"/>
              </a:spcBef>
              <a:buClr>
                <a:srgbClr val="3333b2"/>
              </a:buClr>
              <a:buFont typeface="Menlo"/>
              <a:buChar char="•"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Security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ensure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authorized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access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6" name="object 5"/>
          <p:cNvSpPr/>
          <p:nvPr/>
        </p:nvSpPr>
        <p:spPr>
          <a:xfrm>
            <a:off x="0" y="3348360"/>
            <a:ext cx="2303280" cy="10692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object 6"/>
          <p:cNvSpPr/>
          <p:nvPr/>
        </p:nvSpPr>
        <p:spPr>
          <a:xfrm>
            <a:off x="53640" y="3346920"/>
            <a:ext cx="8294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Studying</a:t>
            </a:r>
            <a:r>
              <a:rPr b="0" lang="en-US" sz="500" spc="-3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distributed</a:t>
            </a:r>
            <a:r>
              <a:rPr b="0" lang="en-US" sz="500" spc="-3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 action="ppaction://hlinksldjump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38" name="object 7"/>
          <p:cNvSpPr/>
          <p:nvPr/>
        </p:nvSpPr>
        <p:spPr>
          <a:xfrm>
            <a:off x="2304000" y="3348360"/>
            <a:ext cx="2303280" cy="10692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object 2"/>
          <p:cNvSpPr/>
          <p:nvPr/>
        </p:nvSpPr>
        <p:spPr>
          <a:xfrm>
            <a:off x="53640" y="-1440"/>
            <a:ext cx="3553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40" name="object 3"/>
          <p:cNvSpPr/>
          <p:nvPr/>
        </p:nvSpPr>
        <p:spPr>
          <a:xfrm>
            <a:off x="2304000" y="0"/>
            <a:ext cx="2303280" cy="10692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object 4"/>
          <p:cNvSpPr/>
          <p:nvPr/>
        </p:nvSpPr>
        <p:spPr>
          <a:xfrm>
            <a:off x="4163400" y="-1440"/>
            <a:ext cx="3902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42" name="object 5"/>
          <p:cNvSpPr/>
          <p:nvPr/>
        </p:nvSpPr>
        <p:spPr>
          <a:xfrm>
            <a:off x="69840" y="197640"/>
            <a:ext cx="4273560" cy="150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What</a:t>
            </a:r>
            <a:r>
              <a:rPr b="0" lang="en-US" sz="12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do</a:t>
            </a:r>
            <a:r>
              <a:rPr b="0" lang="en-US" sz="12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we</a:t>
            </a:r>
            <a:r>
              <a:rPr b="0" lang="en-US" sz="12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want</a:t>
            </a:r>
            <a:r>
              <a:rPr b="0" lang="en-US" sz="12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to</a:t>
            </a:r>
            <a:r>
              <a:rPr b="0" lang="en-US" sz="12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achieve?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Overall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design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goals</a:t>
            </a:r>
            <a:endParaRPr b="0" lang="en-US" sz="10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709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Support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sharing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 resources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709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Distribution</a:t>
            </a:r>
            <a:r>
              <a:rPr b="0" lang="en-US" sz="9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transparency – a bit of a confusing term, means that users don’t realize the system is distributed (details are abstracted away) 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709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Openness – includes extensibility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Scalability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143" name="object 6"/>
          <p:cNvGrpSpPr/>
          <p:nvPr/>
        </p:nvGrpSpPr>
        <p:grpSpPr>
          <a:xfrm>
            <a:off x="0" y="3348360"/>
            <a:ext cx="4607280" cy="106920"/>
            <a:chOff x="0" y="3348360"/>
            <a:chExt cx="4607280" cy="106920"/>
          </a:xfrm>
        </p:grpSpPr>
        <p:sp>
          <p:nvSpPr>
            <p:cNvPr id="144" name="object 7"/>
            <p:cNvSpPr/>
            <p:nvPr/>
          </p:nvSpPr>
          <p:spPr>
            <a:xfrm>
              <a:off x="0" y="3348360"/>
              <a:ext cx="2303280" cy="10692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object 8"/>
            <p:cNvSpPr/>
            <p:nvPr/>
          </p:nvSpPr>
          <p:spPr>
            <a:xfrm>
              <a:off x="2304000" y="3348360"/>
              <a:ext cx="2303280" cy="10692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Application>LibreOffice/7.3.4.2$Windows_X86_64 LibreOffice_project/728fec16bd5f605073805c3c9e7c4212a0120dc5</Application>
  <AppVersion>15.0000</AppVersion>
  <Words>5292</Words>
  <Paragraphs>819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2023-04-27T05:42:13Z</dcterms:created>
  <dc:creator/>
  <dc:description/>
  <dc:language>en-US</dc:language>
  <cp:lastModifiedBy/>
  <dcterms:modified xsi:type="dcterms:W3CDTF">2023-08-29T10:25:44Z</dcterms:modified>
  <cp:revision>34</cp:revision>
  <dc:subject/>
  <dc:title>Distributed Systems   (4th edition, version 01)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2023-04-27T00:00:00Z</vt:filetime>
  </property>
  <property fmtid="{D5CDD505-2E9C-101B-9397-08002B2CF9AE}" pid="5" name="PTEX.Fullbanner">
    <vt:lpwstr>This is pdfTeX, Version 3.141592653-2.6-1.40.24 (TeX Live 2022) kpathsea version 6.3.4</vt:lpwstr>
  </property>
  <property fmtid="{D5CDD505-2E9C-101B-9397-08002B2CF9AE}" pid="6" name="PresentationFormat">
    <vt:lpwstr>Custom</vt:lpwstr>
  </property>
  <property fmtid="{D5CDD505-2E9C-101B-9397-08002B2CF9AE}" pid="7" name="Producer">
    <vt:lpwstr>pdfTeX-1.40.24</vt:lpwstr>
  </property>
  <property fmtid="{D5CDD505-2E9C-101B-9397-08002B2CF9AE}" pid="8" name="Slides">
    <vt:i4>87</vt:i4>
  </property>
</Properties>
</file>