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7" r:id="rId3"/>
    <p:sldId id="262" r:id="rId5"/>
    <p:sldId id="263" r:id="rId6"/>
    <p:sldId id="264" r:id="rId7"/>
    <p:sldId id="265" r:id="rId8"/>
    <p:sldId id="266" r:id="rId9"/>
    <p:sldId id="297" r:id="rId10"/>
    <p:sldId id="298" r:id="rId11"/>
    <p:sldId id="300" r:id="rId12"/>
    <p:sldId id="301" r:id="rId13"/>
    <p:sldId id="302" r:id="rId14"/>
    <p:sldId id="303" r:id="rId15"/>
    <p:sldId id="307" r:id="rId16"/>
    <p:sldId id="304" r:id="rId17"/>
    <p:sldId id="305" r:id="rId18"/>
    <p:sldId id="306" r:id="rId19"/>
    <p:sldId id="308" r:id="rId20"/>
    <p:sldId id="309" r:id="rId21"/>
    <p:sldId id="310" r:id="rId22"/>
    <p:sldId id="296"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9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1056BC-FB63-4C47-B671-44165AF5CE0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7.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3.xml"/><Relationship Id="rId10" Type="http://schemas.openxmlformats.org/officeDocument/2006/relationships/tags" Target="../tags/tag7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80.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3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7.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Documents\Tencent%20Files\574576071\FileRecv\&#25340;&#35013;&#32032;&#26448;\&#20845;&#21313;\\58\subject_holdright_60,120,186_0_staid_full_0.png" TargetMode="External"/><Relationship Id="rId3" Type="http://schemas.openxmlformats.org/officeDocument/2006/relationships/image" Target="../media/image6.png"/><Relationship Id="rId2" Type="http://schemas.openxmlformats.org/officeDocument/2006/relationships/tags" Target="../tags/tag42.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2.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0.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2" name="Title 1"/>
          <p:cNvSpPr>
            <a:spLocks noGrp="1"/>
          </p:cNvSpPr>
          <p:nvPr>
            <p:ph type="ctrTitle" idx="13" hasCustomPrompt="1"/>
            <p:custDataLst>
              <p:tags r:id="rId8"/>
            </p:custDataLst>
          </p:nvPr>
        </p:nvSpPr>
        <p:spPr>
          <a:xfrm>
            <a:off x="2921000" y="2223227"/>
            <a:ext cx="6350000" cy="1398905"/>
          </a:xfrm>
        </p:spPr>
        <p:txBody>
          <a:bodyPr vert="horz" wrap="square" lIns="0" tIns="0" rIns="0" bIns="0" rtlCol="0" anchor="b" anchorCtr="0">
            <a:normAutofit/>
          </a:bodyPr>
          <a:lstStyle>
            <a:lvl1pPr algn="dist">
              <a:defRPr lang="zh-CN" altLang="en-US" sz="7200" b="0" spc="700" baseline="0">
                <a:solidFill>
                  <a:schemeClr val="tx1">
                    <a:lumMod val="85000"/>
                    <a:lumOff val="15000"/>
                  </a:schemeClr>
                </a:solidFill>
                <a:latin typeface="Arial" panose="020B060402020209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Subtitle 2"/>
          <p:cNvSpPr>
            <a:spLocks noGrp="1"/>
          </p:cNvSpPr>
          <p:nvPr>
            <p:ph type="subTitle" idx="14" hasCustomPrompt="1"/>
            <p:custDataLst>
              <p:tags r:id="rId9"/>
            </p:custDataLst>
          </p:nvPr>
        </p:nvSpPr>
        <p:spPr>
          <a:xfrm>
            <a:off x="2921000" y="3754537"/>
            <a:ext cx="6350000" cy="36131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90204" pitchFamily="34" charset="0"/>
                <a:ea typeface="微软雅黑" charset="-122"/>
                <a:cs typeface="微软雅黑" charset="-122"/>
              </a:defRPr>
            </a:lvl1pPr>
          </a:lstStyle>
          <a:p>
            <a:pPr marL="0" lvl="0" indent="0" algn="ctr">
              <a:lnSpc>
                <a:spcPct val="100000"/>
              </a:lnSpc>
              <a:spcAft>
                <a:spcPts val="0"/>
              </a:spcAft>
              <a:buClrTx/>
              <a:buSzTx/>
              <a:buNone/>
            </a:pPr>
            <a:r>
              <a:rPr lang="zh-CN" altLang="en-US" dirty="0"/>
              <a:t>单击此处编辑副标题</a:t>
            </a:r>
            <a:endParaRPr lang="zh-CN" altLang="en-US" dirty="0"/>
          </a:p>
        </p:txBody>
      </p:sp>
      <p:sp>
        <p:nvSpPr>
          <p:cNvPr id="6" name="文本占位符 5"/>
          <p:cNvSpPr>
            <a:spLocks noGrp="1"/>
          </p:cNvSpPr>
          <p:nvPr>
            <p:ph type="body" sz="quarter" idx="15" hasCustomPrompt="1"/>
            <p:custDataLst>
              <p:tags r:id="rId10"/>
            </p:custDataLst>
          </p:nvPr>
        </p:nvSpPr>
        <p:spPr>
          <a:xfrm>
            <a:off x="2979350" y="4386036"/>
            <a:ext cx="1984536" cy="361950"/>
          </a:xfrm>
        </p:spPr>
        <p:txBody>
          <a:bodyPr/>
          <a:lstStyle>
            <a:lvl1pPr marL="0" indent="0">
              <a:buNone/>
              <a:defRPr/>
            </a:lvl1pPr>
          </a:lstStyle>
          <a:p>
            <a:pPr lvl="0"/>
            <a:r>
              <a:rPr lang="zh-CN" altLang="en-US" dirty="0"/>
              <a:t>单击编辑文本</a:t>
            </a:r>
            <a:endParaRPr lang="zh-CN" altLang="en-US" dirty="0"/>
          </a:p>
        </p:txBody>
      </p:sp>
      <p:sp>
        <p:nvSpPr>
          <p:cNvPr id="10" name="文本占位符 5"/>
          <p:cNvSpPr>
            <a:spLocks noGrp="1"/>
          </p:cNvSpPr>
          <p:nvPr>
            <p:ph type="body" sz="quarter" idx="16" hasCustomPrompt="1"/>
            <p:custDataLst>
              <p:tags r:id="rId11"/>
            </p:custDataLst>
          </p:nvPr>
        </p:nvSpPr>
        <p:spPr>
          <a:xfrm>
            <a:off x="7254714" y="4386036"/>
            <a:ext cx="1984536" cy="361950"/>
          </a:xfrm>
        </p:spPr>
        <p:txBody>
          <a:bodyPr/>
          <a:lstStyle>
            <a:lvl1pPr marL="0" indent="0" algn="r">
              <a:buNone/>
              <a:defRPr/>
            </a:lvl1pPr>
          </a:lstStyle>
          <a:p>
            <a:pPr lvl="0"/>
            <a:r>
              <a:rPr lang="zh-CN" altLang="en-US" dirty="0"/>
              <a:t>单击编辑文本</a:t>
            </a:r>
            <a:endParaRPr lang="zh-CN" altLang="en-US" dirty="0"/>
          </a:p>
        </p:txBody>
      </p:sp>
      <p:cxnSp>
        <p:nvCxnSpPr>
          <p:cNvPr id="8" name="直接连接符 7"/>
          <p:cNvCxnSpPr/>
          <p:nvPr userDrawn="1">
            <p:custDataLst>
              <p:tags r:id="rId12"/>
            </p:custDataLst>
          </p:nvPr>
        </p:nvCxnSpPr>
        <p:spPr>
          <a:xfrm>
            <a:off x="3086100" y="4255408"/>
            <a:ext cx="601345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6"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微软雅黑" charset="-122"/>
              </a:defRPr>
            </a:lvl1pPr>
            <a:lvl2pPr>
              <a:defRPr>
                <a:solidFill>
                  <a:schemeClr val="tx1"/>
                </a:solidFill>
                <a:latin typeface="Arial" panose="020B0604020202090204" pitchFamily="34" charset="0"/>
                <a:ea typeface="微软雅黑" charset="-122"/>
              </a:defRPr>
            </a:lvl2pPr>
            <a:lvl3pPr>
              <a:defRPr>
                <a:solidFill>
                  <a:schemeClr val="tx1"/>
                </a:solidFill>
                <a:latin typeface="Arial" panose="020B0604020202090204" pitchFamily="34" charset="0"/>
                <a:ea typeface="微软雅黑" charset="-122"/>
              </a:defRPr>
            </a:lvl3pPr>
            <a:lvl4pPr>
              <a:defRPr>
                <a:solidFill>
                  <a:schemeClr val="tx1"/>
                </a:solidFill>
                <a:latin typeface="Arial" panose="020B0604020202090204" pitchFamily="34" charset="0"/>
                <a:ea typeface="微软雅黑" charset="-122"/>
              </a:defRPr>
            </a:lvl4pPr>
            <a:lvl5pPr>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2" name="Title 1"/>
          <p:cNvSpPr>
            <a:spLocks noGrp="1"/>
          </p:cNvSpPr>
          <p:nvPr>
            <p:ph type="title" idx="13" hasCustomPrompt="1"/>
            <p:custDataLst>
              <p:tags r:id="rId8"/>
            </p:custDataLst>
          </p:nvPr>
        </p:nvSpPr>
        <p:spPr>
          <a:xfrm>
            <a:off x="3412807" y="2331720"/>
            <a:ext cx="5365750" cy="1398905"/>
          </a:xfrm>
        </p:spPr>
        <p:txBody>
          <a:bodyPr vert="horz" wrap="square" lIns="0" tIns="0" rIns="0" bIns="0" rtlCol="0" anchor="b" anchorCtr="0">
            <a:normAutofit/>
          </a:bodyPr>
          <a:lstStyle>
            <a:lvl1pPr algn="dist">
              <a:defRPr lang="zh-CN" altLang="en-US" sz="8000" b="0" spc="1000" baseline="0">
                <a:solidFill>
                  <a:schemeClr val="tx1">
                    <a:lumMod val="85000"/>
                    <a:lumOff val="15000"/>
                  </a:schemeClr>
                </a:solidFill>
                <a:latin typeface="Arial" panose="020B060402020209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Text Placeholder 6"/>
          <p:cNvSpPr>
            <a:spLocks noGrp="1"/>
          </p:cNvSpPr>
          <p:nvPr>
            <p:ph type="body" idx="14" hasCustomPrompt="1"/>
            <p:custDataLst>
              <p:tags r:id="rId9"/>
            </p:custDataLst>
          </p:nvPr>
        </p:nvSpPr>
        <p:spPr>
          <a:xfrm>
            <a:off x="3412807" y="4133215"/>
            <a:ext cx="5366385" cy="393065"/>
          </a:xfrm>
        </p:spPr>
        <p:txBody>
          <a:bodyPr vert="horz" wrap="square" lIns="0" tIns="0" rIns="0" bIns="0" rtlCol="0" anchor="t" anchorCtr="0">
            <a:normAutofit/>
          </a:bodyPr>
          <a:lstStyle>
            <a:lvl1pPr algn="ctr">
              <a:defRPr lang="zh-CN" altLang="en-US" sz="2000" spc="200">
                <a:ln>
                  <a:noFill/>
                </a:ln>
                <a:solidFill>
                  <a:schemeClr val="tx1">
                    <a:lumMod val="65000"/>
                    <a:lumOff val="35000"/>
                  </a:schemeClr>
                </a:solidFill>
                <a:effectLst/>
                <a:uLnTx/>
                <a:latin typeface="Arial" panose="020B0604020202090204" pitchFamily="34" charset="0"/>
                <a:ea typeface="微软雅黑" charset="-122"/>
                <a:cs typeface="微软雅黑" charset="-122"/>
              </a:defRPr>
            </a:lvl1pPr>
          </a:lstStyle>
          <a:p>
            <a:pPr marL="0" lvl="0" indent="0" algn="ctr">
              <a:lnSpc>
                <a:spcPct val="100000"/>
              </a:lnSpc>
              <a:spcAft>
                <a:spcPts val="0"/>
              </a:spcAft>
              <a:buClrTx/>
              <a:buSzTx/>
              <a:buNone/>
            </a:pPr>
            <a:r>
              <a:rPr lang="zh-CN" altLang="en-US" dirty="0"/>
              <a:t>单击此处编辑副标题</a:t>
            </a:r>
            <a:endParaRPr lang="zh-CN" altLang="en-US" dirty="0"/>
          </a:p>
        </p:txBody>
      </p:sp>
      <p:cxnSp>
        <p:nvCxnSpPr>
          <p:cNvPr id="8" name="直接连接符 8"/>
          <p:cNvCxnSpPr/>
          <p:nvPr userDrawn="1">
            <p:custDataLst>
              <p:tags r:id="rId10"/>
            </p:custDataLst>
          </p:nvPr>
        </p:nvCxnSpPr>
        <p:spPr>
          <a:xfrm>
            <a:off x="5609590" y="3930015"/>
            <a:ext cx="97218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6"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9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4"/>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0"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6"/>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766444"/>
            <a:ext cx="1620202" cy="1091556"/>
          </a:xfrm>
          <a:prstGeom prst="rect">
            <a:avLst/>
          </a:prstGeom>
        </p:spPr>
      </p:pic>
      <p:pic>
        <p:nvPicPr>
          <p:cNvPr id="8" name="图片 8"/>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66444"/>
            <a:ext cx="1620202" cy="1091556"/>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7"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579555" y="1397000"/>
            <a:ext cx="3612445" cy="4064000"/>
          </a:xfrm>
          <a:prstGeom prst="rect">
            <a:avLst/>
          </a:prstGeom>
        </p:spPr>
      </p:pic>
      <p:sp>
        <p:nvSpPr>
          <p:cNvPr id="7" name="矩形 8"/>
          <p:cNvSpPr/>
          <p:nvPr userDrawn="1">
            <p:custDataLst>
              <p:tags r:id="rId8"/>
            </p:custDataLst>
          </p:nvPr>
        </p:nvSpPr>
        <p:spPr>
          <a:xfrm>
            <a:off x="292075" y="303809"/>
            <a:ext cx="11607851"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2" name="Title 1"/>
          <p:cNvSpPr>
            <a:spLocks noGrp="1"/>
          </p:cNvSpPr>
          <p:nvPr>
            <p:ph type="ctrTitle" idx="13" hasCustomPrompt="1"/>
            <p:custDataLst>
              <p:tags r:id="rId12"/>
            </p:custDataLst>
          </p:nvPr>
        </p:nvSpPr>
        <p:spPr>
          <a:xfrm>
            <a:off x="4759960" y="2888298"/>
            <a:ext cx="4880610" cy="1081405"/>
          </a:xfrm>
        </p:spPr>
        <p:txBody>
          <a:bodyPr vert="horz" wrap="square" lIns="0" tIns="0" rIns="0" bIns="0" rtlCol="0" anchor="ctr" anchorCtr="0">
            <a:normAutofit/>
          </a:bodyPr>
          <a:lstStyle>
            <a:lvl1pPr algn="l">
              <a:defRPr lang="zh-CN" altLang="en-US" sz="4800" b="0" spc="500" baseline="0">
                <a:ln>
                  <a:noFill/>
                </a:ln>
                <a:solidFill>
                  <a:schemeClr val="tx1">
                    <a:lumMod val="85000"/>
                    <a:lumOff val="15000"/>
                  </a:schemeClr>
                </a:solidFill>
                <a:effectLst/>
                <a:uLnTx/>
                <a:latin typeface="Arial" panose="020B060402020209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微软雅黑" charset="-122"/>
              </a:defRPr>
            </a:lvl1pPr>
            <a:lvl2pPr eaLnBrk="1" fontAlgn="auto" latinLnBrk="0" hangingPunct="1">
              <a:defRPr sz="1600">
                <a:solidFill>
                  <a:schemeClr val="tx1"/>
                </a:solidFill>
                <a:latin typeface="Arial" panose="020B0604020202090204" pitchFamily="34" charset="0"/>
                <a:ea typeface="微软雅黑" charset="-122"/>
              </a:defRPr>
            </a:lvl2pPr>
            <a:lvl3pPr eaLnBrk="1" fontAlgn="auto" latinLnBrk="0" hangingPunct="1">
              <a:defRPr sz="1600">
                <a:solidFill>
                  <a:schemeClr val="tx1"/>
                </a:solidFill>
                <a:latin typeface="Arial" panose="020B0604020202090204" pitchFamily="34" charset="0"/>
                <a:ea typeface="微软雅黑" charset="-122"/>
              </a:defRPr>
            </a:lvl3pPr>
            <a:lvl4pPr eaLnBrk="1" fontAlgn="auto" latinLnBrk="0" hangingPunct="1">
              <a:defRPr sz="1600">
                <a:solidFill>
                  <a:schemeClr val="tx1"/>
                </a:solidFill>
                <a:latin typeface="Arial" panose="020B0604020202090204" pitchFamily="34" charset="0"/>
                <a:ea typeface="微软雅黑" charset="-122"/>
              </a:defRPr>
            </a:lvl4pPr>
            <a:lvl5pPr eaLnBrk="1" fontAlgn="auto" latinLnBrk="0" hangingPunct="1">
              <a:defRPr sz="160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10"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8"/>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485136"/>
          </a:xfrm>
          <a:prstGeom prst="rect">
            <a:avLst/>
          </a:prstGeom>
        </p:spPr>
      </p:pic>
      <p:pic>
        <p:nvPicPr>
          <p:cNvPr id="7"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485136"/>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微软雅黑" charset="-122"/>
              </a:defRPr>
            </a:lvl1pPr>
            <a:lvl2pPr indent="0" eaLnBrk="1" fontAlgn="auto" latinLnBrk="0" hangingPunct="1">
              <a:defRPr>
                <a:solidFill>
                  <a:schemeClr val="tx1"/>
                </a:solidFill>
                <a:latin typeface="Arial" panose="020B0604020202090204" pitchFamily="34" charset="0"/>
                <a:ea typeface="微软雅黑" charset="-122"/>
              </a:defRPr>
            </a:lvl2pPr>
            <a:lvl3pPr indent="0" eaLnBrk="1" fontAlgn="auto" latinLnBrk="0" hangingPunct="1">
              <a:defRPr>
                <a:solidFill>
                  <a:schemeClr val="tx1"/>
                </a:solidFill>
                <a:latin typeface="Arial" panose="020B0604020202090204" pitchFamily="34" charset="0"/>
                <a:ea typeface="微软雅黑" charset="-122"/>
              </a:defRPr>
            </a:lvl3pPr>
            <a:lvl4pPr indent="0" eaLnBrk="1" fontAlgn="auto" latinLnBrk="0" hangingPunct="1">
              <a:defRPr>
                <a:solidFill>
                  <a:schemeClr val="tx1"/>
                </a:solidFill>
                <a:latin typeface="Arial" panose="020B0604020202090204" pitchFamily="34" charset="0"/>
                <a:ea typeface="微软雅黑" charset="-122"/>
              </a:defRPr>
            </a:lvl4pPr>
            <a:lvl5pPr indent="0" eaLnBrk="1" fontAlgn="auto" latinLnBrk="0" hangingPunct="1">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17.xml"/><Relationship Id="rId14" Type="http://schemas.openxmlformats.org/officeDocument/2006/relationships/notesSlide" Target="../notesSlides/notesSlide10.xml"/><Relationship Id="rId13" Type="http://schemas.openxmlformats.org/officeDocument/2006/relationships/slideLayout" Target="../slideLayouts/slideLayout7.xml"/><Relationship Id="rId12" Type="http://schemas.openxmlformats.org/officeDocument/2006/relationships/tags" Target="../tags/tag222.xml"/><Relationship Id="rId11" Type="http://schemas.openxmlformats.org/officeDocument/2006/relationships/image" Target="../media/image10.png"/><Relationship Id="rId10" Type="http://schemas.openxmlformats.org/officeDocument/2006/relationships/tags" Target="../tags/tag221.xml"/><Relationship Id="rId1" Type="http://schemas.openxmlformats.org/officeDocument/2006/relationships/tags" Target="../tags/tag216.xml"/></Relationships>
</file>

<file path=ppt/slides/_rels/slide11.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2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24.xml"/><Relationship Id="rId14" Type="http://schemas.openxmlformats.org/officeDocument/2006/relationships/notesSlide" Target="../notesSlides/notesSlide11.xml"/><Relationship Id="rId13" Type="http://schemas.openxmlformats.org/officeDocument/2006/relationships/slideLayout" Target="../slideLayouts/slideLayout7.xml"/><Relationship Id="rId12" Type="http://schemas.openxmlformats.org/officeDocument/2006/relationships/tags" Target="../tags/tag229.xml"/><Relationship Id="rId11" Type="http://schemas.openxmlformats.org/officeDocument/2006/relationships/image" Target="../media/image11.png"/><Relationship Id="rId10" Type="http://schemas.openxmlformats.org/officeDocument/2006/relationships/tags" Target="../tags/tag228.xml"/><Relationship Id="rId1" Type="http://schemas.openxmlformats.org/officeDocument/2006/relationships/tags" Target="../tags/tag22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3.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3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35.xml"/><Relationship Id="rId12" Type="http://schemas.openxmlformats.org/officeDocument/2006/relationships/notesSlide" Target="../notesSlides/notesSlide13.xml"/><Relationship Id="rId11" Type="http://schemas.openxmlformats.org/officeDocument/2006/relationships/slideLayout" Target="../slideLayouts/slideLayout7.xml"/><Relationship Id="rId10" Type="http://schemas.openxmlformats.org/officeDocument/2006/relationships/tags" Target="../tags/tag239.xml"/><Relationship Id="rId1" Type="http://schemas.openxmlformats.org/officeDocument/2006/relationships/tags" Target="../tags/tag23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s>
</file>

<file path=ppt/slides/_rels/slide15.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4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45.xml"/><Relationship Id="rId13" Type="http://schemas.openxmlformats.org/officeDocument/2006/relationships/notesSlide" Target="../notesSlides/notesSlide15.xml"/><Relationship Id="rId12" Type="http://schemas.openxmlformats.org/officeDocument/2006/relationships/slideLayout" Target="../slideLayouts/slideLayout7.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4.xml"/></Relationships>
</file>

<file path=ppt/slides/_rels/slide16.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5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52.xml"/><Relationship Id="rId13" Type="http://schemas.openxmlformats.org/officeDocument/2006/relationships/notesSlide" Target="../notesSlides/notesSlide16.xml"/><Relationship Id="rId12" Type="http://schemas.openxmlformats.org/officeDocument/2006/relationships/slideLayout" Target="../slideLayouts/slideLayout7.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tags" Target="../tags/tag251.xml"/></Relationships>
</file>

<file path=ppt/slides/_rels/slide17.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6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59.xml"/><Relationship Id="rId12" Type="http://schemas.openxmlformats.org/officeDocument/2006/relationships/notesSlide" Target="../notesSlides/notesSlide17.xml"/><Relationship Id="rId11" Type="http://schemas.openxmlformats.org/officeDocument/2006/relationships/slideLayout" Target="../slideLayouts/slideLayout7.xml"/><Relationship Id="rId10" Type="http://schemas.openxmlformats.org/officeDocument/2006/relationships/tags" Target="../tags/tag263.xml"/><Relationship Id="rId1" Type="http://schemas.openxmlformats.org/officeDocument/2006/relationships/tags" Target="../tags/tag258.xml"/></Relationships>
</file>

<file path=ppt/slides/_rels/slide18.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6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65.xml"/><Relationship Id="rId12" Type="http://schemas.openxmlformats.org/officeDocument/2006/relationships/notesSlide" Target="../notesSlides/notesSlide18.xml"/><Relationship Id="rId11" Type="http://schemas.openxmlformats.org/officeDocument/2006/relationships/slideLayout" Target="../slideLayouts/slideLayout7.xml"/><Relationship Id="rId10" Type="http://schemas.openxmlformats.org/officeDocument/2006/relationships/tags" Target="../tags/tag269.xml"/><Relationship Id="rId1" Type="http://schemas.openxmlformats.org/officeDocument/2006/relationships/tags" Target="../tags/tag264.xml"/></Relationships>
</file>

<file path=ppt/slides/_rels/slide1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1.xml"/><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275.xml"/><Relationship Id="rId1" Type="http://schemas.openxmlformats.org/officeDocument/2006/relationships/tags" Target="../tags/tag270.xml"/></Relationships>
</file>

<file path=ppt/slides/_rels/slide2.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0" Type="http://schemas.openxmlformats.org/officeDocument/2006/relationships/notesSlide" Target="../notesSlides/notesSlide2.xml"/><Relationship Id="rId2" Type="http://schemas.openxmlformats.org/officeDocument/2006/relationships/tags" Target="../tags/tag148.xml"/><Relationship Id="rId19" Type="http://schemas.openxmlformats.org/officeDocument/2006/relationships/slideLayout" Target="../slideLayouts/slideLayout6.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1.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4.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0.xml"/><Relationship Id="rId13" Type="http://schemas.openxmlformats.org/officeDocument/2006/relationships/notesSlide" Target="../notesSlides/notesSlide4.xml"/><Relationship Id="rId12" Type="http://schemas.openxmlformats.org/officeDocument/2006/relationships/slideLayout" Target="../slideLayouts/slideLayout7.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9.xml"/></Relationships>
</file>

<file path=ppt/slides/_rels/slide5.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7.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image" Target="../media/image7.jpeg"/><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6.xml"/></Relationships>
</file>

<file path=ppt/slides/_rels/slide6.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86.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5.xml"/></Relationships>
</file>

<file path=ppt/slides/_rels/slide7.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6.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tags" Target="../tags/tag203.xml"/><Relationship Id="rId13" Type="http://schemas.openxmlformats.org/officeDocument/2006/relationships/image" Target="../media/image8.jpeg"/><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tags" Target="../tags/tag19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9.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9.xml"/><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tags" Target="../tags/tag215.xml"/><Relationship Id="rId12" Type="http://schemas.openxmlformats.org/officeDocument/2006/relationships/image" Target="../media/image9.png"/><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13"/>
            <p:custDataLst>
              <p:tags r:id="rId1"/>
            </p:custDataLst>
          </p:nvPr>
        </p:nvSpPr>
        <p:spPr>
          <a:xfrm>
            <a:off x="1402715" y="2440940"/>
            <a:ext cx="10222230" cy="1398905"/>
          </a:xfrm>
        </p:spPr>
        <p:txBody>
          <a:bodyPr>
            <a:normAutofit fontScale="90000"/>
          </a:bodyPr>
          <a:lstStyle/>
          <a:p>
            <a:pPr algn="l"/>
            <a:r>
              <a:rPr lang="zh-CN" altLang="en-US" sz="4445">
                <a:latin typeface="Times New Roman Regular" panose="02020503050405090304" charset="0"/>
                <a:cs typeface="Times New Roman Regular" panose="02020503050405090304" charset="0"/>
              </a:rPr>
              <a:t>Capstone Project: Predict Students' Dropout and Academic Success</a:t>
            </a:r>
            <a:endParaRPr lang="zh-CN" altLang="en-US" sz="4445">
              <a:latin typeface="Times New Roman Regular" panose="02020503050405090304" charset="0"/>
              <a:cs typeface="Times New Roman Regular" panose="020205030504050903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50" y="1898364"/>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Secondly, we employed density plot to check the distribution and skewness of our variables. There are several findings. For example, most of our data are single Portuguese. </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cxnSp>
        <p:nvCxnSpPr>
          <p:cNvPr id="5" name="直接连接符 21"/>
          <p:cNvCxnSpPr/>
          <p:nvPr>
            <p:custDataLst>
              <p:tags r:id="rId9"/>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Density Plot</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pic>
        <p:nvPicPr>
          <p:cNvPr id="6" name="Picture 3"/>
          <p:cNvPicPr>
            <a:picLocks noChangeAspect="1"/>
          </p:cNvPicPr>
          <p:nvPr/>
        </p:nvPicPr>
        <p:blipFill>
          <a:blip r:embed="rId11"/>
          <a:stretch>
            <a:fillRect/>
          </a:stretch>
        </p:blipFill>
        <p:spPr>
          <a:xfrm>
            <a:off x="6311583" y="2166938"/>
            <a:ext cx="5271135" cy="2262505"/>
          </a:xfrm>
          <a:prstGeom prst="rect">
            <a:avLst/>
          </a:prstGeom>
          <a:noFill/>
          <a:ln>
            <a:noFill/>
          </a:ln>
        </p:spPr>
      </p:pic>
    </p:spTree>
    <p:custDataLst>
      <p:tags r:id="rId1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50" y="1898364"/>
            <a:ext cx="4923167" cy="3791554"/>
          </a:xfrm>
          <a:prstGeom prst="rect">
            <a:avLst/>
          </a:prstGeom>
          <a:noFill/>
        </p:spPr>
        <p:txBody>
          <a:bodyPr wrap="square" rtlCol="0">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What’s more, most of our data are first choice. Most of our students’ previous education is around 130, which looks like normal distribution.Most of our students are daytime participants.More findings and plots are recorded in the jupyter notebook.</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cxnSp>
        <p:nvCxnSpPr>
          <p:cNvPr id="5" name="直接连接符 21"/>
          <p:cNvCxnSpPr/>
          <p:nvPr>
            <p:custDataLst>
              <p:tags r:id="rId9"/>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Density Plot</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pic>
        <p:nvPicPr>
          <p:cNvPr id="4" name="Picture 4"/>
          <p:cNvPicPr>
            <a:picLocks noChangeAspect="1"/>
          </p:cNvPicPr>
          <p:nvPr/>
        </p:nvPicPr>
        <p:blipFill>
          <a:blip r:embed="rId11"/>
          <a:stretch>
            <a:fillRect/>
          </a:stretch>
        </p:blipFill>
        <p:spPr>
          <a:xfrm>
            <a:off x="6205538" y="2399983"/>
            <a:ext cx="5266055" cy="2333625"/>
          </a:xfrm>
          <a:prstGeom prst="rect">
            <a:avLst/>
          </a:prstGeom>
          <a:noFill/>
          <a:ln>
            <a:noFill/>
          </a:ln>
        </p:spPr>
      </p:pic>
    </p:spTree>
    <p:custDataLst>
      <p:tags r:id="rId1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rPr>
              <a:t>03</a:t>
            </a:r>
            <a:endPar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endParaRPr>
          </a:p>
        </p:txBody>
      </p:sp>
      <p:sp>
        <p:nvSpPr>
          <p:cNvPr id="2" name="Title 1"/>
          <p:cNvSpPr>
            <a:spLocks noGrp="1"/>
          </p:cNvSpPr>
          <p:nvPr>
            <p:ph type="ctrTitle" idx="13"/>
            <p:custDataLst>
              <p:tags r:id="rId3"/>
            </p:custDataLst>
          </p:nvPr>
        </p:nvSpPr>
        <p:spPr>
          <a:xfrm>
            <a:off x="4759960" y="2888615"/>
            <a:ext cx="6404610" cy="1081405"/>
          </a:xfrm>
        </p:spPr>
        <p:txBody>
          <a:bodyPr vert="horz" wrap="square" lIns="0" tIns="0" rIns="0" bIns="0" rtlCol="0" anchor="ctr" anchorCtr="0">
            <a:normAutofit fontScale="90000"/>
          </a:bodyPr>
          <a:lstStyle/>
          <a:p>
            <a:r>
              <a:rPr b="1" spc="200">
                <a:ea typeface="微软雅黑" charset="-122"/>
                <a:sym typeface="Arial" panose="020B0604020202090204" pitchFamily="34" charset="0"/>
              </a:rPr>
              <a:t>Model training, </a:t>
            </a:r>
            <a:r>
              <a:rPr b="1" spc="200">
                <a:ea typeface="微软雅黑" charset="-122"/>
                <a:sym typeface="Arial" panose="020B0604020202090204" pitchFamily="34" charset="0"/>
              </a:rPr>
              <a:t>hyperparameter tuning, and addressing class imbalance.</a:t>
            </a:r>
            <a:endParaRPr lang="zh-CN" altLang="en-US">
              <a:solidFill>
                <a:schemeClr val="tx1">
                  <a:lumMod val="85000"/>
                  <a:lumOff val="15000"/>
                </a:schemeClr>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65" y="1898650"/>
            <a:ext cx="10690860" cy="379158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en-US" altLang="zh-CN" sz="19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T</a:t>
            </a:r>
            <a:r>
              <a:rPr lang="zh-CN" altLang="en-US" sz="19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here are more than 10 variables such as nationality, previous qualification, daytime/evening attendance in the dataset. Not all are closely related with our target variables. Therefore, we should first reduce the dimension of the data for further studies. Principal component analysis, is a useful tool to put a large dataset into a small dataset, while still maintains its key feature of the dataset. When choosing the number of principal components (k), we choose k to be the smallest value so that for example, 99% of variance, is retained. As stated in the jupyter notebook, when k equals 1, we retained nearly 99% of the variance.</a:t>
            </a:r>
            <a:endParaRPr lang="zh-CN" altLang="en-US" sz="19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PCA</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rPr>
              <a:t>04</a:t>
            </a:r>
            <a:endPar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endParaRPr>
          </a:p>
        </p:txBody>
      </p:sp>
      <p:sp>
        <p:nvSpPr>
          <p:cNvPr id="2" name="Title 1"/>
          <p:cNvSpPr>
            <a:spLocks noGrp="1"/>
          </p:cNvSpPr>
          <p:nvPr>
            <p:ph type="ctrTitle" idx="13"/>
            <p:custDataLst>
              <p:tags r:id="rId3"/>
            </p:custDataLst>
          </p:nvPr>
        </p:nvSpPr>
        <p:spPr>
          <a:xfrm>
            <a:off x="4759960" y="2888615"/>
            <a:ext cx="6404610" cy="1081405"/>
          </a:xfrm>
        </p:spPr>
        <p:txBody>
          <a:bodyPr vert="horz" wrap="square" lIns="0" tIns="0" rIns="0" bIns="0" rtlCol="0" anchor="ctr" anchorCtr="0">
            <a:normAutofit fontScale="90000"/>
          </a:bodyPr>
          <a:lstStyle/>
          <a:p>
            <a:r>
              <a:rPr b="1" spc="200">
                <a:ea typeface="微软雅黑" charset="-122"/>
                <a:sym typeface="Arial" panose="020B0604020202090204" pitchFamily="34" charset="0"/>
              </a:rPr>
              <a:t>Final model evaluation, report preparation, and presentation.</a:t>
            </a:r>
            <a:endParaRPr lang="zh-CN" altLang="en-US">
              <a:solidFill>
                <a:schemeClr val="tx1">
                  <a:lumMod val="85000"/>
                  <a:lumOff val="15000"/>
                </a:schemeClr>
              </a:solidFill>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65" y="1898650"/>
            <a:ext cx="5191125" cy="3791585"/>
          </a:xfrm>
          <a:prstGeom prst="rect">
            <a:avLst/>
          </a:prstGeom>
          <a:noFill/>
        </p:spPr>
        <p:txBody>
          <a:bodyPr wrap="square"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Looking at confusion matrix for gradient boosting model, there are 87 models in testing set who are drop are successfully predicted as drop, 93 models in testing set who are drop are predicted as enrolled, 19 models models in testing set who are drop are predicted as graduate. There are there are 99 models in testing set who are graduate are predicted as drop, 196 models in testing set who are graduate are predicted as graduate, 18 models in testing set who are graduate are predicted as enrolled. There are there are 51 models in testing set who are enrolled are predicted as drop, 196 models in testing set who are enrolled are predicted as graduate, 18 models in testing set who are enrolled are predicted as enrolled.</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cxnSp>
        <p:nvCxnSpPr>
          <p:cNvPr id="5" name="直接连接符 21"/>
          <p:cNvCxnSpPr/>
          <p:nvPr>
            <p:custDataLst>
              <p:tags r:id="rId9"/>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confusion matrix for gradient boosting model</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
        <p:nvSpPr>
          <p:cNvPr id="2" name="Text Box 1"/>
          <p:cNvSpPr txBox="1"/>
          <p:nvPr/>
        </p:nvSpPr>
        <p:spPr>
          <a:xfrm>
            <a:off x="6391910" y="2007870"/>
            <a:ext cx="5080000" cy="3682365"/>
          </a:xfrm>
          <a:prstGeom prst="rect">
            <a:avLst/>
          </a:prstGeom>
        </p:spPr>
        <p:txBody>
          <a:bodyPr>
            <a:noAutofit/>
          </a:bodyPr>
          <a:p>
            <a:pPr marL="0" indent="0" algn="ctr" defTabSz="266700">
              <a:lnSpc>
                <a:spcPct val="200000"/>
              </a:lnSpc>
              <a:spcBef>
                <a:spcPct val="0"/>
              </a:spcBef>
              <a:spcAft>
                <a:spcPct val="0"/>
              </a:spcAft>
            </a:pPr>
            <a:r>
              <a:rPr lang="en-US" altLang="zh-CN" sz="3000">
                <a:latin typeface="Times New Roman" panose="02020503050405090304"/>
                <a:ea typeface="宋体"/>
              </a:rPr>
              <a:t>[[ 87  93  19]</a:t>
            </a:r>
            <a:endParaRPr lang="en-US" altLang="zh-CN" sz="3000">
              <a:latin typeface="Times New Roman" panose="02020503050405090304"/>
              <a:ea typeface="宋体"/>
            </a:endParaRPr>
          </a:p>
          <a:p>
            <a:pPr marL="0" indent="0" algn="ctr" defTabSz="266700">
              <a:lnSpc>
                <a:spcPct val="200000"/>
              </a:lnSpc>
              <a:spcBef>
                <a:spcPct val="0"/>
              </a:spcBef>
              <a:spcAft>
                <a:spcPct val="0"/>
              </a:spcAft>
            </a:pPr>
            <a:r>
              <a:rPr lang="en-US" altLang="zh-CN" sz="3000">
                <a:latin typeface="Times New Roman" panose="02020503050405090304"/>
                <a:ea typeface="宋体"/>
              </a:rPr>
              <a:t>[ 99 196  18]</a:t>
            </a:r>
            <a:endParaRPr lang="en-US" altLang="zh-CN" sz="3000">
              <a:latin typeface="Times New Roman" panose="02020503050405090304"/>
              <a:ea typeface="宋体"/>
            </a:endParaRPr>
          </a:p>
          <a:p>
            <a:pPr marL="0" indent="0" algn="ctr" defTabSz="266700">
              <a:lnSpc>
                <a:spcPct val="200000"/>
              </a:lnSpc>
              <a:spcBef>
                <a:spcPct val="0"/>
              </a:spcBef>
              <a:spcAft>
                <a:spcPct val="0"/>
              </a:spcAft>
            </a:pPr>
            <a:r>
              <a:rPr lang="en-US" altLang="zh-CN" sz="3000">
                <a:latin typeface="Times New Roman" panose="02020503050405090304"/>
                <a:ea typeface="宋体"/>
              </a:rPr>
              <a:t>[ 51  51   3]]</a:t>
            </a:r>
            <a:endParaRPr lang="en-US" altLang="zh-CN" sz="3000">
              <a:latin typeface="Times New Roman" panose="02020503050405090304"/>
              <a:ea typeface="宋体"/>
            </a:endParaRPr>
          </a:p>
        </p:txBody>
      </p:sp>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65" y="1898650"/>
            <a:ext cx="5191125" cy="3791585"/>
          </a:xfrm>
          <a:prstGeom prst="rect">
            <a:avLst/>
          </a:prstGeom>
          <a:noFill/>
        </p:spPr>
        <p:txBody>
          <a:bodyPr wrap="square" rtlCol="0">
            <a:normAutofit fontScale="5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In confusion matrix for random forest model,there are 132 models in testing set who are drop are successfully predicted as drop, 0 models in testing set who are drop are predicted as enrolled, 67 models models in testing set who are drop are predicted as graduate. There are there are 157 models in testing set who are graduate are predicted as drop, 0 models in testing set who are graduate are predicted as graduate, 156 models in testing set who are graduate are predicted as enrolled. There are there are 74 models in testing set who are enrolled are predicted as drop, 0 models in testing set who are enrolled are predicted as graduate, 31 models in testing set who are enrolled are predicted as enrolled.</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cxnSp>
        <p:nvCxnSpPr>
          <p:cNvPr id="5" name="直接连接符 21"/>
          <p:cNvCxnSpPr/>
          <p:nvPr>
            <p:custDataLst>
              <p:tags r:id="rId9"/>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confusion matrix for  random forest model</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
        <p:nvSpPr>
          <p:cNvPr id="2" name="Text Box 1"/>
          <p:cNvSpPr txBox="1"/>
          <p:nvPr/>
        </p:nvSpPr>
        <p:spPr>
          <a:xfrm>
            <a:off x="6391910" y="2007870"/>
            <a:ext cx="5080000" cy="3682365"/>
          </a:xfrm>
          <a:prstGeom prst="rect">
            <a:avLst/>
          </a:prstGeom>
        </p:spPr>
        <p:txBody>
          <a:bodyPr>
            <a:noAutofit/>
          </a:bodyPr>
          <a:p>
            <a:pPr marL="0" indent="0" algn="ctr" defTabSz="266700">
              <a:lnSpc>
                <a:spcPct val="200000"/>
              </a:lnSpc>
              <a:spcBef>
                <a:spcPct val="0"/>
              </a:spcBef>
              <a:spcAft>
                <a:spcPct val="0"/>
              </a:spcAft>
            </a:pPr>
            <a:r>
              <a:rPr lang="en-US" altLang="zh-CN" sz="3000">
                <a:latin typeface="Times New Roman" panose="02020503050405090304"/>
                <a:ea typeface="宋体"/>
              </a:rPr>
              <a:t>[[132   0  67]</a:t>
            </a:r>
            <a:endParaRPr lang="en-US" altLang="zh-CN" sz="3000">
              <a:latin typeface="Times New Roman" panose="02020503050405090304"/>
              <a:ea typeface="宋体"/>
            </a:endParaRPr>
          </a:p>
          <a:p>
            <a:pPr marL="0" indent="0" algn="ctr" defTabSz="266700">
              <a:lnSpc>
                <a:spcPct val="200000"/>
              </a:lnSpc>
              <a:spcBef>
                <a:spcPct val="0"/>
              </a:spcBef>
              <a:spcAft>
                <a:spcPct val="0"/>
              </a:spcAft>
            </a:pPr>
            <a:r>
              <a:rPr lang="en-US" altLang="zh-CN" sz="3000">
                <a:latin typeface="Times New Roman" panose="02020503050405090304"/>
                <a:ea typeface="宋体"/>
              </a:rPr>
              <a:t> [157   0 156]</a:t>
            </a:r>
            <a:endParaRPr lang="en-US" altLang="zh-CN" sz="3000">
              <a:latin typeface="Times New Roman" panose="02020503050405090304"/>
              <a:ea typeface="宋体"/>
            </a:endParaRPr>
          </a:p>
          <a:p>
            <a:pPr marL="0" indent="0" algn="ctr" defTabSz="266700">
              <a:lnSpc>
                <a:spcPct val="200000"/>
              </a:lnSpc>
              <a:spcBef>
                <a:spcPct val="0"/>
              </a:spcBef>
              <a:spcAft>
                <a:spcPct val="0"/>
              </a:spcAft>
            </a:pPr>
            <a:r>
              <a:rPr lang="en-US" altLang="zh-CN" sz="3000">
                <a:latin typeface="Times New Roman" panose="02020503050405090304"/>
                <a:ea typeface="宋体"/>
              </a:rPr>
              <a:t> [ 74   0  31]]</a:t>
            </a:r>
            <a:endParaRPr lang="en-US" altLang="zh-CN" sz="3000">
              <a:latin typeface="Times New Roman" panose="02020503050405090304"/>
              <a:ea typeface="宋体"/>
            </a:endParaRPr>
          </a:p>
        </p:txBody>
      </p:sp>
    </p:spTree>
    <p:custDataLst>
      <p:tags r:id="rId1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F1 score for gradient boosting model</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graphicFrame>
        <p:nvGraphicFramePr>
          <p:cNvPr id="4" name="Table 3"/>
          <p:cNvGraphicFramePr/>
          <p:nvPr>
            <p:custDataLst>
              <p:tags r:id="rId9"/>
            </p:custDataLst>
          </p:nvPr>
        </p:nvGraphicFramePr>
        <p:xfrm>
          <a:off x="2787015" y="1826895"/>
          <a:ext cx="5411470" cy="3204210"/>
        </p:xfrm>
        <a:graphic>
          <a:graphicData uri="http://schemas.openxmlformats.org/drawingml/2006/table">
            <a:tbl>
              <a:tblPr/>
              <a:tblGrid>
                <a:gridCol w="2705735"/>
                <a:gridCol w="2705735"/>
              </a:tblGrid>
              <a:tr h="1068070">
                <a:tc>
                  <a:txBody>
                    <a:bodyPr/>
                    <a:p>
                      <a:pPr marL="0" indent="0" algn="ctr">
                        <a:lnSpc>
                          <a:spcPct val="200000"/>
                        </a:lnSpc>
                        <a:spcBef>
                          <a:spcPct val="0"/>
                        </a:spcBef>
                        <a:spcAft>
                          <a:spcPct val="0"/>
                        </a:spcAft>
                      </a:pPr>
                      <a:r>
                        <a:rPr lang="en-US" altLang="zh-CN" sz="2000">
                          <a:latin typeface="Times New Roman" panose="02020503050405090304"/>
                          <a:ea typeface="宋体"/>
                        </a:rPr>
                        <a:t>Macro 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0.34692271928859886</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8070">
                <a:tc>
                  <a:txBody>
                    <a:bodyPr/>
                    <a:p>
                      <a:pPr marL="0" indent="0" algn="ctr">
                        <a:lnSpc>
                          <a:spcPct val="200000"/>
                        </a:lnSpc>
                        <a:spcBef>
                          <a:spcPct val="0"/>
                        </a:spcBef>
                        <a:spcAft>
                          <a:spcPct val="0"/>
                        </a:spcAft>
                      </a:pPr>
                      <a:r>
                        <a:rPr lang="en-US" altLang="zh-CN" sz="2000">
                          <a:latin typeface="Times New Roman" panose="02020503050405090304"/>
                          <a:ea typeface="宋体"/>
                        </a:rPr>
                        <a:t>Micro 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0.46353322528363045</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8070">
                <a:tc>
                  <a:txBody>
                    <a:bodyPr/>
                    <a:p>
                      <a:pPr marL="0" indent="0" algn="ctr">
                        <a:lnSpc>
                          <a:spcPct val="200000"/>
                        </a:lnSpc>
                        <a:spcBef>
                          <a:spcPct val="0"/>
                        </a:spcBef>
                        <a:spcAft>
                          <a:spcPct val="0"/>
                        </a:spcAft>
                      </a:pPr>
                      <a:r>
                        <a:rPr lang="en-US" altLang="zh-CN" sz="2000">
                          <a:latin typeface="Times New Roman" panose="02020503050405090304"/>
                          <a:ea typeface="宋体"/>
                        </a:rPr>
                        <a:t>Weighted  </a:t>
                      </a:r>
                      <a:r>
                        <a:rPr lang="en-US" altLang="zh-CN" sz="2000">
                          <a:latin typeface="Times New Roman" panose="02020503050405090304"/>
                          <a:ea typeface="宋体"/>
                        </a:rPr>
                        <a:t>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0.46353322528363045</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F1 score for random forest model</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graphicFrame>
        <p:nvGraphicFramePr>
          <p:cNvPr id="4" name="Table 3"/>
          <p:cNvGraphicFramePr/>
          <p:nvPr>
            <p:custDataLst>
              <p:tags r:id="rId9"/>
            </p:custDataLst>
          </p:nvPr>
        </p:nvGraphicFramePr>
        <p:xfrm>
          <a:off x="2787015" y="1826895"/>
          <a:ext cx="5411470" cy="3204210"/>
        </p:xfrm>
        <a:graphic>
          <a:graphicData uri="http://schemas.openxmlformats.org/drawingml/2006/table">
            <a:tbl>
              <a:tblPr/>
              <a:tblGrid>
                <a:gridCol w="2705735"/>
                <a:gridCol w="2705735"/>
              </a:tblGrid>
              <a:tr h="1068070">
                <a:tc>
                  <a:txBody>
                    <a:bodyPr/>
                    <a:p>
                      <a:pPr marL="0" indent="0" algn="ctr">
                        <a:lnSpc>
                          <a:spcPct val="200000"/>
                        </a:lnSpc>
                        <a:spcBef>
                          <a:spcPct val="0"/>
                        </a:spcBef>
                        <a:spcAft>
                          <a:spcPct val="0"/>
                        </a:spcAft>
                      </a:pPr>
                      <a:r>
                        <a:rPr lang="en-US" altLang="zh-CN" sz="2000">
                          <a:latin typeface="Times New Roman" panose="02020503050405090304"/>
                          <a:ea typeface="宋体"/>
                        </a:rPr>
                        <a:t>Macro 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0.21415094651347985</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8070">
                <a:tc>
                  <a:txBody>
                    <a:bodyPr/>
                    <a:p>
                      <a:pPr marL="0" indent="0" algn="ctr">
                        <a:lnSpc>
                          <a:spcPct val="200000"/>
                        </a:lnSpc>
                        <a:spcBef>
                          <a:spcPct val="0"/>
                        </a:spcBef>
                        <a:spcAft>
                          <a:spcPct val="0"/>
                        </a:spcAft>
                      </a:pPr>
                      <a:r>
                        <a:rPr lang="en-US" altLang="zh-CN" sz="2000">
                          <a:latin typeface="Times New Roman" panose="02020503050405090304"/>
                          <a:ea typeface="宋体"/>
                        </a:rPr>
                        <a:t>Micro 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0.26418152350081037</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8070">
                <a:tc>
                  <a:txBody>
                    <a:bodyPr/>
                    <a:p>
                      <a:pPr marL="0" indent="0" algn="ctr">
                        <a:lnSpc>
                          <a:spcPct val="200000"/>
                        </a:lnSpc>
                        <a:spcBef>
                          <a:spcPct val="0"/>
                        </a:spcBef>
                        <a:spcAft>
                          <a:spcPct val="0"/>
                        </a:spcAft>
                      </a:pPr>
                      <a:r>
                        <a:rPr lang="en-US" altLang="zh-CN" sz="2000">
                          <a:latin typeface="Times New Roman" panose="02020503050405090304"/>
                          <a:ea typeface="宋体"/>
                        </a:rPr>
                        <a:t>Weighted  </a:t>
                      </a:r>
                      <a:r>
                        <a:rPr lang="en-US" altLang="zh-CN" sz="2000">
                          <a:latin typeface="Times New Roman" panose="02020503050405090304"/>
                          <a:ea typeface="宋体"/>
                        </a:rPr>
                        <a:t>F1 score</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200000"/>
                        </a:lnSpc>
                        <a:spcBef>
                          <a:spcPct val="0"/>
                        </a:spcBef>
                        <a:spcAft>
                          <a:spcPct val="0"/>
                        </a:spcAft>
                      </a:pPr>
                      <a:r>
                        <a:rPr lang="en-US" altLang="zh-CN" sz="2000">
                          <a:latin typeface="Times New Roman" panose="02020503050405090304"/>
                          <a:ea typeface="宋体"/>
                        </a:rPr>
                        <a:t>0.18089810661529884</a:t>
                      </a:r>
                      <a:endParaRPr lang="en-US" altLang="zh-CN" sz="2000">
                        <a:latin typeface="Times New Roman" panose="02020503050405090304"/>
                        <a:ea typeface="宋体"/>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ustDataLst>
      <p:tags r:id="rId10"/>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Comparision</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
        <p:nvSpPr>
          <p:cNvPr id="3" name="文本框 15"/>
          <p:cNvSpPr txBox="1"/>
          <p:nvPr>
            <p:custDataLst>
              <p:tags r:id="rId9"/>
            </p:custDataLst>
          </p:nvPr>
        </p:nvSpPr>
        <p:spPr>
          <a:xfrm>
            <a:off x="608965" y="1898650"/>
            <a:ext cx="9684385" cy="379158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Now that we have completed data cleaning, model training and model evaluation steps. And in the evaluation step,  we compared two models performance using F1 score and confusion matrix. Our conclusion is that gradient boosting model performs better than random forest model in F1 score and confusion matrix model in predicting students’ academic success.</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4"/>
          <p:cNvSpPr/>
          <p:nvPr>
            <p:custDataLst>
              <p:tags r:id="rId1"/>
            </p:custDataLst>
          </p:nvPr>
        </p:nvSpPr>
        <p:spPr bwMode="auto">
          <a:xfrm>
            <a:off x="736283" y="202850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75" name="任意多边形 12"/>
          <p:cNvSpPr/>
          <p:nvPr>
            <p:custDataLst>
              <p:tags r:id="rId2"/>
            </p:custDataLst>
          </p:nvPr>
        </p:nvSpPr>
        <p:spPr bwMode="auto">
          <a:xfrm>
            <a:off x="1858963" y="202850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76" name="矩形 75"/>
          <p:cNvSpPr/>
          <p:nvPr>
            <p:custDataLst>
              <p:tags r:id="rId3"/>
            </p:custDataLst>
          </p:nvPr>
        </p:nvSpPr>
        <p:spPr>
          <a:xfrm>
            <a:off x="1055688" y="2066607"/>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90204" pitchFamily="34" charset="0"/>
                <a:ea typeface="微软雅黑" charset="-122"/>
                <a:sym typeface="Arial" panose="020B0604020202090204" pitchFamily="34" charset="0"/>
              </a:rPr>
              <a:t>01</a:t>
            </a:r>
            <a:endParaRPr lang="en-US" altLang="zh-CN" sz="1600" b="1" dirty="0">
              <a:solidFill>
                <a:schemeClr val="bg1"/>
              </a:solidFill>
              <a:latin typeface="Arial" panose="020B0604020202090204" pitchFamily="34" charset="0"/>
              <a:ea typeface="微软雅黑" charset="-122"/>
              <a:sym typeface="Arial" panose="020B0604020202090204" pitchFamily="34" charset="0"/>
            </a:endParaRPr>
          </a:p>
        </p:txBody>
      </p:sp>
      <p:sp>
        <p:nvSpPr>
          <p:cNvPr id="77" name="文本框 76"/>
          <p:cNvSpPr txBox="1"/>
          <p:nvPr>
            <p:custDataLst>
              <p:tags r:id="rId4"/>
            </p:custDataLst>
          </p:nvPr>
        </p:nvSpPr>
        <p:spPr bwMode="auto">
          <a:xfrm>
            <a:off x="2132965" y="1950085"/>
            <a:ext cx="573405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7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Data understanding, cleaning, and preprocessing</a:t>
            </a:r>
            <a:endPar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78" name="任意多边形 17"/>
          <p:cNvSpPr/>
          <p:nvPr>
            <p:custDataLst>
              <p:tags r:id="rId5"/>
            </p:custDataLst>
          </p:nvPr>
        </p:nvSpPr>
        <p:spPr bwMode="auto">
          <a:xfrm>
            <a:off x="736283" y="280701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79" name="任意多边形 20"/>
          <p:cNvSpPr/>
          <p:nvPr>
            <p:custDataLst>
              <p:tags r:id="rId6"/>
            </p:custDataLst>
          </p:nvPr>
        </p:nvSpPr>
        <p:spPr bwMode="auto">
          <a:xfrm>
            <a:off x="1858963" y="280701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80" name="矩形 79"/>
          <p:cNvSpPr/>
          <p:nvPr>
            <p:custDataLst>
              <p:tags r:id="rId7"/>
            </p:custDataLst>
          </p:nvPr>
        </p:nvSpPr>
        <p:spPr>
          <a:xfrm>
            <a:off x="1055688" y="284511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90204" pitchFamily="34" charset="0"/>
                <a:ea typeface="微软雅黑" charset="-122"/>
                <a:sym typeface="Arial" panose="020B0604020202090204" pitchFamily="34" charset="0"/>
              </a:rPr>
              <a:t>02</a:t>
            </a:r>
            <a:endParaRPr lang="en-US" altLang="zh-CN" sz="1600" b="1" dirty="0">
              <a:solidFill>
                <a:schemeClr val="bg1"/>
              </a:solidFill>
              <a:latin typeface="Arial" panose="020B0604020202090204" pitchFamily="34" charset="0"/>
              <a:ea typeface="微软雅黑" charset="-122"/>
              <a:sym typeface="Arial" panose="020B0604020202090204" pitchFamily="34" charset="0"/>
            </a:endParaRPr>
          </a:p>
        </p:txBody>
      </p:sp>
      <p:sp>
        <p:nvSpPr>
          <p:cNvPr id="81" name="文本框 80"/>
          <p:cNvSpPr txBox="1"/>
          <p:nvPr>
            <p:custDataLst>
              <p:tags r:id="rId8"/>
            </p:custDataLst>
          </p:nvPr>
        </p:nvSpPr>
        <p:spPr bwMode="auto">
          <a:xfrm>
            <a:off x="2132965" y="2719705"/>
            <a:ext cx="7060565"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7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Exploratory Data Analysis (EDA) and initial model prototyping</a:t>
            </a:r>
            <a:endPar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82" name="任意多边形 24"/>
          <p:cNvSpPr/>
          <p:nvPr>
            <p:custDataLst>
              <p:tags r:id="rId9"/>
            </p:custDataLst>
          </p:nvPr>
        </p:nvSpPr>
        <p:spPr bwMode="auto">
          <a:xfrm>
            <a:off x="736283" y="357473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83" name="任意多边形 25"/>
          <p:cNvSpPr/>
          <p:nvPr>
            <p:custDataLst>
              <p:tags r:id="rId10"/>
            </p:custDataLst>
          </p:nvPr>
        </p:nvSpPr>
        <p:spPr bwMode="auto">
          <a:xfrm>
            <a:off x="1858963" y="357473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84" name="矩形 83"/>
          <p:cNvSpPr/>
          <p:nvPr>
            <p:custDataLst>
              <p:tags r:id="rId11"/>
            </p:custDataLst>
          </p:nvPr>
        </p:nvSpPr>
        <p:spPr>
          <a:xfrm>
            <a:off x="1055688" y="361283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90204" pitchFamily="34" charset="0"/>
                <a:ea typeface="微软雅黑" charset="-122"/>
                <a:sym typeface="Arial" panose="020B0604020202090204" pitchFamily="34" charset="0"/>
              </a:rPr>
              <a:t>03</a:t>
            </a:r>
            <a:endParaRPr lang="en-US" altLang="zh-CN" sz="1600" b="1" dirty="0">
              <a:solidFill>
                <a:schemeClr val="bg1"/>
              </a:solidFill>
              <a:latin typeface="Arial" panose="020B0604020202090204" pitchFamily="34" charset="0"/>
              <a:ea typeface="微软雅黑" charset="-122"/>
              <a:sym typeface="Arial" panose="020B0604020202090204" pitchFamily="34" charset="0"/>
            </a:endParaRPr>
          </a:p>
        </p:txBody>
      </p:sp>
      <p:sp>
        <p:nvSpPr>
          <p:cNvPr id="85" name="文本框 84"/>
          <p:cNvSpPr txBox="1"/>
          <p:nvPr>
            <p:custDataLst>
              <p:tags r:id="rId12"/>
            </p:custDataLst>
          </p:nvPr>
        </p:nvSpPr>
        <p:spPr bwMode="auto">
          <a:xfrm>
            <a:off x="1957070" y="3489325"/>
            <a:ext cx="7520940"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6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Model training, </a:t>
            </a:r>
            <a:r>
              <a:rPr lang="zh-CN" altLang="en-US" sz="233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hyperparameter </a:t>
            </a:r>
            <a:r>
              <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tuning, and addressing class imbalance.</a:t>
            </a:r>
            <a:endParaRPr lang="zh-CN" altLang="en-US" sz="20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86" name="任意多边形 30"/>
          <p:cNvSpPr/>
          <p:nvPr>
            <p:custDataLst>
              <p:tags r:id="rId13"/>
            </p:custDataLst>
          </p:nvPr>
        </p:nvSpPr>
        <p:spPr bwMode="auto">
          <a:xfrm>
            <a:off x="736283" y="432657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87" name="任意多边形 32"/>
          <p:cNvSpPr/>
          <p:nvPr>
            <p:custDataLst>
              <p:tags r:id="rId14"/>
            </p:custDataLst>
          </p:nvPr>
        </p:nvSpPr>
        <p:spPr bwMode="auto">
          <a:xfrm>
            <a:off x="1858963" y="432657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88" name="矩形 87"/>
          <p:cNvSpPr/>
          <p:nvPr>
            <p:custDataLst>
              <p:tags r:id="rId15"/>
            </p:custDataLst>
          </p:nvPr>
        </p:nvSpPr>
        <p:spPr>
          <a:xfrm>
            <a:off x="1055688" y="4364672"/>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90204" pitchFamily="34" charset="0"/>
                <a:ea typeface="微软雅黑" charset="-122"/>
                <a:sym typeface="Arial" panose="020B0604020202090204" pitchFamily="34" charset="0"/>
              </a:rPr>
              <a:t>04</a:t>
            </a:r>
            <a:endParaRPr lang="en-US" altLang="zh-CN" sz="1600" b="1" dirty="0">
              <a:solidFill>
                <a:schemeClr val="bg1"/>
              </a:solidFill>
              <a:latin typeface="Arial" panose="020B0604020202090204" pitchFamily="34" charset="0"/>
              <a:ea typeface="微软雅黑" charset="-122"/>
              <a:sym typeface="Arial" panose="020B0604020202090204" pitchFamily="34" charset="0"/>
            </a:endParaRPr>
          </a:p>
        </p:txBody>
      </p:sp>
      <p:sp>
        <p:nvSpPr>
          <p:cNvPr id="89" name="文本框 88"/>
          <p:cNvSpPr txBox="1"/>
          <p:nvPr>
            <p:custDataLst>
              <p:tags r:id="rId16"/>
            </p:custDataLst>
          </p:nvPr>
        </p:nvSpPr>
        <p:spPr bwMode="auto">
          <a:xfrm>
            <a:off x="2132965" y="4258945"/>
            <a:ext cx="7343775" cy="56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14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rPr>
              <a:t>Final model evaluation, report preparation, and presentation.</a:t>
            </a:r>
            <a:endParaRPr lang="zh-CN" altLang="en-US" sz="1400" b="1" spc="200">
              <a:solidFill>
                <a:schemeClr val="tx1">
                  <a:lumMod val="85000"/>
                  <a:lumOff val="15000"/>
                </a:schemeClr>
              </a:solidFill>
              <a:uFillTx/>
              <a:latin typeface="Arial" panose="020B0604020202090204" pitchFamily="34" charset="0"/>
              <a:ea typeface="微软雅黑" charset="-122"/>
              <a:sym typeface="Arial" panose="020B0604020202090204" pitchFamily="34" charset="0"/>
            </a:endParaRPr>
          </a:p>
        </p:txBody>
      </p:sp>
      <p:sp>
        <p:nvSpPr>
          <p:cNvPr id="30" name="文本框 49"/>
          <p:cNvSpPr txBox="1"/>
          <p:nvPr>
            <p:custDataLst>
              <p:tags r:id="rId17"/>
            </p:custDataLst>
          </p:nvPr>
        </p:nvSpPr>
        <p:spPr>
          <a:xfrm>
            <a:off x="708660" y="1285875"/>
            <a:ext cx="3292475" cy="41656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2000" b="1" spc="600">
                <a:solidFill>
                  <a:schemeClr val="dk1">
                    <a:lumMod val="85000"/>
                    <a:lumOff val="15000"/>
                  </a:schemeClr>
                </a:solidFill>
                <a:uFillTx/>
                <a:latin typeface="Arial" panose="020B0604020202090204" pitchFamily="34" charset="0"/>
                <a:ea typeface="微软雅黑" charset="-122"/>
                <a:sym typeface="+mn-ea"/>
              </a:rPr>
              <a:t>CONTENTS</a:t>
            </a:r>
            <a:endParaRPr lang="en-US" altLang="zh-CN" sz="2000" b="1" spc="600">
              <a:solidFill>
                <a:schemeClr val="dk1">
                  <a:lumMod val="85000"/>
                  <a:lumOff val="15000"/>
                </a:schemeClr>
              </a:solidFill>
              <a:uFillTx/>
              <a:latin typeface="Arial" panose="020B0604020202090204" pitchFamily="34" charset="0"/>
              <a:ea typeface="微软雅黑" charset="-122"/>
              <a:sym typeface="+mn-ea"/>
            </a:endParaRPr>
          </a:p>
        </p:txBody>
      </p: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13"/>
            <p:custDataLst>
              <p:tags r:id="rId1"/>
            </p:custDataLst>
          </p:nvPr>
        </p:nvSpPr>
        <p:spPr/>
        <p:txBody>
          <a:bodyPr vert="horz" wrap="square" lIns="0" tIns="0" rIns="0" bIns="0" rtlCol="0" anchor="b" anchorCtr="0">
            <a:normAutofit/>
          </a:bodyPr>
          <a:lstStyle/>
          <a:p>
            <a:pPr algn="dist"/>
            <a:r>
              <a:rPr lang="en-US" altLang="zh-CN">
                <a:solidFill>
                  <a:schemeClr val="tx1">
                    <a:lumMod val="85000"/>
                    <a:lumOff val="15000"/>
                  </a:schemeClr>
                </a:solidFill>
              </a:rPr>
              <a:t>Thanks</a:t>
            </a:r>
            <a:endParaRPr lang="en-US" altLang="zh-CN">
              <a:solidFill>
                <a:schemeClr val="tx1">
                  <a:lumMod val="85000"/>
                  <a:lumOff val="15000"/>
                </a:schemeClr>
              </a:solidFill>
            </a:endParaRPr>
          </a:p>
        </p:txBody>
      </p:sp>
      <p:sp>
        <p:nvSpPr>
          <p:cNvPr id="3" name="Text Placeholder 2"/>
          <p:cNvSpPr>
            <a:spLocks noGrp="1"/>
          </p:cNvSpPr>
          <p:nvPr>
            <p:ph type="body" idx="14"/>
            <p:custDataLst>
              <p:tags r:id="rId2"/>
            </p:custDataLst>
          </p:nvPr>
        </p:nvSpPr>
        <p:spPr/>
        <p:txBody>
          <a:bodyPr vert="horz" wrap="square" lIns="0" tIns="0" rIns="0" bIns="0" rtlCol="0" anchor="t" anchorCtr="0">
            <a:normAutofit/>
          </a:bodyPr>
          <a:lstStyle/>
          <a:p>
            <a:pPr marL="0" indent="0" algn="ctr">
              <a:lnSpc>
                <a:spcPct val="100000"/>
              </a:lnSpc>
              <a:spcAft>
                <a:spcPts val="0"/>
              </a:spcAft>
              <a:buNone/>
            </a:pPr>
            <a:r>
              <a:rPr lang="zh-CN" altLang="en-US">
                <a:solidFill>
                  <a:schemeClr val="tx1">
                    <a:lumMod val="65000"/>
                    <a:lumOff val="35000"/>
                  </a:schemeClr>
                </a:solidFill>
              </a:rPr>
              <a:t>单击此处添加副标题内容</a:t>
            </a:r>
            <a:endParaRPr lang="zh-CN" altLang="en-US">
              <a:solidFill>
                <a:schemeClr val="tx1">
                  <a:lumMod val="65000"/>
                  <a:lumOff val="35000"/>
                </a:schemeClr>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rPr>
              <a:t>01</a:t>
            </a:r>
            <a:endPar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endParaRPr>
          </a:p>
        </p:txBody>
      </p:sp>
      <p:sp>
        <p:nvSpPr>
          <p:cNvPr id="2" name="Title 1"/>
          <p:cNvSpPr>
            <a:spLocks noGrp="1"/>
          </p:cNvSpPr>
          <p:nvPr>
            <p:ph type="ctrTitle" idx="13"/>
            <p:custDataLst>
              <p:tags r:id="rId3"/>
            </p:custDataLst>
          </p:nvPr>
        </p:nvSpPr>
        <p:spPr>
          <a:xfrm>
            <a:off x="4759960" y="2888615"/>
            <a:ext cx="6404610" cy="1081405"/>
          </a:xfrm>
        </p:spPr>
        <p:txBody>
          <a:bodyPr vert="horz" wrap="square" lIns="0" tIns="0" rIns="0" bIns="0" rtlCol="0" anchor="ctr" anchorCtr="0">
            <a:normAutofit fontScale="90000"/>
          </a:bodyPr>
          <a:lstStyle/>
          <a:p>
            <a:r>
              <a:rPr b="1" spc="200">
                <a:ea typeface="微软雅黑" charset="-122"/>
                <a:sym typeface="Arial" panose="020B0604020202090204" pitchFamily="34" charset="0"/>
              </a:rPr>
              <a:t>Data understanding, cleaning, and preprocessing</a:t>
            </a:r>
            <a:endParaRPr lang="zh-CN" altLang="en-US">
              <a:solidFill>
                <a:schemeClr val="tx1">
                  <a:lumMod val="85000"/>
                  <a:lumOff val="15000"/>
                </a:schemeClr>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8"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90204" pitchFamily="34" charset="0"/>
              <a:ea typeface="微软雅黑" charset="-122"/>
              <a:cs typeface="+mn-cs"/>
            </a:endParaRPr>
          </a:p>
        </p:txBody>
      </p:sp>
      <p:sp>
        <p:nvSpPr>
          <p:cNvPr id="4" name="文本框 14"/>
          <p:cNvSpPr txBox="1"/>
          <p:nvPr>
            <p:custDataLst>
              <p:tags r:id="rId9"/>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a:solidFill>
                  <a:schemeClr val="tx1">
                    <a:lumMod val="75000"/>
                    <a:lumOff val="25000"/>
                  </a:schemeClr>
                </a:solidFill>
                <a:latin typeface="Arial" panose="020B0604020202090204" pitchFamily="34" charset="0"/>
                <a:ea typeface="微软雅黑" charset="-122"/>
                <a:sym typeface="+mn-ea"/>
              </a:rPr>
              <a:t>Target Variable: Target</a:t>
            </a:r>
            <a:endParaRPr lang="zh-CN" altLang="en-US" sz="2000" spc="100">
              <a:solidFill>
                <a:schemeClr val="tx1">
                  <a:lumMod val="75000"/>
                  <a:lumOff val="25000"/>
                </a:schemeClr>
              </a:solidFill>
              <a:latin typeface="Arial" panose="020B0604020202090204" pitchFamily="34" charset="0"/>
              <a:ea typeface="微软雅黑" charset="-122"/>
              <a:sym typeface="+mn-ea"/>
            </a:endParaRPr>
          </a:p>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a:solidFill>
                  <a:schemeClr val="tx1">
                    <a:lumMod val="75000"/>
                    <a:lumOff val="25000"/>
                  </a:schemeClr>
                </a:solidFill>
                <a:latin typeface="Arial" panose="020B0604020202090204" pitchFamily="34" charset="0"/>
                <a:ea typeface="微软雅黑" charset="-122"/>
                <a:sym typeface="+mn-ea"/>
              </a:rPr>
              <a:t>Features:Marital Status,Application mode,Application order,Course,Daytime/evening attendance,Previous qualification,Previous qualification (grade),Nationality,Mother's qualification,Father's qualification,Mother's occupation,Father's occupation,Admission grade,Displaced,Educational special needs,Debtor,Tuition fees up to date and so on.</a:t>
            </a:r>
            <a:endParaRPr lang="zh-CN" altLang="en-US" sz="2000" spc="100">
              <a:solidFill>
                <a:schemeClr val="tx1">
                  <a:lumMod val="75000"/>
                  <a:lumOff val="25000"/>
                </a:schemeClr>
              </a:solidFill>
              <a:latin typeface="Arial" panose="020B0604020202090204" pitchFamily="34" charset="0"/>
              <a:ea typeface="微软雅黑"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Problem Understanding</a:t>
            </a:r>
            <a:endPar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9"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0"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矩形 3"/>
          <p:cNvSpPr/>
          <p:nvPr>
            <p:custDataLst>
              <p:tags r:id="rId8"/>
            </p:custDataLst>
          </p:nvPr>
        </p:nvSpPr>
        <p:spPr>
          <a:xfrm>
            <a:off x="608953" y="1592009"/>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90204" pitchFamily="34" charset="0"/>
              <a:ea typeface="微软雅黑" charset="-122"/>
              <a:cs typeface="+mn-cs"/>
            </a:endParaRPr>
          </a:p>
        </p:txBody>
      </p:sp>
      <p:sp>
        <p:nvSpPr>
          <p:cNvPr id="4" name="矩形 5"/>
          <p:cNvSpPr/>
          <p:nvPr>
            <p:custDataLst>
              <p:tags r:id="rId9"/>
            </p:custDataLst>
          </p:nvPr>
        </p:nvSpPr>
        <p:spPr>
          <a:xfrm>
            <a:off x="6400204" y="1591374"/>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90204" pitchFamily="34" charset="0"/>
              <a:ea typeface="微软雅黑" charset="-122"/>
              <a:cs typeface="+mn-cs"/>
            </a:endParaRPr>
          </a:p>
        </p:txBody>
      </p:sp>
      <p:sp>
        <p:nvSpPr>
          <p:cNvPr id="5" name="Title 6"/>
          <p:cNvSpPr txBox="1"/>
          <p:nvPr>
            <p:custDataLst>
              <p:tags r:id="rId10"/>
            </p:custDataLst>
          </p:nvPr>
        </p:nvSpPr>
        <p:spPr>
          <a:xfrm>
            <a:off x="6704405" y="1897374"/>
            <a:ext cx="4562516" cy="3348956"/>
          </a:xfrm>
          <a:prstGeom prst="rect">
            <a:avLst/>
          </a:prstGeom>
          <a:noFill/>
          <a:ln w="3175">
            <a:noFill/>
            <a:prstDash val="dash"/>
          </a:ln>
        </p:spPr>
        <p:txBody>
          <a:bodyPr wrap="square" lIns="72000" tIns="0" rIns="72000" bIns="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indent="-285750" algn="just">
              <a:lnSpc>
                <a:spcPct val="130000"/>
              </a:lnSpc>
              <a:spcAft>
                <a:spcPts val="800"/>
              </a:spcAft>
              <a:buClr>
                <a:schemeClr val="tx1">
                  <a:lumMod val="65000"/>
                  <a:lumOff val="35000"/>
                </a:schemeClr>
              </a:buClr>
              <a:buFont typeface="Wingdings" panose="05000000000000000000" pitchFamily="2" charset="2"/>
              <a:buChar char="u"/>
            </a:pPr>
            <a:r>
              <a:rPr lang="zh-CN" altLang="en-US" sz="1800" spc="50">
                <a:ln w="3175">
                  <a:noFill/>
                  <a:prstDash val="dash"/>
                </a:ln>
                <a:solidFill>
                  <a:schemeClr val="tx1">
                    <a:lumMod val="65000"/>
                    <a:lumOff val="35000"/>
                  </a:schemeClr>
                </a:solidFill>
                <a:latin typeface="Arial" panose="020B0604020202090204" pitchFamily="34" charset="0"/>
                <a:ea typeface="微软雅黑" charset="-122"/>
                <a:cs typeface="微软雅黑" charset="-122"/>
              </a:rPr>
              <a:t>three category classification task.</a:t>
            </a:r>
            <a:endParaRPr lang="zh-CN" altLang="en-US" sz="1800" spc="50">
              <a:ln w="3175">
                <a:noFill/>
                <a:prstDash val="dash"/>
              </a:ln>
              <a:solidFill>
                <a:schemeClr val="tx1">
                  <a:lumMod val="65000"/>
                  <a:lumOff val="35000"/>
                </a:schemeClr>
              </a:solidFill>
              <a:latin typeface="Arial" panose="020B0604020202090204" pitchFamily="34" charset="0"/>
              <a:ea typeface="微软雅黑" charset="-122"/>
              <a:cs typeface="微软雅黑" charset="-122"/>
            </a:endParaRPr>
          </a:p>
          <a:p>
            <a:pPr marL="285750" indent="-285750" algn="just">
              <a:lnSpc>
                <a:spcPct val="130000"/>
              </a:lnSpc>
              <a:spcAft>
                <a:spcPts val="800"/>
              </a:spcAft>
              <a:buClr>
                <a:schemeClr val="tx1">
                  <a:lumMod val="65000"/>
                  <a:lumOff val="35000"/>
                </a:schemeClr>
              </a:buClr>
              <a:buFont typeface="Wingdings" panose="05000000000000000000" pitchFamily="2" charset="2"/>
              <a:buChar char="u"/>
            </a:pPr>
            <a:r>
              <a:rPr lang="zh-CN" altLang="en-US" sz="1800" spc="50">
                <a:ln w="3175">
                  <a:noFill/>
                  <a:prstDash val="dash"/>
                </a:ln>
                <a:solidFill>
                  <a:schemeClr val="tx1">
                    <a:lumMod val="65000"/>
                    <a:lumOff val="35000"/>
                  </a:schemeClr>
                </a:solidFill>
                <a:latin typeface="Arial" panose="020B0604020202090204" pitchFamily="34" charset="0"/>
                <a:ea typeface="微软雅黑" charset="-122"/>
                <a:cs typeface="微软雅黑" charset="-122"/>
              </a:rPr>
              <a:t>build classification models to predict students' dropouts and academic success</a:t>
            </a:r>
            <a:endParaRPr lang="zh-CN" altLang="en-US" sz="1800" spc="50">
              <a:ln w="3175">
                <a:noFill/>
                <a:prstDash val="dash"/>
              </a:ln>
              <a:solidFill>
                <a:schemeClr val="tx1">
                  <a:lumMod val="65000"/>
                  <a:lumOff val="35000"/>
                </a:schemeClr>
              </a:solidFill>
              <a:latin typeface="Arial" panose="020B0604020202090204" pitchFamily="34" charset="0"/>
              <a:ea typeface="微软雅黑" charset="-122"/>
              <a:cs typeface="微软雅黑" charset="-122"/>
            </a:endParaRPr>
          </a:p>
        </p:txBody>
      </p:sp>
      <p:pic>
        <p:nvPicPr>
          <p:cNvPr id="12" name="Picture 11"/>
          <p:cNvPicPr/>
          <p:nvPr>
            <p:custDataLst>
              <p:tags r:id="rId11"/>
            </p:custDataLst>
          </p:nvPr>
        </p:nvPicPr>
        <p:blipFill rotWithShape="1">
          <a:blip r:embed="rId12"/>
          <a:srcRect/>
          <a:stretch>
            <a:fillRect/>
          </a:stretch>
        </p:blipFill>
        <p:spPr>
          <a:xfrm>
            <a:off x="760154" y="1742574"/>
            <a:ext cx="4880440" cy="3660330"/>
          </a:xfrm>
          <a:prstGeom prst="rect">
            <a:avLst/>
          </a:prstGeom>
        </p:spPr>
      </p:pic>
      <p:sp>
        <p:nvSpPr>
          <p:cNvPr id="7" name="Title 6"/>
          <p:cNvSpPr txBox="1"/>
          <p:nvPr>
            <p:custDataLst>
              <p:tags r:id="rId13"/>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Define the model</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50" y="2166969"/>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sym typeface="+mn-ea"/>
              </a:rPr>
              <a:t>We first look at the empty value of each column and there is none</a:t>
            </a:r>
            <a:endParaRPr lang="zh-CN" altLang="en-US" sz="2600" spc="100">
              <a:solidFill>
                <a:schemeClr val="tx1">
                  <a:lumMod val="65000"/>
                  <a:lumOff val="35000"/>
                </a:schemeClr>
              </a:solidFill>
              <a:latin typeface="Arial" panose="020B0604020202090204" pitchFamily="34" charset="0"/>
              <a:ea typeface="微软雅黑" charset="-122"/>
              <a:sym typeface="+mn-ea"/>
            </a:endParaRPr>
          </a:p>
        </p:txBody>
      </p:sp>
      <p:sp>
        <p:nvSpPr>
          <p:cNvPr id="4" name="文本框 17"/>
          <p:cNvSpPr txBox="1"/>
          <p:nvPr>
            <p:custDataLst>
              <p:tags r:id="rId9"/>
            </p:custDataLst>
          </p:nvPr>
        </p:nvSpPr>
        <p:spPr>
          <a:xfrm>
            <a:off x="608951" y="1629704"/>
            <a:ext cx="4923158" cy="461665"/>
          </a:xfrm>
          <a:prstGeom prst="rect">
            <a:avLst/>
          </a:prstGeom>
          <a:noFill/>
        </p:spPr>
        <p:txBody>
          <a:bodyPr wrap="square" rtlCol="0">
            <a:normAutofit/>
          </a:bodyPr>
          <a:lstStyle/>
          <a:p>
            <a:r>
              <a:rPr lang="en-US" altLang="zh-CN" sz="2400" b="1">
                <a:solidFill>
                  <a:schemeClr val="tx1">
                    <a:lumMod val="85000"/>
                    <a:lumOff val="15000"/>
                  </a:schemeClr>
                </a:solidFill>
                <a:latin typeface="Arial" panose="020B0604020202090204" pitchFamily="34" charset="0"/>
                <a:ea typeface="微软雅黑" charset="-122"/>
              </a:rPr>
              <a:t>L</a:t>
            </a:r>
            <a:r>
              <a:rPr lang="zh-CN" altLang="en-US" sz="2400" b="1">
                <a:solidFill>
                  <a:schemeClr val="tx1">
                    <a:lumMod val="85000"/>
                    <a:lumOff val="15000"/>
                  </a:schemeClr>
                </a:solidFill>
                <a:latin typeface="Arial" panose="020B0604020202090204" pitchFamily="34" charset="0"/>
                <a:ea typeface="微软雅黑" charset="-122"/>
              </a:rPr>
              <a:t>ook at the empty value</a:t>
            </a:r>
            <a:endParaRPr lang="zh-CN" altLang="en-US" sz="2400" b="1">
              <a:solidFill>
                <a:schemeClr val="tx1">
                  <a:lumMod val="85000"/>
                  <a:lumOff val="15000"/>
                </a:schemeClr>
              </a:solidFill>
              <a:latin typeface="Arial" panose="020B0604020202090204" pitchFamily="34" charset="0"/>
              <a:ea typeface="微软雅黑" charset="-122"/>
            </a:endParaRPr>
          </a:p>
        </p:txBody>
      </p:sp>
      <p:cxnSp>
        <p:nvCxnSpPr>
          <p:cNvPr id="5" name="直接连接符 21"/>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30"/>
          <p:cNvSpPr txBox="1"/>
          <p:nvPr>
            <p:custDataLst>
              <p:tags r:id="rId11"/>
            </p:custDataLst>
          </p:nvPr>
        </p:nvSpPr>
        <p:spPr>
          <a:xfrm>
            <a:off x="6659881" y="2166969"/>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30000"/>
              </a:lnSpc>
              <a:spcBef>
                <a:spcPts val="1000"/>
              </a:spcBef>
              <a:buFont typeface="Arial" panose="020B0604020202090204" pitchFamily="34" charset="0"/>
              <a:buChar char="•"/>
            </a:pPr>
            <a:r>
              <a:rPr lang="zh-CN" altLang="en-US" sz="2600" spc="100">
                <a:solidFill>
                  <a:schemeClr val="tx1">
                    <a:lumMod val="65000"/>
                    <a:lumOff val="35000"/>
                  </a:schemeClr>
                </a:solidFill>
                <a:latin typeface="Arial" panose="020B0604020202090204" pitchFamily="34" charset="0"/>
                <a:ea typeface="微软雅黑" charset="-122"/>
                <a:sym typeface="+mn-ea"/>
              </a:rPr>
              <a:t>Drop out to 0; </a:t>
            </a:r>
            <a:endParaRPr lang="zh-CN" altLang="en-US" sz="2600" spc="10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2600" spc="100">
                <a:solidFill>
                  <a:schemeClr val="tx1">
                    <a:lumMod val="65000"/>
                    <a:lumOff val="35000"/>
                  </a:schemeClr>
                </a:solidFill>
                <a:latin typeface="Arial" panose="020B0604020202090204" pitchFamily="34" charset="0"/>
                <a:ea typeface="微软雅黑" charset="-122"/>
                <a:sym typeface="+mn-ea"/>
              </a:rPr>
              <a:t>Graduate to 1; </a:t>
            </a:r>
            <a:endParaRPr lang="zh-CN" altLang="en-US" sz="2600" spc="100">
              <a:solidFill>
                <a:schemeClr val="tx1">
                  <a:lumMod val="65000"/>
                  <a:lumOff val="35000"/>
                </a:schemeClr>
              </a:solidFill>
              <a:latin typeface="Arial" panose="020B0604020202090204" pitchFamily="34" charset="0"/>
              <a:ea typeface="微软雅黑" charset="-122"/>
              <a:sym typeface="+mn-ea"/>
            </a:endParaRPr>
          </a:p>
          <a:p>
            <a:pPr marL="285750" indent="-285750" fontAlgn="auto">
              <a:lnSpc>
                <a:spcPct val="130000"/>
              </a:lnSpc>
              <a:spcBef>
                <a:spcPts val="1000"/>
              </a:spcBef>
              <a:buFont typeface="Arial" panose="020B0604020202090204" pitchFamily="34" charset="0"/>
              <a:buChar char="•"/>
            </a:pPr>
            <a:r>
              <a:rPr lang="zh-CN" altLang="en-US" sz="2600" spc="100">
                <a:solidFill>
                  <a:schemeClr val="tx1">
                    <a:lumMod val="65000"/>
                    <a:lumOff val="35000"/>
                  </a:schemeClr>
                </a:solidFill>
                <a:latin typeface="Arial" panose="020B0604020202090204" pitchFamily="34" charset="0"/>
                <a:ea typeface="微软雅黑" charset="-122"/>
                <a:sym typeface="+mn-ea"/>
              </a:rPr>
              <a:t>Enrolled to 2.</a:t>
            </a:r>
            <a:endParaRPr lang="zh-CN" altLang="en-US" sz="2600" spc="100">
              <a:solidFill>
                <a:schemeClr val="tx1">
                  <a:lumMod val="65000"/>
                  <a:lumOff val="35000"/>
                </a:schemeClr>
              </a:solidFill>
              <a:latin typeface="Arial" panose="020B0604020202090204" pitchFamily="34" charset="0"/>
              <a:ea typeface="微软雅黑" charset="-122"/>
              <a:sym typeface="+mn-ea"/>
            </a:endParaRPr>
          </a:p>
        </p:txBody>
      </p:sp>
      <p:sp>
        <p:nvSpPr>
          <p:cNvPr id="7" name="文本框 31"/>
          <p:cNvSpPr txBox="1"/>
          <p:nvPr>
            <p:custDataLst>
              <p:tags r:id="rId12"/>
            </p:custDataLst>
          </p:nvPr>
        </p:nvSpPr>
        <p:spPr>
          <a:xfrm>
            <a:off x="6659882" y="1629704"/>
            <a:ext cx="4923158" cy="461665"/>
          </a:xfrm>
          <a:prstGeom prst="rect">
            <a:avLst/>
          </a:prstGeom>
          <a:noFill/>
        </p:spPr>
        <p:txBody>
          <a:bodyPr wrap="square" rtlCol="0">
            <a:normAutofit/>
          </a:bodyPr>
          <a:lstStyle/>
          <a:p>
            <a:r>
              <a:rPr lang="en-US" altLang="zh-CN" sz="2400" b="1">
                <a:solidFill>
                  <a:schemeClr val="tx1">
                    <a:lumMod val="85000"/>
                    <a:lumOff val="15000"/>
                  </a:schemeClr>
                </a:solidFill>
                <a:latin typeface="Arial" panose="020B0604020202090204" pitchFamily="34" charset="0"/>
                <a:ea typeface="微软雅黑" charset="-122"/>
              </a:rPr>
              <a:t>Transform the categorical value</a:t>
            </a:r>
            <a:endParaRPr lang="en-US" altLang="zh-CN" sz="2400" b="1">
              <a:solidFill>
                <a:schemeClr val="tx1">
                  <a:lumMod val="85000"/>
                  <a:lumOff val="15000"/>
                </a:schemeClr>
              </a:solidFill>
              <a:latin typeface="Arial" panose="020B0604020202090204" pitchFamily="34" charset="0"/>
              <a:ea typeface="微软雅黑" charset="-122"/>
            </a:endParaRPr>
          </a:p>
        </p:txBody>
      </p:sp>
      <p:sp>
        <p:nvSpPr>
          <p:cNvPr id="8" name="Title 6"/>
          <p:cNvSpPr txBox="1"/>
          <p:nvPr>
            <p:custDataLst>
              <p:tags r:id="rId13"/>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Cleaning the data</a:t>
            </a:r>
            <a:endPar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50" y="2166969"/>
            <a:ext cx="4923167"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We remove outliers by setting the upper bound and lower bound by three stand deviations.</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sp>
        <p:nvSpPr>
          <p:cNvPr id="4" name="文本框 17"/>
          <p:cNvSpPr txBox="1"/>
          <p:nvPr>
            <p:custDataLst>
              <p:tags r:id="rId9"/>
            </p:custDataLst>
          </p:nvPr>
        </p:nvSpPr>
        <p:spPr>
          <a:xfrm>
            <a:off x="608951" y="1629704"/>
            <a:ext cx="4923158" cy="461665"/>
          </a:xfrm>
          <a:prstGeom prst="rect">
            <a:avLst/>
          </a:prstGeom>
          <a:noFill/>
        </p:spPr>
        <p:txBody>
          <a:bodyPr wrap="square" rtlCol="0">
            <a:normAutofit/>
          </a:bodyPr>
          <a:lstStyle/>
          <a:p>
            <a:r>
              <a:rPr lang="en-US" altLang="zh-CN" sz="2400" b="1">
                <a:solidFill>
                  <a:schemeClr val="tx1">
                    <a:lumMod val="85000"/>
                    <a:lumOff val="15000"/>
                  </a:schemeClr>
                </a:solidFill>
                <a:latin typeface="Arial" panose="020B0604020202090204" pitchFamily="34" charset="0"/>
                <a:ea typeface="微软雅黑" charset="-122"/>
              </a:rPr>
              <a:t>Removing outliers</a:t>
            </a:r>
            <a:endParaRPr lang="en-US" altLang="zh-CN" sz="2400" b="1">
              <a:solidFill>
                <a:schemeClr val="tx1">
                  <a:lumMod val="85000"/>
                  <a:lumOff val="15000"/>
                </a:schemeClr>
              </a:solidFill>
              <a:latin typeface="Arial" panose="020B0604020202090204" pitchFamily="34" charset="0"/>
              <a:ea typeface="微软雅黑" charset="-122"/>
            </a:endParaRPr>
          </a:p>
        </p:txBody>
      </p:sp>
      <p:cxnSp>
        <p:nvCxnSpPr>
          <p:cNvPr id="5" name="直接连接符 21"/>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Cleaning the data</a:t>
            </a:r>
            <a:endParaRPr lang="zh-CN" altLang="en-US"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pic>
        <p:nvPicPr>
          <p:cNvPr id="15" name="Picture 14"/>
          <p:cNvPicPr/>
          <p:nvPr>
            <p:custDataLst>
              <p:tags r:id="rId12"/>
            </p:custDataLst>
          </p:nvPr>
        </p:nvPicPr>
        <p:blipFill rotWithShape="1">
          <a:blip r:embed="rId13"/>
          <a:srcRect/>
          <a:stretch>
            <a:fillRect/>
          </a:stretch>
        </p:blipFill>
        <p:spPr>
          <a:xfrm>
            <a:off x="6811704" y="1629544"/>
            <a:ext cx="4880440" cy="3660330"/>
          </a:xfrm>
          <a:prstGeom prst="rect">
            <a:avLst/>
          </a:prstGeom>
        </p:spPr>
      </p:pic>
    </p:spTree>
    <p:custDataLst>
      <p:tags r:id="rId1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custDataLst>
              <p:tags r:id="rId1"/>
            </p:custDataLst>
          </p:nvPr>
        </p:nvCxnSpPr>
        <p:spPr>
          <a:xfrm>
            <a:off x="4450080"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7" name="TextBox 2"/>
          <p:cNvSpPr txBox="1"/>
          <p:nvPr>
            <p:custDataLst>
              <p:tags r:id="rId2"/>
            </p:custDataLst>
          </p:nvPr>
        </p:nvSpPr>
        <p:spPr>
          <a:xfrm>
            <a:off x="2551430"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rPr>
              <a:t>02</a:t>
            </a:r>
            <a:endParaRPr lang="en-US" altLang="zh-CN" sz="8000" b="1" spc="200">
              <a:solidFill>
                <a:schemeClr val="accent1"/>
              </a:solidFill>
              <a:latin typeface="Arial" panose="020B0604020202090204" pitchFamily="34" charset="0"/>
              <a:ea typeface="微软雅黑" charset="-122"/>
              <a:cs typeface="Arial" panose="020B0604020202090204" pitchFamily="34" charset="0"/>
              <a:sym typeface="+mn-lt"/>
            </a:endParaRPr>
          </a:p>
        </p:txBody>
      </p:sp>
      <p:sp>
        <p:nvSpPr>
          <p:cNvPr id="2" name="Title 1"/>
          <p:cNvSpPr>
            <a:spLocks noGrp="1"/>
          </p:cNvSpPr>
          <p:nvPr>
            <p:ph type="ctrTitle" idx="13"/>
            <p:custDataLst>
              <p:tags r:id="rId3"/>
            </p:custDataLst>
          </p:nvPr>
        </p:nvSpPr>
        <p:spPr>
          <a:xfrm>
            <a:off x="4759960" y="2888615"/>
            <a:ext cx="6404610" cy="1081405"/>
          </a:xfrm>
        </p:spPr>
        <p:txBody>
          <a:bodyPr vert="horz" wrap="square" lIns="0" tIns="0" rIns="0" bIns="0" rtlCol="0" anchor="ctr" anchorCtr="0">
            <a:normAutofit fontScale="90000"/>
          </a:bodyPr>
          <a:lstStyle/>
          <a:p>
            <a:r>
              <a:rPr b="1" spc="200">
                <a:ea typeface="微软雅黑" charset="-122"/>
                <a:sym typeface="Arial" panose="020B0604020202090204" pitchFamily="34" charset="0"/>
              </a:rPr>
              <a:t>Exploratory Data Analysis (EDA) and initial model prototyping</a:t>
            </a:r>
            <a:endParaRPr lang="zh-CN" altLang="en-US">
              <a:solidFill>
                <a:schemeClr val="tx1">
                  <a:lumMod val="85000"/>
                  <a:lumOff val="15000"/>
                </a:schemeClr>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微软雅黑" charset="-122"/>
            </a:endParaRPr>
          </a:p>
        </p:txBody>
      </p:sp>
      <p:pic>
        <p:nvPicPr>
          <p:cNvPr id="10"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372864"/>
            <a:ext cx="720090" cy="485136"/>
          </a:xfrm>
          <a:prstGeom prst="rect">
            <a:avLst/>
          </a:prstGeom>
        </p:spPr>
      </p:pic>
      <p:pic>
        <p:nvPicPr>
          <p:cNvPr id="11" name="图片 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72864"/>
            <a:ext cx="720090" cy="485136"/>
          </a:xfrm>
          <a:prstGeom prst="rect">
            <a:avLst/>
          </a:prstGeom>
        </p:spPr>
      </p:pic>
      <p:sp>
        <p:nvSpPr>
          <p:cNvPr id="3" name="文本框 15"/>
          <p:cNvSpPr txBox="1"/>
          <p:nvPr>
            <p:custDataLst>
              <p:tags r:id="rId8"/>
            </p:custDataLst>
          </p:nvPr>
        </p:nvSpPr>
        <p:spPr>
          <a:xfrm>
            <a:off x="608950" y="2166969"/>
            <a:ext cx="4923167" cy="3791554"/>
          </a:xfrm>
          <a:prstGeom prst="rect">
            <a:avLst/>
          </a:prstGeom>
          <a:no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rPr>
              <a:t>From the heat map, it’s easy to tell from the colors that -0.2 to 0.2 means little correlation, 0.2 to 0.4 means positive median correlation and 0.4 to 1 means positive strong relationship. In this case, Curricular units in 1st and 2nd term showed positive relationship with student academic success. In the plot, it’s easy to tell that there are too many dimensions in the dataset, so it’s important to use dimension reducing techniques such as PCA.</a:t>
            </a:r>
            <a:endParaRPr lang="zh-CN" altLang="en-US" sz="2600" spc="100">
              <a:solidFill>
                <a:schemeClr val="tx1">
                  <a:lumMod val="65000"/>
                  <a:lumOff val="35000"/>
                </a:schemeClr>
              </a:solidFill>
              <a:latin typeface="Arial" panose="020B0604020202090204" pitchFamily="34" charset="0"/>
              <a:ea typeface="微软雅黑" charset="-122"/>
              <a:cs typeface="Arial" panose="020B0604020202090204" pitchFamily="34" charset="0"/>
              <a:sym typeface="+mn-ea"/>
            </a:endParaRPr>
          </a:p>
        </p:txBody>
      </p:sp>
      <p:sp>
        <p:nvSpPr>
          <p:cNvPr id="4" name="文本框 17"/>
          <p:cNvSpPr txBox="1"/>
          <p:nvPr>
            <p:custDataLst>
              <p:tags r:id="rId9"/>
            </p:custDataLst>
          </p:nvPr>
        </p:nvSpPr>
        <p:spPr>
          <a:xfrm>
            <a:off x="608951" y="1629704"/>
            <a:ext cx="4923158" cy="461665"/>
          </a:xfrm>
          <a:prstGeom prst="rect">
            <a:avLst/>
          </a:prstGeom>
          <a:noFill/>
        </p:spPr>
        <p:txBody>
          <a:bodyPr wrap="square" rtlCol="0">
            <a:normAutofit/>
          </a:bodyPr>
          <a:lstStyle/>
          <a:p>
            <a:r>
              <a:rPr lang="en-US" altLang="zh-CN" sz="2400" b="1">
                <a:solidFill>
                  <a:schemeClr val="tx1">
                    <a:lumMod val="85000"/>
                    <a:lumOff val="15000"/>
                  </a:schemeClr>
                </a:solidFill>
                <a:latin typeface="Arial" panose="020B0604020202090204" pitchFamily="34" charset="0"/>
                <a:ea typeface="微软雅黑" charset="-122"/>
              </a:rPr>
              <a:t>Heatmap</a:t>
            </a:r>
            <a:endParaRPr lang="en-US" altLang="zh-CN" sz="2400" b="1">
              <a:solidFill>
                <a:schemeClr val="tx1">
                  <a:lumMod val="85000"/>
                  <a:lumOff val="15000"/>
                </a:schemeClr>
              </a:solidFill>
              <a:latin typeface="Arial" panose="020B0604020202090204" pitchFamily="34" charset="0"/>
              <a:ea typeface="微软雅黑" charset="-122"/>
            </a:endParaRPr>
          </a:p>
        </p:txBody>
      </p:sp>
      <p:cxnSp>
        <p:nvCxnSpPr>
          <p:cNvPr id="5" name="直接连接符 21"/>
          <p:cNvCxnSpPr/>
          <p:nvPr>
            <p:custDataLst>
              <p:tags r:id="rId10"/>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rPr>
              <a:t>Pearson Correlation Heatmap</a:t>
            </a:r>
            <a:endParaRPr altLang="zh-CN" sz="3200" b="1" spc="150">
              <a:ln w="3175">
                <a:noFill/>
                <a:prstDash val="dash"/>
              </a:ln>
              <a:solidFill>
                <a:schemeClr val="dk1">
                  <a:lumMod val="85000"/>
                  <a:lumOff val="15000"/>
                </a:schemeClr>
              </a:solidFill>
              <a:latin typeface="Arial" panose="020B0604020202090204" pitchFamily="34" charset="0"/>
              <a:ea typeface="微软雅黑" charset="-122"/>
              <a:cs typeface="微软雅黑" charset="-122"/>
            </a:endParaRPr>
          </a:p>
        </p:txBody>
      </p:sp>
      <p:pic>
        <p:nvPicPr>
          <p:cNvPr id="2" name="Picture 1" descr="IMG_256"/>
          <p:cNvPicPr>
            <a:picLocks noChangeAspect="1"/>
          </p:cNvPicPr>
          <p:nvPr/>
        </p:nvPicPr>
        <p:blipFill>
          <a:blip r:embed="rId12"/>
          <a:stretch>
            <a:fillRect/>
          </a:stretch>
        </p:blipFill>
        <p:spPr>
          <a:xfrm>
            <a:off x="6659880" y="1532890"/>
            <a:ext cx="4598670" cy="3792220"/>
          </a:xfrm>
          <a:prstGeom prst="rect">
            <a:avLst/>
          </a:prstGeom>
          <a:noFill/>
          <a:ln w="9525">
            <a:noFill/>
          </a:ln>
        </p:spPr>
      </p:pic>
    </p:spTree>
    <p:custDataLst>
      <p:tags r:id="rId13"/>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1、15、19、20、21、22、23、26、31、35、39、40"/>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21"/>
  <p:tag name="KSO_WM_TEMPLATE_MASTER_TYPE" val="1"/>
</p:tagLst>
</file>

<file path=ppt/tags/tag145.xml><?xml version="1.0" encoding="utf-8"?>
<p:tagLst xmlns:p="http://schemas.openxmlformats.org/presentationml/2006/main">
  <p:tag name="KSO_WM_UNIT_ISCONTENTSTITLE" val="0"/>
  <p:tag name="KSO_WM_UNIT_ISNUMDGMTITLE" val="0"/>
  <p:tag name="KSO_WM_UNIT_PRESET_TEXT" val="日事日清"/>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421_1*a*1"/>
  <p:tag name="KSO_WM_TEMPLATE_CATEGORY" val="custom"/>
  <p:tag name="KSO_WM_TEMPLATE_INDEX" val="20204421"/>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4、7、9、11、15、19、20、21、22、23、26、31、35、39、40"/>
  <p:tag name="KSO_WM_SLIDE_ID" val="custom2020442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21"/>
  <p:tag name="KSO_WM_SLIDE_LAYOUT" val="a_b"/>
  <p:tag name="KSO_WM_SLIDE_LAYOUT_CNT" val="1_3"/>
</p:tagLst>
</file>

<file path=ppt/tags/tag147.xml><?xml version="1.0" encoding="utf-8"?>
<p:tagLst xmlns:p="http://schemas.openxmlformats.org/presentationml/2006/main">
  <p:tag name="KSO_WM_UNIT_COLOR_SCHEME_SHAPE_ID" val="4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21_6*l_h_i*1_1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COLOR_SCHEME_SHAPE_ID" val="5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421_6*l_h_i*1_1_2"/>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COLOR_SCHEME_SHAPE_ID" val="5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21_6*l_h_i*1_1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COLOR_SCHEME_SHAPE_ID" val="36"/>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21_6*l_h_f*1_1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COLOR_SCHEME_SHAPE_ID" val="3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21_6*l_h_i*1_2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COLOR_SCHEME_SHAPE_ID" val="4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421_6*l_h_i*1_2_2"/>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COLOR_SCHEME_SHAPE_ID" val="4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21_6*l_h_i*1_2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54.xml><?xml version="1.0" encoding="utf-8"?>
<p:tagLst xmlns:p="http://schemas.openxmlformats.org/presentationml/2006/main">
  <p:tag name="KSO_WM_UNIT_ISCONTENTSTITLE" val="0"/>
  <p:tag name="KSO_WM_UNIT_COLOR_SCHEME_SHAPE_ID" val="45"/>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21_6*l_h_f*1_2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COLOR_SCHEME_SHAPE_ID" val="2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21_6*l_h_i*1_3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COLOR_SCHEME_SHAPE_ID" val="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421_6*l_h_i*1_3_2"/>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COLOR_SCHEME_SHAPE_ID" val="3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421_6*l_h_i*1_3_1"/>
  <p:tag name="KSO_WM_TEMPLATE_CATEGORY" val="custom"/>
  <p:tag name="KSO_WM_TEMPLATE_INDEX" val="2020442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UNIT_ISCONTENTSTITLE" val="0"/>
  <p:tag name="KSO_WM_UNIT_COLOR_SCHEME_SHAPE_ID" val="48"/>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21_6*l_h_f*1_3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COLOR_SCHEME_SHAPE_ID" val="1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421_6*l_h_i*1_4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COLOR_SCHEME_SHAPE_ID" val="2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421_6*l_h_i*1_4_2"/>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COLOR_SCHEME_SHAPE_ID" val="2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421_6*l_h_i*1_4_1"/>
  <p:tag name="KSO_WM_TEMPLATE_CATEGORY" val="custom"/>
  <p:tag name="KSO_WM_TEMPLATE_INDEX" val="2020442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UNIT_ISCONTENTSTITLE" val="0"/>
  <p:tag name="KSO_WM_UNIT_COLOR_SCHEME_SHAPE_ID" val="54"/>
  <p:tag name="KSO_WM_UNIT_COLOR_SCHEME_PARENT_PAGE" val="0_4"/>
  <p:tag name="KSO_WM_UNIT_SUBTYPE" val="a"/>
  <p:tag name="KSO_WM_UNIT_PRESET_TEXT" val="单击此处添加文本"/>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21_6*l_h_f*1_4_1"/>
  <p:tag name="KSO_WM_TEMPLATE_CATEGORY" val="custom"/>
  <p:tag name="KSO_WM_TEMPLATE_INDEX" val="2020442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421_6*b*1"/>
  <p:tag name="KSO_WM_TEMPLATE_CATEGORY" val="custom"/>
  <p:tag name="KSO_WM_TEMPLATE_INDEX" val="20204421"/>
  <p:tag name="KSO_WM_UNIT_LAYERLEVEL" val="1"/>
  <p:tag name="KSO_WM_TAG_VERSION" val="1.0"/>
  <p:tag name="KSO_WM_BEAUTIFY_FLAG" val="#wm#"/>
  <p:tag name="KSO_WM_UNIT_TEXT_FILL_FORE_SCHEMECOLOR_INDEX" val="1"/>
  <p:tag name="KSO_WM_UNIT_TEXT_FILL_TYPE" val="1"/>
  <p:tag name="KSO_WM_UNIT_USESOURCEFORMAT_APPLY" val="1"/>
</p:tagLst>
</file>

<file path=ppt/tags/tag164.xml><?xml version="1.0" encoding="utf-8"?>
<p:tagLst xmlns:p="http://schemas.openxmlformats.org/presentationml/2006/main">
  <p:tag name="KSO_WM_SLIDE_ID" val="custom20204421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21"/>
  <p:tag name="KSO_WM_SLIDE_LAYOUT" val="a_b_l"/>
  <p:tag name="KSO_WM_SLIDE_LAYOUT_CNT" val="1_1_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Lst>
</file>

<file path=ppt/tags/tag16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Lst>
</file>

<file path=ppt/tags/tag16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Lst>
</file>

<file path=ppt/tags/tag168.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16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8*i*1"/>
  <p:tag name="KSO_WM_TEMPLATE_CATEGORY" val="custom"/>
  <p:tag name="KSO_WM_TEMPLATE_INDEX" val="20204421"/>
  <p:tag name="KSO_WM_UNIT_BK_DARK_LIGHT" val="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8*i*1"/>
  <p:tag name="KSO_WM_TEMPLATE_CATEGORY" val="custom"/>
  <p:tag name="KSO_WM_TEMPLATE_INDEX" val="20204421"/>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8*i*2"/>
  <p:tag name="KSO_WM_TEMPLATE_CATEGORY" val="custom"/>
  <p:tag name="KSO_WM_TEMPLATE_INDEX" val="20204421"/>
  <p:tag name="KSO_WM_UNIT_LAYERLEVEL" val="1"/>
  <p:tag name="KSO_WM_TAG_VERSION" val="1.0"/>
  <p:tag name="KSO_WM_BEAUTIFY_FLAG" val="#wm#"/>
</p:tagLst>
</file>

<file path=ppt/tags/tag172.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21_8*i*3"/>
  <p:tag name="KSO_WM_TEMPLATE_CATEGORY" val="custom"/>
  <p:tag name="KSO_WM_TEMPLATE_INDEX" val="20204421"/>
  <p:tag name="KSO_WM_UNIT_LAYERLEVEL" val="1"/>
  <p:tag name="KSO_WM_TAG_VERSION" val="1.0"/>
  <p:tag name="KSO_WM_BEAUTIFY_FLAG" val="#wm#"/>
</p:tagLst>
</file>

<file path=ppt/tags/tag173.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21_8*f*1"/>
  <p:tag name="KSO_WM_TEMPLATE_CATEGORY" val="custom"/>
  <p:tag name="KSO_WM_TEMPLATE_INDEX" val="20204421"/>
  <p:tag name="KSO_WM_UNIT_LAYERLEVEL" val="1"/>
  <p:tag name="KSO_WM_TAG_VERSION" val="1.0"/>
  <p:tag name="KSO_WM_BEAUTIFY_FLAG" val="#wm#"/>
</p:tagLst>
</file>

<file path=ppt/tags/tag174.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8*a*1"/>
  <p:tag name="KSO_WM_TEMPLATE_CATEGORY" val="custom"/>
  <p:tag name="KSO_WM_TEMPLATE_INDEX" val="20204421"/>
  <p:tag name="KSO_WM_UNIT_LAYERLEVEL" val="1"/>
  <p:tag name="KSO_WM_TAG_VERSION" val="1.0"/>
  <p:tag name="KSO_WM_BEAUTIFY_FLAG" val="#wm#"/>
</p:tagLst>
</file>

<file path=ppt/tags/tag17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21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421"/>
  <p:tag name="KSO_WM_SLIDE_LAYOUT" val="a_f_i"/>
  <p:tag name="KSO_WM_SLIDE_LAYOUT_CNT" val="1_1_1"/>
</p:tagLst>
</file>

<file path=ppt/tags/tag17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17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9*i*1"/>
  <p:tag name="KSO_WM_TEMPLATE_CATEGORY" val="custom"/>
  <p:tag name="KSO_WM_TEMPLATE_INDEX" val="20204421"/>
  <p:tag name="KSO_WM_UNIT_LAYERLEVEL" val="1"/>
  <p:tag name="KSO_WM_TAG_VERSION" val="1.0"/>
  <p:tag name="KSO_WM_BEAUTIFY_FLAG" val="#wm#"/>
</p:tagLst>
</file>

<file path=ppt/tags/tag17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9*i*2"/>
  <p:tag name="KSO_WM_TEMPLATE_CATEGORY" val="custom"/>
  <p:tag name="KSO_WM_TEMPLATE_INDEX" val="20204421"/>
  <p:tag name="KSO_WM_UNIT_LAYERLEVEL" val="1"/>
  <p:tag name="KSO_WM_TAG_VERSION" val="1.0"/>
  <p:tag name="KSO_WM_BEAUTIFY_FLAG" val="#wm#"/>
</p:tagLst>
</file>

<file path=ppt/tags/tag179.xml><?xml version="1.0" encoding="utf-8"?>
<p:tagLst xmlns:p="http://schemas.openxmlformats.org/presentationml/2006/main">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421_9*h_i*1_1"/>
  <p:tag name="KSO_WM_TEMPLATE_CATEGORY" val="custom"/>
  <p:tag name="KSO_WM_TEMPLATE_INDEX" val="20204421"/>
  <p:tag name="KSO_WM_UNIT_LAYERLEVEL" val="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421_9*h_i*2_1"/>
  <p:tag name="KSO_WM_TEMPLATE_CATEGORY" val="custom"/>
  <p:tag name="KSO_WM_TEMPLATE_INDEX" val="20204421"/>
  <p:tag name="KSO_WM_UNIT_LAYERLEVEL" val="1_1"/>
  <p:tag name="KSO_WM_TAG_VERSION" val="1.0"/>
  <p:tag name="KSO_WM_BEAUTIFY_FLAG" val="#wm#"/>
</p:tagLst>
</file>

<file path=ppt/tags/tag181.xml><?xml version="1.0" encoding="utf-8"?>
<p:tagLst xmlns:p="http://schemas.openxmlformats.org/presentationml/2006/main">
  <p:tag name="KSO_WM_UNIT_DEFAULT_FONT" val="14;16;2"/>
  <p:tag name="KSO_WM_UNIT_BLOCK" val="0"/>
  <p:tag name="KSO_WM_UNIT_SM_LIMIT_TYPE" val="1"/>
  <p:tag name="KSO_WM_UNIT_SUBTYPE" val="a"/>
  <p:tag name="KSO_WM_UNIT_PRESET_TEXT" val="我们是致力于研究AI智能创作PPT的一个团队;我们潜心钻研幻灯片的演示规律与创作思路，希望通过人工智能解放用户双手，不仅高效，而且精准。&#13;我们拥有金山办公软件30年的技术积累，WPS的300,000,000个忠实用户；以及一支富有研究精神，匠心做事的团队。"/>
  <p:tag name="KSO_WM_UNIT_NOCLEAR" val="0"/>
  <p:tag name="KSO_WM_UNIT_VALUE" val="171"/>
  <p:tag name="KSO_WM_UNIT_HIGHLIGHT" val="0"/>
  <p:tag name="KSO_WM_UNIT_COMPATIBLE" val="0"/>
  <p:tag name="KSO_WM_UNIT_DIAGRAM_ISNUMVISUAL" val="0"/>
  <p:tag name="KSO_WM_UNIT_DIAGRAM_ISREFERUNIT" val="0"/>
  <p:tag name="KSO_WM_UNIT_TYPE" val="h_f"/>
  <p:tag name="KSO_WM_UNIT_INDEX" val="2_1"/>
  <p:tag name="KSO_WM_UNIT_ID" val="custom20204421_9*h_f*2_1"/>
  <p:tag name="KSO_WM_TEMPLATE_CATEGORY" val="custom"/>
  <p:tag name="KSO_WM_TEMPLATE_INDEX" val="20204421"/>
  <p:tag name="KSO_WM_UNIT_LAYERLEVEL" val="1_1"/>
  <p:tag name="KSO_WM_TAG_VERSION" val="1.0"/>
  <p:tag name="KSO_WM_BEAUTIFY_FLAG" val="#wm#"/>
</p:tagLst>
</file>

<file path=ppt/tags/tag182.xml><?xml version="1.0" encoding="utf-8"?>
<p:tagLst xmlns:p="http://schemas.openxmlformats.org/presentationml/2006/main">
  <p:tag name="KSO_WM_UNIT_PLACING_PICTURE_INFO" val="{&quot;full_picture&quot;:false,&quot;last_crop_picture&quot;:&quot;1-1&quot;,&quot;selected&quot;:&quot;1-1&quot;,&quot;spacing&quot;:6}"/>
  <p:tag name="KSO_WM_UNIT_BLOCK" val="0"/>
  <p:tag name="KSO_WM_UNIT_SM_LIMIT_TYPE" val="1"/>
  <p:tag name="KSO_WM_UNIT_VALUE" val="1016*1355"/>
  <p:tag name="KSO_WM_UNIT_HIGHLIGHT" val="0"/>
  <p:tag name="KSO_WM_UNIT_COMPATIBLE" val="0"/>
  <p:tag name="KSO_WM_UNIT_DIAGRAM_ISNUMVISUAL" val="0"/>
  <p:tag name="KSO_WM_UNIT_DIAGRAM_ISREFERUNIT" val="0"/>
  <p:tag name="KSO_WM_UNIT_TYPE" val="h_d"/>
  <p:tag name="KSO_WM_UNIT_INDEX" val="1_1"/>
  <p:tag name="KSO_WM_UNIT_ID" val="custom20204421_9*h_d*1_1"/>
  <p:tag name="KSO_WM_TEMPLATE_CATEGORY" val="custom"/>
  <p:tag name="KSO_WM_TEMPLATE_INDEX" val="20204421"/>
  <p:tag name="KSO_WM_UNIT_SUPPORT_UNIT_TYPE" val="[&quot;d&quot;]"/>
  <p:tag name="KSO_WM_UNIT_LAYERLEVEL" val="1_1"/>
  <p:tag name="KSO_WM_TAG_VERSION" val="1.0"/>
  <p:tag name="KSO_WM_BEAUTIFY_FLAG" val="#wm#"/>
</p:tagLst>
</file>

<file path=ppt/tags/tag183.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9*a*1"/>
  <p:tag name="KSO_WM_TEMPLATE_CATEGORY" val="custom"/>
  <p:tag name="KSO_WM_TEMPLATE_INDEX" val="20204421"/>
  <p:tag name="KSO_WM_UNIT_LAYERLEVEL" val="1"/>
  <p:tag name="KSO_WM_TAG_VERSION" val="1.0"/>
  <p:tag name="KSO_WM_BEAUTIFY_FLAG" val="#wm#"/>
</p:tagLst>
</file>

<file path=ppt/tags/tag18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1,&quot;top&quot;:2.3,&quot;right&quot;:2.1,&quot;bottom&quot;:4.04},&quot;edge&quot;:{&quot;left&quot;:true,&quot;top&quot;:false,&quot;right&quot;:false,&quot;bottom&quot;:true}},{&quot;direction&quot;:1,&quot;horizontalAlign&quot;:-1,&quot;verticalAlign&quot;:-1,&quot;type&quot;:0,&quot;diagramDirection&quot;:0,&quot;canSetOverLayout&quot;:0,&quot;isOverLayout&quot;:0,&quot;margin&quot;:{&quot;left&quot;:0.85,&quot;top&quot;:2.73,&quot;right&quot;:2.57,&quot;bottom&quot;:4.48},&quot;edge&quot;:{&quot;left&quot;:false,&quot;top&quot;:false,&quot;right&quot;:true,&quot;bottom&quot;:true}}]}]}"/>
  <p:tag name="KSO_WM_SLIDE_CAN_ADD_NAVIGATION" val="1"/>
  <p:tag name="KSO_WM_SLIDE_BACKGROUND" val="[&quot;navigation&quot;]"/>
  <p:tag name="KSO_WM_SLIDE_RATIO" val="1.777778"/>
  <p:tag name="KSO_WM_SLIDE_ID" val="custom20204421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102*311.936"/>
  <p:tag name="KSO_WM_SLIDE_POSITION" val="47.9491*125.305"/>
  <p:tag name="KSO_WM_TAG_VERSION" val="1.0"/>
  <p:tag name="KSO_WM_BEAUTIFY_FLAG" val="#wm#"/>
  <p:tag name="KSO_WM_TEMPLATE_CATEGORY" val="custom"/>
  <p:tag name="KSO_WM_TEMPLATE_INDEX" val="20204421"/>
  <p:tag name="KSO_WM_SLIDE_LAYOUT" val="a_i_h"/>
  <p:tag name="KSO_WM_SLIDE_LAYOUT_CNT" val="1_1_2"/>
</p:tagLst>
</file>

<file path=ppt/tags/tag18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188.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18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421_10*h_a*1_1"/>
  <p:tag name="KSO_WM_TEMPLATE_CATEGORY" val="custom"/>
  <p:tag name="KSO_WM_TEMPLATE_INDEX" val="20204421"/>
  <p:tag name="KSO_WM_UNIT_LAYERLEVEL" val="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191.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4421_10*h_f*2_1"/>
  <p:tag name="KSO_WM_TEMPLATE_CATEGORY" val="custom"/>
  <p:tag name="KSO_WM_TEMPLATE_INDEX" val="20204421"/>
  <p:tag name="KSO_WM_UNIT_LAYERLEVEL" val="1_1"/>
  <p:tag name="KSO_WM_TAG_VERSION" val="1.0"/>
  <p:tag name="KSO_WM_BEAUTIFY_FLAG" val="#wm#"/>
</p:tagLst>
</file>

<file path=ppt/tags/tag192.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4421_10*h_a*2_1"/>
  <p:tag name="KSO_WM_TEMPLATE_CATEGORY" val="custom"/>
  <p:tag name="KSO_WM_TEMPLATE_INDEX" val="20204421"/>
  <p:tag name="KSO_WM_UNIT_LAYERLEVEL" val="1_1"/>
  <p:tag name="KSO_WM_TAG_VERSION" val="1.0"/>
  <p:tag name="KSO_WM_BEAUTIFY_FLAG" val="#wm#"/>
</p:tagLst>
</file>

<file path=ppt/tags/tag193.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19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19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198.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19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421_10*h_a*1_1"/>
  <p:tag name="KSO_WM_TEMPLATE_CATEGORY" val="custom"/>
  <p:tag name="KSO_WM_TEMPLATE_INDEX" val="20204421"/>
  <p:tag name="KSO_WM_UNIT_LAYERLEVEL" val="1_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01.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02.xml><?xml version="1.0" encoding="utf-8"?>
<p:tagLst xmlns:p="http://schemas.openxmlformats.org/presentationml/2006/main">
  <p:tag name="KSO_WM_UNIT_PLACING_PICTURE_INFO" val="{&quot;full_picture&quot;:false,&quot;last_crop_picture&quot;:&quot;1-1&quot;,&quot;selected&quot;:&quot;1-1&quot;,&quot;spacing&quot;:6}"/>
  <p:tag name="KSO_WM_UNIT_BLOCK" val="0"/>
  <p:tag name="KSO_WM_UNIT_VALUE" val="1016*1355"/>
  <p:tag name="KSO_WM_UNIT_HIGHLIGHT" val="0"/>
  <p:tag name="KSO_WM_UNIT_COMPATIBLE" val="0"/>
  <p:tag name="KSO_WM_UNIT_DIAGRAM_ISNUMVISUAL" val="0"/>
  <p:tag name="KSO_WM_UNIT_DIAGRAM_ISREFERUNIT" val="0"/>
  <p:tag name="KSO_WM_UNIT_TYPE" val="h_d"/>
  <p:tag name="KSO_WM_UNIT_INDEX" val="1_1"/>
  <p:tag name="KSO_WM_UNIT_ID" val="custom20204421_11*h_d*1_1"/>
  <p:tag name="KSO_WM_TEMPLATE_CATEGORY" val="custom"/>
  <p:tag name="KSO_WM_TEMPLATE_INDEX" val="20204421"/>
  <p:tag name="KSO_WM_UNIT_SUPPORT_UNIT_TYPE" val="[&quot;d&quot;]"/>
  <p:tag name="KSO_WM_UNIT_LAYERLEVEL" val="1_1"/>
  <p:tag name="KSO_WM_TAG_VERSION" val="1.0"/>
  <p:tag name="KSO_WM_BEAUTIFY_FLAG" val="#wm#"/>
</p:tagLst>
</file>

<file path=ppt/tags/tag2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Lst>
</file>

<file path=ppt/tags/tag205.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Lst>
</file>

<file path=ppt/tags/tag20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Lst>
</file>

<file path=ppt/tags/tag207.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0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11.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12.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421_10*h_a*1_1"/>
  <p:tag name="KSO_WM_TEMPLATE_CATEGORY" val="custom"/>
  <p:tag name="KSO_WM_TEMPLATE_INDEX" val="20204421"/>
  <p:tag name="KSO_WM_UNIT_LAYERLEVEL" val="1_1"/>
  <p:tag name="KSO_WM_TAG_VERSION" val="1.0"/>
  <p:tag name="KSO_WM_BEAUTIFY_FLAG" val="#wm#"/>
</p:tagLst>
</file>

<file path=ppt/tags/tag213.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14.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1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1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19.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21.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2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2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26.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27.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28.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2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Lst>
</file>

<file path=ppt/tags/tag23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Lst>
</file>

<file path=ppt/tags/tag23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Lst>
</file>

<file path=ppt/tags/tag233.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3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37.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38.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3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21_7*i*1"/>
  <p:tag name="KSO_WM_TEMPLATE_CATEGORY" val="custom"/>
  <p:tag name="KSO_WM_TEMPLATE_INDEX" val="20204421"/>
  <p:tag name="KSO_WM_UNIT_LAYERLEVEL" val="1"/>
  <p:tag name="KSO_WM_TAG_VERSION" val="1.0"/>
  <p:tag name="KSO_WM_BEAUTIFY_FLAG" val="#wm#"/>
</p:tagLst>
</file>

<file path=ppt/tags/tag24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21_7*e*1"/>
  <p:tag name="KSO_WM_TEMPLATE_CATEGORY" val="custom"/>
  <p:tag name="KSO_WM_TEMPLATE_INDEX" val="20204421"/>
  <p:tag name="KSO_WM_UNIT_LAYERLEVEL" val="1"/>
  <p:tag name="KSO_WM_TAG_VERSION" val="1.0"/>
  <p:tag name="KSO_WM_BEAUTIFY_FLAG" val="#wm#"/>
</p:tagLst>
</file>

<file path=ppt/tags/tag24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421_7*a*1"/>
  <p:tag name="KSO_WM_TEMPLATE_CATEGORY" val="custom"/>
  <p:tag name="KSO_WM_TEMPLATE_INDEX" val="20204421"/>
  <p:tag name="KSO_WM_UNIT_LAYERLEVEL" val="1"/>
  <p:tag name="KSO_WM_TAG_VERSION" val="1.0"/>
  <p:tag name="KSO_WM_BEAUTIFY_FLAG" val="#wm#"/>
</p:tagLst>
</file>

<file path=ppt/tags/tag243.xml><?xml version="1.0" encoding="utf-8"?>
<p:tagLst xmlns:p="http://schemas.openxmlformats.org/presentationml/2006/main">
  <p:tag name="KSO_WM_SLIDE_ID" val="custom2020442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21"/>
  <p:tag name="KSO_WM_SLIDE_LAYOUT" val="a_e"/>
  <p:tag name="KSO_WM_SLIDE_LAYOUT_CNT" val="1_1"/>
</p:tagLst>
</file>

<file path=ppt/tags/tag24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4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47.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4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49.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5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54.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5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421_10*z*1"/>
  <p:tag name="KSO_WM_TEMPLATE_CATEGORY" val="custom"/>
  <p:tag name="KSO_WM_TEMPLATE_INDEX" val="20204421"/>
  <p:tag name="KSO_WM_UNIT_BK_DARK_LIGHT" val="1"/>
  <p:tag name="KSO_WM_UNIT_LAYERLEVEL" val="1"/>
  <p:tag name="KSO_WM_TAG_VERSION" val="1.0"/>
  <p:tag name="KSO_WM_BEAUTIFY_FLAG" val="#wm#"/>
</p:tagLst>
</file>

<file path=ppt/tags/tag256.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5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5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5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61.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62.xml><?xml version="1.0" encoding="utf-8"?>
<p:tagLst xmlns:p="http://schemas.openxmlformats.org/presentationml/2006/main">
  <p:tag name="TABLE_ENDDRAG_ORIGIN_RECT" val="426*252"/>
  <p:tag name="TABLE_ENDDRAG_RECT" val="480*162*426*252"/>
</p:tagLst>
</file>

<file path=ppt/tags/tag26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6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67.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68.xml><?xml version="1.0" encoding="utf-8"?>
<p:tagLst xmlns:p="http://schemas.openxmlformats.org/presentationml/2006/main">
  <p:tag name="TABLE_ENDDRAG_ORIGIN_RECT" val="426*252"/>
  <p:tag name="TABLE_ENDDRAG_RECT" val="480*162*426*252"/>
</p:tagLst>
</file>

<file path=ppt/tags/tag26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10*i*1"/>
  <p:tag name="KSO_WM_TEMPLATE_CATEGORY" val="custom"/>
  <p:tag name="KSO_WM_TEMPLATE_INDEX" val="20204421"/>
  <p:tag name="KSO_WM_UNIT_BK_DARK_LIGHT" val="2"/>
  <p:tag name="KSO_WM_UNIT_LAYERLEVEL" val="1"/>
  <p:tag name="KSO_WM_TAG_VERSION" val="1.0"/>
  <p:tag name="KSO_WM_BEAUTIFY_FLAG" val="#wm#"/>
</p:tagLst>
</file>

<file path=ppt/tags/tag27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1"/>
  <p:tag name="KSO_WM_UNIT_ID" val="custom20204421_10*i*1"/>
  <p:tag name="KSO_WM_TEMPLATE_CATEGORY" val="custom"/>
  <p:tag name="KSO_WM_TEMPLATE_INDEX" val="20204421"/>
  <p:tag name="KSO_WM_UNIT_LAYERLEVEL" val="1"/>
  <p:tag name="KSO_WM_TAG_VERSION" val="1.0"/>
  <p:tag name="KSO_WM_BEAUTIFY_FLAG" val="#wm#"/>
</p:tagLst>
</file>

<file path=ppt/tags/tag27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421_10*i*2"/>
  <p:tag name="KSO_WM_TEMPLATE_CATEGORY" val="custom"/>
  <p:tag name="KSO_WM_TEMPLATE_INDEX" val="20204421"/>
  <p:tag name="KSO_WM_UNIT_LAYERLEVEL" val="1"/>
  <p:tag name="KSO_WM_TAG_VERSION" val="1.0"/>
  <p:tag name="KSO_WM_BEAUTIFY_FLAG" val="#wm#"/>
</p:tagLst>
</file>

<file path=ppt/tags/tag273.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21_10*a*1"/>
  <p:tag name="KSO_WM_TEMPLATE_CATEGORY" val="custom"/>
  <p:tag name="KSO_WM_TEMPLATE_INDEX" val="20204421"/>
  <p:tag name="KSO_WM_UNIT_LAYERLEVEL" val="1"/>
  <p:tag name="KSO_WM_TAG_VERSION" val="1.0"/>
  <p:tag name="KSO_WM_BEAUTIFY_FLAG" val="#wm#"/>
</p:tagLst>
</file>

<file path=ppt/tags/tag274.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421_10*h_f*1_1"/>
  <p:tag name="KSO_WM_TEMPLATE_CATEGORY" val="custom"/>
  <p:tag name="KSO_WM_TEMPLATE_INDEX" val="20204421"/>
  <p:tag name="KSO_WM_UNIT_LAYERLEVEL" val="1_1"/>
  <p:tag name="KSO_WM_TAG_VERSION" val="1.0"/>
  <p:tag name="KSO_WM_BEAUTIFY_FLAG" val="#wm#"/>
</p:tagLst>
</file>

<file path=ppt/tags/tag27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421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421"/>
  <p:tag name="KSO_WM_SLIDE_LAYOUT" val="a_i_z_h"/>
  <p:tag name="KSO_WM_SLIDE_LAYOUT_CNT" val="1_1_1_2"/>
</p:tagLst>
</file>

<file path=ppt/tags/tag276.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421_40*a*1"/>
  <p:tag name="KSO_WM_TEMPLATE_CATEGORY" val="custom"/>
  <p:tag name="KSO_WM_TEMPLATE_INDEX" val="20204421"/>
  <p:tag name="KSO_WM_UNIT_LAYERLEVEL" val="1"/>
  <p:tag name="KSO_WM_TAG_VERSION" val="1.0"/>
  <p:tag name="KSO_WM_BEAUTIFY_FLAG" val="#wm#"/>
  <p:tag name="KSO_WM_UNIT_PRESET_TEXT" val="谢谢聆听"/>
</p:tagLst>
</file>

<file path=ppt/tags/tag277.xml><?xml version="1.0" encoding="utf-8"?>
<p:tagLst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421_40*b*1"/>
  <p:tag name="KSO_WM_TEMPLATE_CATEGORY" val="custom"/>
  <p:tag name="KSO_WM_TEMPLATE_INDEX" val="20204421"/>
  <p:tag name="KSO_WM_UNIT_LAYERLEVEL" val="1"/>
  <p:tag name="KSO_WM_TAG_VERSION" val="1.0"/>
  <p:tag name="KSO_WM_BEAUTIFY_FLAG" val="#wm#"/>
  <p:tag name="KSO_WM_UNIT_PRESET_TEXT" val="单击此处添加副标题内容"/>
</p:tagLst>
</file>

<file path=ppt/tags/tag278.xml><?xml version="1.0" encoding="utf-8"?>
<p:tagLst xmlns:p="http://schemas.openxmlformats.org/presentationml/2006/main">
  <p:tag name="KSO_WM_SLIDE_ID" val="custom20204421_40"/>
  <p:tag name="KSO_WM_TEMPLATE_SUBCATEGORY" val="0"/>
  <p:tag name="KSO_WM_TEMPLATE_MASTER_TYPE" val="1"/>
  <p:tag name="KSO_WM_TEMPLATE_COLOR_TYPE" val="1"/>
  <p:tag name="KSO_WM_SLIDE_TYPE" val="endPage"/>
  <p:tag name="KSO_WM_SLIDE_SUBTYPE" val="pureTxt"/>
  <p:tag name="KSO_WM_SLIDE_ITEM_CNT" val="0"/>
  <p:tag name="KSO_WM_SLIDE_INDEX" val="40"/>
  <p:tag name="KSO_WM_TAG_VERSION" val="1.0"/>
  <p:tag name="KSO_WM_BEAUTIFY_FLAG" val="#wm#"/>
  <p:tag name="KSO_WM_TEMPLATE_CATEGORY" val="custom"/>
  <p:tag name="KSO_WM_TEMPLATE_INDEX" val="20204421"/>
  <p:tag name="KSO_WM_SLIDE_LAYOUT" val="a_b"/>
  <p:tag name="KSO_WM_SLIDE_LAYOUT_CNT"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AECEF"/>
      </a:dk2>
      <a:lt2>
        <a:srgbClr val="FBFBFC"/>
      </a:lt2>
      <a:accent1>
        <a:srgbClr val="3C78B9"/>
      </a:accent1>
      <a:accent2>
        <a:srgbClr val="1D7D8E"/>
      </a:accent2>
      <a:accent3>
        <a:srgbClr val="2A7850"/>
      </a:accent3>
      <a:accent4>
        <a:srgbClr val="576829"/>
      </a:accent4>
      <a:accent5>
        <a:srgbClr val="925022"/>
      </a:accent5>
      <a:accent6>
        <a:srgbClr val="B73C3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5211</Words>
  <Application>WPS Writer</Application>
  <PresentationFormat>宽屏</PresentationFormat>
  <Paragraphs>134</Paragraphs>
  <Slides>20</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vt:i4>
      </vt:variant>
    </vt:vector>
  </HeadingPairs>
  <TitlesOfParts>
    <vt:vector size="42" baseType="lpstr">
      <vt:lpstr>Arial</vt:lpstr>
      <vt:lpstr>宋体</vt:lpstr>
      <vt:lpstr>Wingdings</vt:lpstr>
      <vt:lpstr>Calibri</vt:lpstr>
      <vt:lpstr>Helvetica Neue</vt:lpstr>
      <vt:lpstr>汉仪书宋二KW</vt:lpstr>
      <vt:lpstr>微软雅黑</vt:lpstr>
      <vt:lpstr>汉仪旗黑</vt:lpstr>
      <vt:lpstr>宋体</vt:lpstr>
      <vt:lpstr>Arial Unicode MS</vt:lpstr>
      <vt:lpstr>汉仪旗黑-85S</vt:lpstr>
      <vt:lpstr>汉仪中黑KW</vt:lpstr>
      <vt:lpstr>Segoe UI</vt:lpstr>
      <vt:lpstr>苹方-简</vt:lpstr>
      <vt:lpstr>Times New Roman Regular</vt:lpstr>
      <vt:lpstr>Wingdings</vt:lpstr>
      <vt:lpstr>微软雅黑</vt:lpstr>
      <vt:lpstr>汉仪旗黑-85S</vt:lpstr>
      <vt:lpstr>Arial Bold</vt:lpstr>
      <vt:lpstr>宋体</vt:lpstr>
      <vt:lpstr>Times New Roman</vt:lpstr>
      <vt:lpstr>1_Office 主题​​</vt:lpstr>
      <vt:lpstr>日事日清</vt:lpstr>
      <vt:lpstr>PowerPoint 演示文稿</vt:lpstr>
      <vt:lpstr>单击添加大标题</vt:lpstr>
      <vt:lpstr>PowerPoint 演示文稿</vt:lpstr>
      <vt:lpstr>PowerPoint 演示文稿</vt:lpstr>
      <vt:lpstr>PowerPoint 演示文稿</vt:lpstr>
      <vt:lpstr>PowerPoint 演示文稿</vt:lpstr>
      <vt:lpstr>Data understanding, cleaning, and preprocessing</vt:lpstr>
      <vt:lpstr>PowerPoint 演示文稿</vt:lpstr>
      <vt:lpstr>PowerPoint 演示文稿</vt:lpstr>
      <vt:lpstr>PowerPoint 演示文稿</vt:lpstr>
      <vt:lpstr>Exploratory Data Analysis (EDA) and initial model prototyping</vt:lpstr>
      <vt:lpstr>PowerPoint 演示文稿</vt:lpstr>
      <vt:lpstr>Model training, hyperparameter tuning, and addressing class imbalance.</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王懿</cp:lastModifiedBy>
  <cp:revision>11</cp:revision>
  <dcterms:created xsi:type="dcterms:W3CDTF">2024-12-15T13:25:40Z</dcterms:created>
  <dcterms:modified xsi:type="dcterms:W3CDTF">2024-12-15T13:25:40Z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1033-6.12.1.8902</vt:lpwstr>
  </property>
  <property fmtid="{D5CDD505-2E9C-101B-9397-08002B2CF9AE}" pid="3" name="ICV">
    <vt:lpwstr>759ED5F18C010F40C4BF5E679BECD0F9_41</vt:lpwstr>
  </property>
</Properties>
</file>