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108" d="100"/>
          <a:sy n="108" d="100"/>
        </p:scale>
        <p:origin x="23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849B7-EA42-81B1-6AC3-2455DD771E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04BD34-5D08-89A5-3339-74C20E839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3E7631-7DF6-882A-2497-A5F6F5995B79}"/>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58A5EE7E-800D-0BD0-4F8F-155D55BB7E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211F4-5E6A-02BF-1E74-4CA6FE7BCEE6}"/>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180679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DAFB6-D1CA-CBA1-9996-7EB4B68335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6FE6E1-1D00-8333-57B8-878D037C35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EA6F6A-BB0F-769C-1F9D-5525469718BA}"/>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B4618219-2B6B-C64B-609A-2E1C1803A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FC5760-4037-CDB6-C7ED-82518EC7AD7E}"/>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30118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3596D7-FFAD-410C-1469-2023DB00CA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CC1E1E-9406-099D-3AD2-1C7AD53838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6D085A-1881-0346-A737-32FE4EA52D07}"/>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779374B8-93DA-9FCD-8764-1FA674CEC6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C34615-AC33-B9A6-7C9C-8D29D8E436CE}"/>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263010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52C2A-C9FA-F8B0-A9E1-DD41488983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E5206D-B14D-0514-053A-6EB2DDCE56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2960A3-66E5-AF7B-69E8-FC7EABA0F1DA}"/>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01B6D5B8-B2B4-A1DE-4E60-9567C8749A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37502-4599-94A5-34D1-D63ADB89E36B}"/>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8558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6C7AE-A35C-AFFD-1F70-2863F75C70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50C86-6141-C980-DDB8-8D00849C0C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1AB8D3-2200-5F73-6A25-D5772B77F98E}"/>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40470408-39F8-AF26-4F4B-32AA9F6FEA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1E9459-B275-68D7-6124-61925B82B361}"/>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233888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077B7-C763-B17A-CCCC-50203C9840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A14527-E9E0-7489-4916-6C7F4CFBC7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1DE0FA-1E05-D638-907F-83147CCC4F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FBBCDB-10EA-109A-2FD4-9A5D88C62C87}"/>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E80043C9-1D3C-208E-4646-F7112B9EBB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5853E-1ACB-4833-3788-CB2F8F3E83D4}"/>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391236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B3574-2F36-7BF9-6DB1-A408EA9FD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6B0FDB-1142-9940-6FC1-00606CB81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5176D8-5F6B-4722-387C-41A066D854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4F4945-4E50-AAA3-381D-D7C95712E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7BF03B9-090F-5D45-25BF-06935915D3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7ECCD5-70AB-4C2E-1C75-2B8CF8CE567E}"/>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8" name="页脚占位符 7">
            <a:extLst>
              <a:ext uri="{FF2B5EF4-FFF2-40B4-BE49-F238E27FC236}">
                <a16:creationId xmlns:a16="http://schemas.microsoft.com/office/drawing/2014/main" id="{05FF77EF-C5E3-FDC3-7265-52B4073B2B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361487-9D71-1D4A-9B66-E785E0CF7E38}"/>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691818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76C5-69A6-2053-D1B4-4E15818843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C47B66-E482-8112-B47E-B7B82D030C59}"/>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D0382322-4243-79D1-B6AB-345422971D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BD6830-7E6D-EE4F-68C1-7B7C6B579A75}"/>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9750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EDB102-C283-6C27-EFD5-D2EB11191D09}"/>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3" name="页脚占位符 2">
            <a:extLst>
              <a:ext uri="{FF2B5EF4-FFF2-40B4-BE49-F238E27FC236}">
                <a16:creationId xmlns:a16="http://schemas.microsoft.com/office/drawing/2014/main" id="{982DF218-6397-98AD-0E08-26FF990A96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5AA278-7442-FDD8-2B7C-480FB49C3DCA}"/>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92069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F0DD4-5AB8-56E3-42EA-A77F22D0FD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24EF99-6AAA-E40C-7C17-4BE1B267C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EE1149-3F38-886C-47C8-6D3DD47E8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8047F6-5E21-BE70-6ACF-EFAF80968257}"/>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9CCCD186-680A-F5A5-2DA5-1C766347BE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652129-6E94-EFED-A68A-2DFE11F5C6A2}"/>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13117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72A-474F-0CBB-A086-D0C851B732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615EAB-5DEA-1E76-06FE-D3385AE4B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B89FF1-A725-EFFD-3E03-F48FF6FE9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FB894A-04E9-5B2F-62B3-B4EBFA40157B}"/>
              </a:ext>
            </a:extLst>
          </p:cNvPr>
          <p:cNvSpPr>
            <a:spLocks noGrp="1"/>
          </p:cNvSpPr>
          <p:nvPr>
            <p:ph type="dt" sz="half" idx="10"/>
          </p:nvPr>
        </p:nvSpPr>
        <p:spPr/>
        <p:txBody>
          <a:bodyPr/>
          <a:lstStyle/>
          <a:p>
            <a:fld id="{63C9F3AF-8532-4B1D-AF99-79CE7B75A768}"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16C23D45-23A3-B361-CB3F-3AD9E6357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E98F0-6DF8-EA3D-3650-0D50DD05D2DA}"/>
              </a:ext>
            </a:extLst>
          </p:cNvPr>
          <p:cNvSpPr>
            <a:spLocks noGrp="1"/>
          </p:cNvSpPr>
          <p:nvPr>
            <p:ph type="sldNum" sz="quarter" idx="12"/>
          </p:nvPr>
        </p:nvSpPr>
        <p:spPr/>
        <p:txBody>
          <a:body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137992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EDEAF5-9F13-E328-F51E-00CF6779A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4B9139-C94C-744B-C43A-D98574665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9D64DC-524A-AE18-8100-F6B68D25F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9F3AF-8532-4B1D-AF99-79CE7B75A768}"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D59BDBA7-871B-2EE3-3C75-94C635DFD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D2768F-AB4C-A27B-4826-05295E94E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24A81-CEF8-40F4-AD76-59C08BEE9463}" type="slidenum">
              <a:rPr lang="zh-CN" altLang="en-US" smtClean="0"/>
              <a:t>‹#›</a:t>
            </a:fld>
            <a:endParaRPr lang="zh-CN" altLang="en-US"/>
          </a:p>
        </p:txBody>
      </p:sp>
    </p:spTree>
    <p:extLst>
      <p:ext uri="{BB962C8B-B14F-4D97-AF65-F5344CB8AC3E}">
        <p14:creationId xmlns:p14="http://schemas.microsoft.com/office/powerpoint/2010/main" val="65895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1EB88-71EA-FFBA-FC15-2A8D27FEF713}"/>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Financial Data Structures</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925EE46-7FB7-022F-9F61-ACA80E4F6615}"/>
              </a:ext>
            </a:extLst>
          </p:cNvPr>
          <p:cNvSpPr>
            <a:spLocks noGrp="1"/>
          </p:cNvSpPr>
          <p:nvPr>
            <p:ph type="subTitle" idx="1"/>
          </p:nvPr>
        </p:nvSpPr>
        <p:spPr>
          <a:xfrm>
            <a:off x="1524000" y="3633569"/>
            <a:ext cx="9144000" cy="1655762"/>
          </a:xfrm>
        </p:spPr>
        <p:txBody>
          <a:bodyPr/>
          <a:lstStyle/>
          <a:p>
            <a:r>
              <a:rPr lang="en-US" altLang="zh-CN" dirty="0">
                <a:latin typeface="Times New Roman" panose="02020603050405020304" pitchFamily="18" charset="0"/>
                <a:cs typeface="Times New Roman" panose="02020603050405020304" pitchFamily="18" charset="0"/>
              </a:rPr>
              <a:t>Jiaxuan Felix Li</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3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7EC65-87B5-DD2B-A78D-5A452DF1121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Standard Bars </a:t>
            </a:r>
            <a:r>
              <a:rPr lang="en-US" altLang="zh-CN" dirty="0" err="1">
                <a:latin typeface="Times New Roman" panose="02020603050405020304" pitchFamily="18" charset="0"/>
                <a:cs typeface="Times New Roman" panose="02020603050405020304" pitchFamily="18" charset="0"/>
              </a:rPr>
              <a:t>cont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4FE299A-1C6B-FF1E-BA58-2AC2F913C7D3}"/>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Tick Bars: are a data processing method used in financial market analysis, </a:t>
            </a:r>
            <a:r>
              <a:rPr lang="en-US" altLang="zh-CN" dirty="0" err="1">
                <a:latin typeface="Times New Roman" panose="02020603050405020304" pitchFamily="18" charset="0"/>
                <a:cs typeface="Times New Roman" panose="02020603050405020304" pitchFamily="18" charset="0"/>
              </a:rPr>
              <a:t>primarly</a:t>
            </a:r>
            <a:r>
              <a:rPr lang="en-US" altLang="zh-CN" dirty="0">
                <a:latin typeface="Times New Roman" panose="02020603050405020304" pitchFamily="18" charset="0"/>
                <a:cs typeface="Times New Roman" panose="02020603050405020304" pitchFamily="18" charset="0"/>
              </a:rPr>
              <a:t> for sampling and analysis of time series data. In financial markets, trades occur in the form of “ticks,” with each “tick” representing a price change resulting from a trade, regardless of the time interval.</a:t>
            </a:r>
          </a:p>
          <a:p>
            <a:r>
              <a:rPr lang="en-US" altLang="zh-CN" dirty="0">
                <a:latin typeface="Times New Roman" panose="02020603050405020304" pitchFamily="18" charset="0"/>
                <a:cs typeface="Times New Roman" panose="02020603050405020304" pitchFamily="18" charset="0"/>
              </a:rPr>
              <a:t>The fundamental concept behind tick bars is to create time intervals based on a certain number of trades (ticks), rather than fixed time intervals. For instance, you can set up a new tick bar for every 1000 trades. This approach ensures that each tick bar contains an equal number of trades, providing a more consistent data sample when dealing with market volatility.</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4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9680A-CB30-834C-99DB-AB2CE61939A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Standard Bars </a:t>
            </a:r>
            <a:r>
              <a:rPr lang="en-US" altLang="zh-CN" dirty="0" err="1">
                <a:latin typeface="Times New Roman" panose="02020603050405020304" pitchFamily="18" charset="0"/>
                <a:cs typeface="Times New Roman" panose="02020603050405020304" pitchFamily="18" charset="0"/>
              </a:rPr>
              <a:t>cont</a:t>
            </a:r>
            <a:endParaRPr lang="zh-CN" altLang="en-US" dirty="0"/>
          </a:p>
        </p:txBody>
      </p:sp>
      <p:sp>
        <p:nvSpPr>
          <p:cNvPr id="3" name="内容占位符 2">
            <a:extLst>
              <a:ext uri="{FF2B5EF4-FFF2-40B4-BE49-F238E27FC236}">
                <a16:creationId xmlns:a16="http://schemas.microsoft.com/office/drawing/2014/main" id="{62D2A84D-9EAF-4413-C7F9-597E560509C3}"/>
              </a:ext>
            </a:extLst>
          </p:cNvPr>
          <p:cNvSpPr>
            <a:spLocks noGrp="1"/>
          </p:cNvSpPr>
          <p:nvPr>
            <p:ph idx="1"/>
          </p:nvPr>
        </p:nvSpPr>
        <p:spPr/>
        <p:txBody>
          <a:bodyPr/>
          <a:lstStyle/>
          <a:p>
            <a:r>
              <a:rPr lang="en-US" altLang="zh-CN" dirty="0"/>
              <a:t>One problem with tick bars is that order fragmentation introduces some arbitrariness in the number of ticks.</a:t>
            </a:r>
          </a:p>
          <a:p>
            <a:r>
              <a:rPr lang="en-US" altLang="zh-CN" dirty="0"/>
              <a:t>Volume bars circumvent that problem by sampling every time a pre-defined amount of the security’s units (shares, futures contract, </a:t>
            </a:r>
            <a:r>
              <a:rPr lang="en-US" altLang="zh-CN" dirty="0" err="1"/>
              <a:t>etc</a:t>
            </a:r>
            <a:r>
              <a:rPr lang="en-US" altLang="zh-CN" dirty="0"/>
              <a:t>) have been exchanged. For example, we could sample prices every time a future contract exchanges 1000 units, regardless of the number of ticks involved.</a:t>
            </a:r>
            <a:endParaRPr lang="zh-CN" altLang="en-US" dirty="0"/>
          </a:p>
        </p:txBody>
      </p:sp>
    </p:spTree>
    <p:extLst>
      <p:ext uri="{BB962C8B-B14F-4D97-AF65-F5344CB8AC3E}">
        <p14:creationId xmlns:p14="http://schemas.microsoft.com/office/powerpoint/2010/main" val="33786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04E87-9F20-A2FF-5B18-1080CF7A646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Standard Bars </a:t>
            </a:r>
            <a:r>
              <a:rPr lang="en-US" altLang="zh-CN" dirty="0" err="1">
                <a:latin typeface="Times New Roman" panose="02020603050405020304" pitchFamily="18" charset="0"/>
                <a:cs typeface="Times New Roman" panose="02020603050405020304" pitchFamily="18" charset="0"/>
              </a:rPr>
              <a:t>cont</a:t>
            </a:r>
            <a:endParaRPr lang="zh-CN" altLang="en-US" dirty="0"/>
          </a:p>
        </p:txBody>
      </p:sp>
      <p:sp>
        <p:nvSpPr>
          <p:cNvPr id="3" name="内容占位符 2">
            <a:extLst>
              <a:ext uri="{FF2B5EF4-FFF2-40B4-BE49-F238E27FC236}">
                <a16:creationId xmlns:a16="http://schemas.microsoft.com/office/drawing/2014/main" id="{8DC4BFFA-60D0-88BB-7737-7CD02BF18B37}"/>
              </a:ext>
            </a:extLst>
          </p:cNvPr>
          <p:cNvSpPr>
            <a:spLocks noGrp="1"/>
          </p:cNvSpPr>
          <p:nvPr>
            <p:ph idx="1"/>
          </p:nvPr>
        </p:nvSpPr>
        <p:spPr/>
        <p:txBody>
          <a:bodyPr>
            <a:normAutofit lnSpcReduction="10000"/>
          </a:bodyPr>
          <a:lstStyle/>
          <a:p>
            <a:r>
              <a:rPr lang="en-US" altLang="zh-CN" dirty="0"/>
              <a:t>Dollar bars: are formed by sampling an observation every time a pre-defined market value is exchanged. Of course, the reference to dollars is meant to apply to the </a:t>
            </a:r>
            <a:r>
              <a:rPr lang="en-US" altLang="zh-CN" dirty="0" err="1"/>
              <a:t>currentcy</a:t>
            </a:r>
            <a:r>
              <a:rPr lang="en-US" altLang="zh-CN" dirty="0"/>
              <a:t> in which the security is denominated, but nobody refers to euro bars, pound bars, or yen bars (although gold bars would make for fun pun).</a:t>
            </a:r>
          </a:p>
          <a:p>
            <a:r>
              <a:rPr lang="en-US" altLang="zh-CN" dirty="0"/>
              <a:t>An argument that make dollar bars more interesting than time, tick, or volume bars is that the number of outstanding shares often changes multiple times over the course of a security’s life, as a result of corporate actions.</a:t>
            </a:r>
          </a:p>
          <a:p>
            <a:r>
              <a:rPr lang="en-US" altLang="zh-CN" b="1" dirty="0"/>
              <a:t>See code: https://github.com/JiaxuanFelixLiTrading/AI-in-Finance/blob/main/bars.ipynb</a:t>
            </a:r>
          </a:p>
          <a:p>
            <a:endParaRPr lang="en-US" altLang="zh-CN" dirty="0"/>
          </a:p>
          <a:p>
            <a:pPr marL="0" indent="0">
              <a:buNone/>
            </a:pPr>
            <a:endParaRPr lang="zh-CN" altLang="en-US" dirty="0"/>
          </a:p>
        </p:txBody>
      </p:sp>
    </p:spTree>
    <p:extLst>
      <p:ext uri="{BB962C8B-B14F-4D97-AF65-F5344CB8AC3E}">
        <p14:creationId xmlns:p14="http://schemas.microsoft.com/office/powerpoint/2010/main" val="232583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62942-59EC-85E7-151B-574EC7F6C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Standard Bars </a:t>
            </a:r>
            <a:r>
              <a:rPr lang="en-US" altLang="zh-CN" dirty="0" err="1">
                <a:latin typeface="Times New Roman" panose="02020603050405020304" pitchFamily="18" charset="0"/>
                <a:cs typeface="Times New Roman" panose="02020603050405020304" pitchFamily="18" charset="0"/>
              </a:rPr>
              <a:t>cont</a:t>
            </a:r>
            <a:endParaRPr lang="zh-CN" altLang="en-US" dirty="0"/>
          </a:p>
        </p:txBody>
      </p:sp>
      <p:sp>
        <p:nvSpPr>
          <p:cNvPr id="3" name="内容占位符 2">
            <a:extLst>
              <a:ext uri="{FF2B5EF4-FFF2-40B4-BE49-F238E27FC236}">
                <a16:creationId xmlns:a16="http://schemas.microsoft.com/office/drawing/2014/main" id="{E2DBFA0F-6680-59C4-7878-437A3AB840CD}"/>
              </a:ext>
            </a:extLst>
          </p:cNvPr>
          <p:cNvSpPr>
            <a:spLocks noGrp="1"/>
          </p:cNvSpPr>
          <p:nvPr>
            <p:ph idx="1"/>
          </p:nvPr>
        </p:nvSpPr>
        <p:spPr/>
        <p:txBody>
          <a:bodyPr/>
          <a:lstStyle/>
          <a:p>
            <a:r>
              <a:rPr lang="en-US" altLang="zh-CN" dirty="0"/>
              <a:t>Information-Driven bars:</a:t>
            </a:r>
            <a:r>
              <a:rPr lang="zh-CN" altLang="en-US" dirty="0"/>
              <a:t> </a:t>
            </a:r>
            <a:r>
              <a:rPr lang="en-US" altLang="zh-CN" dirty="0"/>
              <a:t>The</a:t>
            </a:r>
            <a:r>
              <a:rPr lang="zh-CN" altLang="en-US" dirty="0"/>
              <a:t> </a:t>
            </a:r>
            <a:r>
              <a:rPr lang="en-US" altLang="zh-CN" dirty="0"/>
              <a:t>purpose</a:t>
            </a:r>
            <a:r>
              <a:rPr lang="zh-CN" altLang="en-US" dirty="0"/>
              <a:t> </a:t>
            </a:r>
            <a:r>
              <a:rPr lang="en-US" altLang="zh-CN" dirty="0"/>
              <a:t>of</a:t>
            </a:r>
            <a:r>
              <a:rPr lang="zh-CN" altLang="en-US" dirty="0"/>
              <a:t> </a:t>
            </a:r>
            <a:r>
              <a:rPr lang="en-US" altLang="zh-CN" dirty="0"/>
              <a:t>information</a:t>
            </a:r>
            <a:r>
              <a:rPr lang="zh-CN" altLang="en-US" dirty="0"/>
              <a:t> </a:t>
            </a:r>
            <a:r>
              <a:rPr lang="en-US" altLang="zh-CN" dirty="0"/>
              <a:t>driven</a:t>
            </a:r>
            <a:r>
              <a:rPr lang="zh-CN" altLang="en-US" dirty="0"/>
              <a:t> </a:t>
            </a:r>
            <a:r>
              <a:rPr lang="en-US" altLang="zh-CN" dirty="0"/>
              <a:t>bars</a:t>
            </a:r>
            <a:r>
              <a:rPr lang="zh-CN" altLang="en-US" dirty="0"/>
              <a:t> </a:t>
            </a:r>
            <a:r>
              <a:rPr lang="en-US" altLang="zh-CN" dirty="0"/>
              <a:t>is</a:t>
            </a:r>
            <a:r>
              <a:rPr lang="zh-CN" altLang="en-US" dirty="0"/>
              <a:t> </a:t>
            </a:r>
            <a:r>
              <a:rPr lang="en-US" altLang="zh-CN" dirty="0"/>
              <a:t>to</a:t>
            </a:r>
            <a:r>
              <a:rPr lang="zh-CN" altLang="en-US" dirty="0"/>
              <a:t> </a:t>
            </a:r>
            <a:r>
              <a:rPr lang="en-US" altLang="zh-CN" dirty="0"/>
              <a:t>sample</a:t>
            </a:r>
            <a:r>
              <a:rPr lang="zh-CN" altLang="en-US" dirty="0"/>
              <a:t> </a:t>
            </a:r>
            <a:r>
              <a:rPr lang="en-US" altLang="zh-CN" dirty="0"/>
              <a:t>more</a:t>
            </a:r>
            <a:r>
              <a:rPr lang="zh-CN" altLang="en-US" dirty="0"/>
              <a:t> </a:t>
            </a:r>
            <a:r>
              <a:rPr lang="en-US" altLang="zh-CN" dirty="0"/>
              <a:t>frequently</a:t>
            </a:r>
            <a:r>
              <a:rPr lang="zh-CN" altLang="en-US" dirty="0"/>
              <a:t> </a:t>
            </a:r>
            <a:r>
              <a:rPr lang="en-US" altLang="zh-CN" dirty="0"/>
              <a:t>when</a:t>
            </a:r>
            <a:r>
              <a:rPr lang="zh-CN" altLang="en-US" dirty="0"/>
              <a:t> </a:t>
            </a:r>
            <a:r>
              <a:rPr lang="en-US" altLang="zh-CN" dirty="0"/>
              <a:t>new</a:t>
            </a:r>
            <a:r>
              <a:rPr lang="zh-CN" altLang="en-US" dirty="0"/>
              <a:t> </a:t>
            </a:r>
            <a:r>
              <a:rPr lang="en-US" altLang="zh-CN" dirty="0"/>
              <a:t>information</a:t>
            </a:r>
            <a:r>
              <a:rPr lang="zh-CN" altLang="en-US" dirty="0"/>
              <a:t> </a:t>
            </a:r>
            <a:r>
              <a:rPr lang="en-US" altLang="zh-CN" dirty="0"/>
              <a:t>arrives</a:t>
            </a:r>
            <a:r>
              <a:rPr lang="zh-CN" altLang="en-US" dirty="0"/>
              <a:t> </a:t>
            </a:r>
            <a:r>
              <a:rPr lang="en-US" altLang="zh-CN" dirty="0"/>
              <a:t>to</a:t>
            </a:r>
            <a:r>
              <a:rPr lang="zh-CN" altLang="en-US" dirty="0"/>
              <a:t> </a:t>
            </a:r>
            <a:r>
              <a:rPr lang="en-US" altLang="zh-CN" dirty="0"/>
              <a:t>the</a:t>
            </a:r>
            <a:r>
              <a:rPr lang="zh-CN" altLang="en-US" dirty="0"/>
              <a:t> </a:t>
            </a:r>
            <a:r>
              <a:rPr lang="en-US" altLang="zh-CN" dirty="0"/>
              <a:t>market.</a:t>
            </a:r>
            <a:r>
              <a:rPr lang="zh-CN" altLang="en-US" dirty="0"/>
              <a:t> </a:t>
            </a:r>
            <a:r>
              <a:rPr lang="en-US" altLang="zh-CN" dirty="0"/>
              <a:t>In</a:t>
            </a:r>
            <a:r>
              <a:rPr lang="zh-CN" altLang="en-US" dirty="0"/>
              <a:t> </a:t>
            </a:r>
            <a:r>
              <a:rPr lang="en-US" altLang="zh-CN" dirty="0"/>
              <a:t>this</a:t>
            </a:r>
            <a:r>
              <a:rPr lang="zh-CN" altLang="en-US" dirty="0"/>
              <a:t> </a:t>
            </a:r>
            <a:r>
              <a:rPr lang="en-US" altLang="zh-CN" dirty="0"/>
              <a:t>context,</a:t>
            </a:r>
            <a:r>
              <a:rPr lang="zh-CN" altLang="en-US" dirty="0"/>
              <a:t> </a:t>
            </a:r>
            <a:r>
              <a:rPr lang="en-US" altLang="zh-CN" dirty="0"/>
              <a:t>the</a:t>
            </a:r>
            <a:r>
              <a:rPr lang="zh-CN" altLang="en-US" dirty="0"/>
              <a:t> </a:t>
            </a:r>
            <a:r>
              <a:rPr lang="en-US" altLang="zh-CN" dirty="0"/>
              <a:t>word “information” is used in a market microstructural sense. </a:t>
            </a:r>
          </a:p>
        </p:txBody>
      </p:sp>
    </p:spTree>
    <p:extLst>
      <p:ext uri="{BB962C8B-B14F-4D97-AF65-F5344CB8AC3E}">
        <p14:creationId xmlns:p14="http://schemas.microsoft.com/office/powerpoint/2010/main" val="175145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5AB7C-7C4A-D7AC-732D-F381C14929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941731F-31D6-028B-BA16-00FEFCCC79D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4315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40BB-69D9-307C-1DB4-C708CC6EC13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48DD84-E175-8B60-023B-F5FFAAD7A5D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How to work with unstructured financial data</a:t>
            </a:r>
          </a:p>
          <a:p>
            <a:r>
              <a:rPr lang="en-US" altLang="zh-CN" dirty="0">
                <a:latin typeface="Times New Roman" panose="02020603050405020304" pitchFamily="18" charset="0"/>
                <a:cs typeface="Times New Roman" panose="02020603050405020304" pitchFamily="18" charset="0"/>
              </a:rPr>
              <a:t>Derive a structured dataset amenable to ML algorithms.</a:t>
            </a:r>
          </a:p>
          <a:p>
            <a:r>
              <a:rPr lang="en-US" altLang="zh-CN" dirty="0">
                <a:latin typeface="Times New Roman" panose="02020603050405020304" pitchFamily="18" charset="0"/>
                <a:cs typeface="Times New Roman" panose="02020603050405020304" pitchFamily="18" charset="0"/>
              </a:rPr>
              <a:t>Four essential types </a:t>
            </a:r>
          </a:p>
          <a:p>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B7393CD-A739-FAD8-F169-DEBBB0F118E2}"/>
              </a:ext>
            </a:extLst>
          </p:cNvPr>
          <p:cNvPicPr>
            <a:picLocks noChangeAspect="1"/>
          </p:cNvPicPr>
          <p:nvPr/>
        </p:nvPicPr>
        <p:blipFill>
          <a:blip r:embed="rId2"/>
          <a:stretch>
            <a:fillRect/>
          </a:stretch>
        </p:blipFill>
        <p:spPr>
          <a:xfrm>
            <a:off x="1799681" y="3702310"/>
            <a:ext cx="7292236" cy="2877165"/>
          </a:xfrm>
          <a:prstGeom prst="rect">
            <a:avLst/>
          </a:prstGeom>
        </p:spPr>
      </p:pic>
    </p:spTree>
    <p:extLst>
      <p:ext uri="{BB962C8B-B14F-4D97-AF65-F5344CB8AC3E}">
        <p14:creationId xmlns:p14="http://schemas.microsoft.com/office/powerpoint/2010/main" val="260307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DAB21-C120-627C-98AA-38C942AC5022}"/>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Type 1: Fundamental Data</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3006B0-9AC1-9A89-0B43-BA200A76F77B}"/>
              </a:ext>
            </a:extLst>
          </p:cNvPr>
          <p:cNvSpPr>
            <a:spLocks noGrp="1"/>
          </p:cNvSpPr>
          <p:nvPr>
            <p:ph idx="1"/>
          </p:nvPr>
        </p:nvSpPr>
        <p:spPr/>
        <p:txBody>
          <a:bodyPr/>
          <a:lstStyle/>
          <a:p>
            <a:r>
              <a:rPr lang="en-US" altLang="zh-CN" dirty="0"/>
              <a:t>Fundamental data encompasses information that can be found in regulatory filings and business analytics</a:t>
            </a:r>
          </a:p>
          <a:p>
            <a:r>
              <a:rPr lang="en-US" altLang="zh-CN" dirty="0"/>
              <a:t>Assets</a:t>
            </a:r>
          </a:p>
          <a:p>
            <a:r>
              <a:rPr lang="en-US" altLang="zh-CN" dirty="0"/>
              <a:t>Liabilities</a:t>
            </a:r>
          </a:p>
          <a:p>
            <a:r>
              <a:rPr lang="en-US" altLang="zh-CN" dirty="0"/>
              <a:t>Sales</a:t>
            </a:r>
          </a:p>
          <a:p>
            <a:r>
              <a:rPr lang="en-US" altLang="zh-CN" dirty="0"/>
              <a:t>Costs/earnings</a:t>
            </a:r>
          </a:p>
          <a:p>
            <a:r>
              <a:rPr lang="en-US" altLang="zh-CN" dirty="0"/>
              <a:t>Macro variables </a:t>
            </a:r>
            <a:endParaRPr lang="zh-CN" altLang="en-US" dirty="0"/>
          </a:p>
        </p:txBody>
      </p:sp>
    </p:spTree>
    <p:extLst>
      <p:ext uri="{BB962C8B-B14F-4D97-AF65-F5344CB8AC3E}">
        <p14:creationId xmlns:p14="http://schemas.microsoft.com/office/powerpoint/2010/main" val="171247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6966A-2620-266C-F083-55514488B69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Two issues in Fundamental 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6742912-83BC-C4A5-A193-338C26EAC453}"/>
              </a:ext>
            </a:extLst>
          </p:cNvPr>
          <p:cNvSpPr>
            <a:spLocks noGrp="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Data reported with a lapse</a:t>
            </a:r>
          </a:p>
          <a:p>
            <a:pPr lvl="1"/>
            <a:r>
              <a:rPr lang="en-US" altLang="zh-CN" dirty="0">
                <a:latin typeface="Times New Roman" panose="02020603050405020304" pitchFamily="18" charset="0"/>
                <a:cs typeface="Times New Roman" panose="02020603050405020304" pitchFamily="18" charset="0"/>
              </a:rPr>
              <a:t>You must confirm exactly when each data point was released</a:t>
            </a:r>
          </a:p>
          <a:p>
            <a:pPr lvl="1"/>
            <a:r>
              <a:rPr lang="en-US" altLang="zh-CN" dirty="0">
                <a:latin typeface="Times New Roman" panose="02020603050405020304" pitchFamily="18" charset="0"/>
                <a:cs typeface="Times New Roman" panose="02020603050405020304" pitchFamily="18" charset="0"/>
              </a:rPr>
              <a:t>E.g. fundamental data published by Bloomberg is indexed by the last date included in the report, which precedes the date of the release (often by 1.5). Bloomberg is assigning those values to a date when they were not known. </a:t>
            </a:r>
          </a:p>
          <a:p>
            <a:r>
              <a:rPr lang="en-US" altLang="zh-CN" dirty="0">
                <a:latin typeface="Times New Roman" panose="02020603050405020304" pitchFamily="18" charset="0"/>
                <a:cs typeface="Times New Roman" panose="02020603050405020304" pitchFamily="18" charset="0"/>
              </a:rPr>
              <a:t>Data is often backfilled or reinstated.</a:t>
            </a:r>
          </a:p>
          <a:p>
            <a:pPr lvl="1"/>
            <a:r>
              <a:rPr lang="en-US" altLang="zh-CN" dirty="0">
                <a:latin typeface="Times New Roman" panose="02020603050405020304" pitchFamily="18" charset="0"/>
                <a:cs typeface="Times New Roman" panose="02020603050405020304" pitchFamily="18" charset="0"/>
              </a:rPr>
              <a:t>Backfilling means that missing data is assigned a value, even if those values were unknown at that time.</a:t>
            </a:r>
          </a:p>
          <a:p>
            <a:pPr lvl="1"/>
            <a:r>
              <a:rPr lang="en-US" altLang="zh-CN" dirty="0">
                <a:latin typeface="Times New Roman" panose="02020603050405020304" pitchFamily="18" charset="0"/>
                <a:cs typeface="Times New Roman" panose="02020603050405020304" pitchFamily="18" charset="0"/>
              </a:rPr>
              <a:t>A reinstated value is a corrected value that amends an incorrect initial release. A company may issue multiple corrections for a past quarter’s results long after the first publication, and data vendors m\ay overwrite the initial values with their corrections. The problem is, the corrected were not known on that first release date. Some data vendors circumvent this problem by storing multiple release dates and values for each variable.</a:t>
            </a:r>
          </a:p>
        </p:txBody>
      </p:sp>
    </p:spTree>
    <p:extLst>
      <p:ext uri="{BB962C8B-B14F-4D97-AF65-F5344CB8AC3E}">
        <p14:creationId xmlns:p14="http://schemas.microsoft.com/office/powerpoint/2010/main" val="143222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C7535-07A8-7296-D159-75D48FFAED8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Type 2:</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Market Data</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DF62F7D-1A82-CA07-16C8-37B591D9F63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Market data includes all trading activity that take place in an exchange or trading venue. Ideally, your data provider has given you a raw feed, with all sorts of unstructured information, FIX(Financial Information exchange) messages that allow you to fully reconstruct the trading book, or the full collection of BWIC (bids wanted in competition) responses. Every market participant leaves a characteristic footprint in the trading record, and</a:t>
            </a:r>
            <a:r>
              <a:rPr lang="en-US" altLang="zh-CN" b="1" dirty="0">
                <a:latin typeface="Times New Roman" panose="02020603050405020304" pitchFamily="18" charset="0"/>
                <a:cs typeface="Times New Roman" panose="02020603050405020304" pitchFamily="18" charset="0"/>
              </a:rPr>
              <a:t> with enough patience, you will find a way to anticipate a competitor’s next move.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26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D40C9-692E-BB06-8D15-23681F3F770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 3: Analytics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E1EABD6-A7EB-CCE6-40AF-6DCD9E7D2B7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You could think of analytic as derivative data, based on an original source, which could be fundamental, market, alternative, or </a:t>
            </a:r>
            <a:r>
              <a:rPr lang="en-US" altLang="zh-CN" dirty="0" err="1">
                <a:latin typeface="Times New Roman" panose="02020603050405020304" pitchFamily="18" charset="0"/>
                <a:cs typeface="Times New Roman" panose="02020603050405020304" pitchFamily="18" charset="0"/>
              </a:rPr>
              <a:t>enven</a:t>
            </a:r>
            <a:r>
              <a:rPr lang="en-US" altLang="zh-CN" dirty="0">
                <a:latin typeface="Times New Roman" panose="02020603050405020304" pitchFamily="18" charset="0"/>
                <a:cs typeface="Times New Roman" panose="02020603050405020304" pitchFamily="18" charset="0"/>
              </a:rPr>
              <a:t> a collection of other analytics. </a:t>
            </a:r>
          </a:p>
          <a:p>
            <a:r>
              <a:rPr lang="en-US" altLang="zh-CN" dirty="0">
                <a:latin typeface="Times New Roman" panose="02020603050405020304" pitchFamily="18" charset="0"/>
                <a:cs typeface="Times New Roman" panose="02020603050405020304" pitchFamily="18" charset="0"/>
              </a:rPr>
              <a:t>A positive aspect of analytics is that the signal has been extracted for you from a raw source. The negative aspects are that analytics may be costly, the methodology used in their production may be biased or opaque, and you will not be the sole consumer.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7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78FF4-E4F6-ABE6-3F02-7ED1A5442CE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 4. Alternative 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3781F-8B0B-5B73-08D0-694D8FFA049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Individuals: Social media, news, web search</a:t>
            </a:r>
          </a:p>
          <a:p>
            <a:r>
              <a:rPr lang="en-US" altLang="zh-CN" dirty="0">
                <a:latin typeface="Times New Roman" panose="02020603050405020304" pitchFamily="18" charset="0"/>
                <a:cs typeface="Times New Roman" panose="02020603050405020304" pitchFamily="18" charset="0"/>
              </a:rPr>
              <a:t>Business process: Transactions, corporate data, government agencies</a:t>
            </a:r>
          </a:p>
          <a:p>
            <a:r>
              <a:rPr lang="en-US" altLang="zh-CN" dirty="0">
                <a:latin typeface="Times New Roman" panose="02020603050405020304" pitchFamily="18" charset="0"/>
                <a:cs typeface="Times New Roman" panose="02020603050405020304" pitchFamily="18" charset="0"/>
              </a:rPr>
              <a:t>Sensors: Satellites, geolocation, weather, CCTV</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94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90044-B228-B811-CEE7-B66B654593E0}"/>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Bars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CDFFD20-326C-365E-A186-4008F8ED48F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 order to apply ML algorithms on your unstructured data, we need to parse it, extract valuable information from it, and store those extractions in a regularized format. Most ML algorithm assume a table representation of extracted data. Finance practitioners often refer to those tables’ rows as “bars”. 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distinguish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between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two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categories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standard bar methods, which are common in the literature, and (2) more advanced, information-driven methods, which sophisticated practitioners use although they cannot be found (yet) in journal articles.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2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7287D-CE03-FBEB-CC08-D0B4DED08A8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Standard Bars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1AA53DD-8BCF-D7DF-3F31-79C795E28C77}"/>
              </a:ext>
            </a:extLst>
          </p:cNvPr>
          <p:cNvSpPr>
            <a:spLocks noGrp="1"/>
          </p:cNvSpPr>
          <p:nvPr>
            <p:ph idx="1"/>
          </p:nvPr>
        </p:nvSpPr>
        <p:spPr/>
        <p:txBody>
          <a:bodyPr>
            <a:normAutofit fontScale="77500" lnSpcReduction="20000"/>
          </a:bodyPr>
          <a:lstStyle/>
          <a:p>
            <a:r>
              <a:rPr lang="en-US" altLang="zh-CN" dirty="0">
                <a:latin typeface="Times New Roman" panose="02020603050405020304" pitchFamily="18" charset="0"/>
                <a:cs typeface="Times New Roman" panose="02020603050405020304" pitchFamily="18" charset="0"/>
              </a:rPr>
              <a:t>Time bars:</a:t>
            </a:r>
          </a:p>
          <a:p>
            <a:pPr lvl="1"/>
            <a:r>
              <a:rPr lang="en-US" altLang="zh-CN" dirty="0">
                <a:latin typeface="Times New Roman" panose="02020603050405020304" pitchFamily="18" charset="0"/>
                <a:cs typeface="Times New Roman" panose="02020603050405020304" pitchFamily="18" charset="0"/>
              </a:rPr>
              <a:t>Time are obtained by sampling information at fixed time intervals, e.g., once every minute. The information collected usually includes:</a:t>
            </a:r>
          </a:p>
          <a:p>
            <a:pPr lvl="2"/>
            <a:r>
              <a:rPr lang="en-US" altLang="zh-CN" dirty="0">
                <a:latin typeface="Times New Roman" panose="02020603050405020304" pitchFamily="18" charset="0"/>
                <a:cs typeface="Times New Roman" panose="02020603050405020304" pitchFamily="18" charset="0"/>
              </a:rPr>
              <a:t>Timestamp</a:t>
            </a:r>
          </a:p>
          <a:p>
            <a:pPr lvl="2"/>
            <a:r>
              <a:rPr lang="en-US" altLang="zh-CN" dirty="0">
                <a:latin typeface="Times New Roman" panose="02020603050405020304" pitchFamily="18" charset="0"/>
                <a:cs typeface="Times New Roman" panose="02020603050405020304" pitchFamily="18" charset="0"/>
              </a:rPr>
              <a:t>Volume-weighted average price (VWAP)</a:t>
            </a:r>
          </a:p>
          <a:p>
            <a:pPr lvl="2"/>
            <a:r>
              <a:rPr lang="en-US" altLang="zh-CN" dirty="0">
                <a:latin typeface="Times New Roman" panose="02020603050405020304" pitchFamily="18" charset="0"/>
                <a:cs typeface="Times New Roman" panose="02020603050405020304" pitchFamily="18" charset="0"/>
              </a:rPr>
              <a:t>Open price</a:t>
            </a:r>
          </a:p>
          <a:p>
            <a:pPr lvl="2"/>
            <a:r>
              <a:rPr lang="en-US" altLang="zh-CN" dirty="0">
                <a:latin typeface="Times New Roman" panose="02020603050405020304" pitchFamily="18" charset="0"/>
                <a:cs typeface="Times New Roman" panose="02020603050405020304" pitchFamily="18" charset="0"/>
              </a:rPr>
              <a:t>Close price</a:t>
            </a:r>
          </a:p>
          <a:p>
            <a:pPr lvl="2"/>
            <a:r>
              <a:rPr lang="en-US" altLang="zh-CN" dirty="0">
                <a:latin typeface="Times New Roman" panose="02020603050405020304" pitchFamily="18" charset="0"/>
                <a:cs typeface="Times New Roman" panose="02020603050405020304" pitchFamily="18" charset="0"/>
              </a:rPr>
              <a:t>High price</a:t>
            </a:r>
          </a:p>
          <a:p>
            <a:pPr lvl="2"/>
            <a:r>
              <a:rPr lang="en-US" altLang="zh-CN" dirty="0">
                <a:latin typeface="Times New Roman" panose="02020603050405020304" pitchFamily="18" charset="0"/>
                <a:cs typeface="Times New Roman" panose="02020603050405020304" pitchFamily="18" charset="0"/>
              </a:rPr>
              <a:t>Low price</a:t>
            </a:r>
          </a:p>
          <a:p>
            <a:pPr lvl="2"/>
            <a:r>
              <a:rPr lang="en-US" altLang="zh-CN" dirty="0">
                <a:latin typeface="Times New Roman" panose="02020603050405020304" pitchFamily="18" charset="0"/>
                <a:cs typeface="Times New Roman" panose="02020603050405020304" pitchFamily="18" charset="0"/>
              </a:rPr>
              <a:t>Volume traded, </a:t>
            </a:r>
            <a:r>
              <a:rPr lang="en-US" altLang="zh-CN" dirty="0" err="1">
                <a:latin typeface="Times New Roman" panose="02020603050405020304" pitchFamily="18" charset="0"/>
                <a:cs typeface="Times New Roman" panose="02020603050405020304" pitchFamily="18" charset="0"/>
              </a:rPr>
              <a:t>etc</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Although time bars are perhaps the most popular amount practitioners and academics, they should be avoided for two reasons. </a:t>
            </a:r>
          </a:p>
          <a:p>
            <a:pPr lvl="1"/>
            <a:r>
              <a:rPr lang="en-US" altLang="zh-CN" dirty="0">
                <a:latin typeface="Times New Roman" panose="02020603050405020304" pitchFamily="18" charset="0"/>
                <a:cs typeface="Times New Roman" panose="02020603050405020304" pitchFamily="18" charset="0"/>
              </a:rPr>
              <a:t>First, market do not process information at the constant time interval. E.g. The hour following the open is much more active than the hour around noon. This means that time bars oversample information during low-activity periods and </a:t>
            </a:r>
            <a:r>
              <a:rPr lang="en-US" altLang="zh-CN" dirty="0" err="1">
                <a:latin typeface="Times New Roman" panose="02020603050405020304" pitchFamily="18" charset="0"/>
                <a:cs typeface="Times New Roman" panose="02020603050405020304" pitchFamily="18" charset="0"/>
              </a:rPr>
              <a:t>undersample</a:t>
            </a:r>
            <a:r>
              <a:rPr lang="en-US" altLang="zh-CN" dirty="0">
                <a:latin typeface="Times New Roman" panose="02020603050405020304" pitchFamily="18" charset="0"/>
                <a:cs typeface="Times New Roman" panose="02020603050405020304" pitchFamily="18" charset="0"/>
              </a:rPr>
              <a:t> information during high-activity periods.</a:t>
            </a:r>
          </a:p>
          <a:p>
            <a:pPr lvl="1"/>
            <a:r>
              <a:rPr lang="en-US" altLang="zh-CN" dirty="0">
                <a:latin typeface="Times New Roman" panose="02020603050405020304" pitchFamily="18" charset="0"/>
                <a:cs typeface="Times New Roman" panose="02020603050405020304" pitchFamily="18" charset="0"/>
              </a:rPr>
              <a:t>Second, time-sampled series often exhibit poor statistical properties, like serial correlation, heteroscedasticity, and non-normality of returns.</a:t>
            </a:r>
          </a:p>
        </p:txBody>
      </p:sp>
    </p:spTree>
    <p:extLst>
      <p:ext uri="{BB962C8B-B14F-4D97-AF65-F5344CB8AC3E}">
        <p14:creationId xmlns:p14="http://schemas.microsoft.com/office/powerpoint/2010/main" val="3855681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1060</Words>
  <Application>Microsoft Office PowerPoint</Application>
  <PresentationFormat>宽屏</PresentationFormat>
  <Paragraphs>56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Times New Roman</vt:lpstr>
      <vt:lpstr>Office 主题​​</vt:lpstr>
      <vt:lpstr>Financial Data Structures</vt:lpstr>
      <vt:lpstr>Motivation</vt:lpstr>
      <vt:lpstr>Type 1: Fundamental Data</vt:lpstr>
      <vt:lpstr>Two issues in Fundamental Data</vt:lpstr>
      <vt:lpstr>Type 2: Market Data</vt:lpstr>
      <vt:lpstr>Type 3: Analytics</vt:lpstr>
      <vt:lpstr>Type 4. Alternative Data</vt:lpstr>
      <vt:lpstr>Bars</vt:lpstr>
      <vt:lpstr>Standard Bars</vt:lpstr>
      <vt:lpstr>Standard Bars cont</vt:lpstr>
      <vt:lpstr>Standard Bars cont</vt:lpstr>
      <vt:lpstr>Standard Bars cont</vt:lpstr>
      <vt:lpstr>Standard Bars cont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Data Structures</dc:title>
  <dc:creator>Jiaxuan Li</dc:creator>
  <cp:lastModifiedBy>Jiaxuan Li</cp:lastModifiedBy>
  <cp:revision>4</cp:revision>
  <dcterms:created xsi:type="dcterms:W3CDTF">2023-08-12T07:35:35Z</dcterms:created>
  <dcterms:modified xsi:type="dcterms:W3CDTF">2023-08-17T08:38:56Z</dcterms:modified>
</cp:coreProperties>
</file>