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353" r:id="rId3"/>
    <p:sldId id="355" r:id="rId4"/>
    <p:sldId id="8941" r:id="rId5"/>
    <p:sldId id="8931" r:id="rId6"/>
    <p:sldId id="8952" r:id="rId7"/>
    <p:sldId id="8942" r:id="rId8"/>
    <p:sldId id="8936" r:id="rId9"/>
    <p:sldId id="8945" r:id="rId10"/>
    <p:sldId id="8938" r:id="rId11"/>
    <p:sldId id="8946" r:id="rId12"/>
    <p:sldId id="8950" r:id="rId13"/>
    <p:sldId id="8951" r:id="rId14"/>
    <p:sldId id="8943" r:id="rId15"/>
    <p:sldId id="8948" r:id="rId16"/>
    <p:sldId id="8949" r:id="rId17"/>
    <p:sldId id="8944" r:id="rId18"/>
    <p:sldId id="893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Jiaxue" initials="LJ" lastIdx="2" clrIdx="0">
    <p:extLst>
      <p:ext uri="{19B8F6BF-5375-455C-9EA6-DF929625EA0E}">
        <p15:presenceInfo xmlns:p15="http://schemas.microsoft.com/office/powerpoint/2012/main" userId="S::jiaxue.li@forvia.com::5d583a23-7452-48d2-967e-da17cb8546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99FF"/>
    <a:srgbClr val="CCCCFF"/>
    <a:srgbClr val="EF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FC701-4DEE-45B3-A4D9-0A55A2208B3A}" v="28" dt="2023-02-24T08:56:42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jiaxue\Faurecia\HQ-CDM%20Teams%20Space%20-%20General\CDM%20Central%20Arbitration\Actual%20Sales\Stellantis_EU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Stellantis</a:t>
            </a:r>
            <a:r>
              <a:rPr lang="fr-FR" baseline="0"/>
              <a:t> EUR Sales 2020-2022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Stellantis_EUR_Stand!$A$2:$A$155</c:f>
              <c:numCache>
                <c:formatCode>[$-409]d\-mmm\-yy;@</c:formatCode>
                <c:ptCount val="154"/>
                <c:pt idx="0">
                  <c:v>43840</c:v>
                </c:pt>
                <c:pt idx="1">
                  <c:v>43847</c:v>
                </c:pt>
                <c:pt idx="2">
                  <c:v>43854</c:v>
                </c:pt>
                <c:pt idx="3">
                  <c:v>43861</c:v>
                </c:pt>
                <c:pt idx="4">
                  <c:v>43868</c:v>
                </c:pt>
                <c:pt idx="5">
                  <c:v>43875</c:v>
                </c:pt>
                <c:pt idx="6">
                  <c:v>43882</c:v>
                </c:pt>
                <c:pt idx="7">
                  <c:v>43889</c:v>
                </c:pt>
                <c:pt idx="8">
                  <c:v>43896</c:v>
                </c:pt>
                <c:pt idx="9">
                  <c:v>43903</c:v>
                </c:pt>
                <c:pt idx="10">
                  <c:v>43910</c:v>
                </c:pt>
                <c:pt idx="11">
                  <c:v>43917</c:v>
                </c:pt>
                <c:pt idx="12">
                  <c:v>43924</c:v>
                </c:pt>
                <c:pt idx="13">
                  <c:v>43931</c:v>
                </c:pt>
                <c:pt idx="14">
                  <c:v>43938</c:v>
                </c:pt>
                <c:pt idx="15">
                  <c:v>43945</c:v>
                </c:pt>
                <c:pt idx="16">
                  <c:v>43952</c:v>
                </c:pt>
                <c:pt idx="17">
                  <c:v>43959</c:v>
                </c:pt>
                <c:pt idx="18">
                  <c:v>43966</c:v>
                </c:pt>
                <c:pt idx="19">
                  <c:v>43973</c:v>
                </c:pt>
                <c:pt idx="20">
                  <c:v>43980</c:v>
                </c:pt>
                <c:pt idx="21">
                  <c:v>43987</c:v>
                </c:pt>
                <c:pt idx="22">
                  <c:v>43994</c:v>
                </c:pt>
                <c:pt idx="23">
                  <c:v>44001</c:v>
                </c:pt>
                <c:pt idx="24">
                  <c:v>44008</c:v>
                </c:pt>
                <c:pt idx="25">
                  <c:v>44015</c:v>
                </c:pt>
                <c:pt idx="26">
                  <c:v>44022</c:v>
                </c:pt>
                <c:pt idx="27">
                  <c:v>44029</c:v>
                </c:pt>
                <c:pt idx="28">
                  <c:v>44036</c:v>
                </c:pt>
                <c:pt idx="29">
                  <c:v>44043</c:v>
                </c:pt>
                <c:pt idx="30">
                  <c:v>44050</c:v>
                </c:pt>
                <c:pt idx="31">
                  <c:v>44057</c:v>
                </c:pt>
                <c:pt idx="32">
                  <c:v>44064</c:v>
                </c:pt>
                <c:pt idx="33">
                  <c:v>44071</c:v>
                </c:pt>
                <c:pt idx="34">
                  <c:v>44078</c:v>
                </c:pt>
                <c:pt idx="35">
                  <c:v>44085</c:v>
                </c:pt>
                <c:pt idx="36">
                  <c:v>44092</c:v>
                </c:pt>
                <c:pt idx="37">
                  <c:v>44099</c:v>
                </c:pt>
                <c:pt idx="38">
                  <c:v>44106</c:v>
                </c:pt>
                <c:pt idx="39">
                  <c:v>44113</c:v>
                </c:pt>
                <c:pt idx="40">
                  <c:v>44120</c:v>
                </c:pt>
                <c:pt idx="41">
                  <c:v>44127</c:v>
                </c:pt>
                <c:pt idx="42">
                  <c:v>44134</c:v>
                </c:pt>
                <c:pt idx="43">
                  <c:v>44141</c:v>
                </c:pt>
                <c:pt idx="44">
                  <c:v>44148</c:v>
                </c:pt>
                <c:pt idx="45">
                  <c:v>44155</c:v>
                </c:pt>
                <c:pt idx="46">
                  <c:v>44162</c:v>
                </c:pt>
                <c:pt idx="47">
                  <c:v>44169</c:v>
                </c:pt>
                <c:pt idx="48">
                  <c:v>44176</c:v>
                </c:pt>
                <c:pt idx="49">
                  <c:v>44183</c:v>
                </c:pt>
                <c:pt idx="50">
                  <c:v>44190</c:v>
                </c:pt>
                <c:pt idx="51">
                  <c:v>44197</c:v>
                </c:pt>
                <c:pt idx="52">
                  <c:v>44204</c:v>
                </c:pt>
                <c:pt idx="53">
                  <c:v>44211</c:v>
                </c:pt>
                <c:pt idx="54">
                  <c:v>44218</c:v>
                </c:pt>
                <c:pt idx="55">
                  <c:v>44225</c:v>
                </c:pt>
                <c:pt idx="56">
                  <c:v>44232</c:v>
                </c:pt>
                <c:pt idx="57">
                  <c:v>44239</c:v>
                </c:pt>
                <c:pt idx="58">
                  <c:v>44246</c:v>
                </c:pt>
                <c:pt idx="59">
                  <c:v>44253</c:v>
                </c:pt>
                <c:pt idx="60">
                  <c:v>44260</c:v>
                </c:pt>
                <c:pt idx="61">
                  <c:v>44267</c:v>
                </c:pt>
                <c:pt idx="62">
                  <c:v>44274</c:v>
                </c:pt>
                <c:pt idx="63">
                  <c:v>44281</c:v>
                </c:pt>
                <c:pt idx="64">
                  <c:v>44288</c:v>
                </c:pt>
                <c:pt idx="65">
                  <c:v>44295</c:v>
                </c:pt>
                <c:pt idx="66">
                  <c:v>44302</c:v>
                </c:pt>
                <c:pt idx="67">
                  <c:v>44309</c:v>
                </c:pt>
                <c:pt idx="68">
                  <c:v>44316</c:v>
                </c:pt>
                <c:pt idx="69">
                  <c:v>44323</c:v>
                </c:pt>
                <c:pt idx="70">
                  <c:v>44330</c:v>
                </c:pt>
                <c:pt idx="71">
                  <c:v>44337</c:v>
                </c:pt>
                <c:pt idx="72">
                  <c:v>44344</c:v>
                </c:pt>
                <c:pt idx="73">
                  <c:v>44351</c:v>
                </c:pt>
                <c:pt idx="74">
                  <c:v>44358</c:v>
                </c:pt>
                <c:pt idx="75">
                  <c:v>44365</c:v>
                </c:pt>
                <c:pt idx="76">
                  <c:v>44372</c:v>
                </c:pt>
                <c:pt idx="77">
                  <c:v>44379</c:v>
                </c:pt>
                <c:pt idx="78">
                  <c:v>44386</c:v>
                </c:pt>
                <c:pt idx="79">
                  <c:v>44393</c:v>
                </c:pt>
                <c:pt idx="80">
                  <c:v>44400</c:v>
                </c:pt>
                <c:pt idx="81">
                  <c:v>44407</c:v>
                </c:pt>
                <c:pt idx="82">
                  <c:v>44414</c:v>
                </c:pt>
                <c:pt idx="83">
                  <c:v>44421</c:v>
                </c:pt>
                <c:pt idx="84">
                  <c:v>44428</c:v>
                </c:pt>
                <c:pt idx="85">
                  <c:v>44435</c:v>
                </c:pt>
                <c:pt idx="86">
                  <c:v>44442</c:v>
                </c:pt>
                <c:pt idx="87">
                  <c:v>44449</c:v>
                </c:pt>
                <c:pt idx="88">
                  <c:v>44456</c:v>
                </c:pt>
                <c:pt idx="89">
                  <c:v>44463</c:v>
                </c:pt>
                <c:pt idx="90">
                  <c:v>44470</c:v>
                </c:pt>
                <c:pt idx="91">
                  <c:v>44477</c:v>
                </c:pt>
                <c:pt idx="92">
                  <c:v>44484</c:v>
                </c:pt>
                <c:pt idx="93">
                  <c:v>44491</c:v>
                </c:pt>
                <c:pt idx="94">
                  <c:v>44498</c:v>
                </c:pt>
                <c:pt idx="95">
                  <c:v>44505</c:v>
                </c:pt>
                <c:pt idx="96">
                  <c:v>44512</c:v>
                </c:pt>
                <c:pt idx="97">
                  <c:v>44519</c:v>
                </c:pt>
                <c:pt idx="98">
                  <c:v>44526</c:v>
                </c:pt>
                <c:pt idx="99">
                  <c:v>44533</c:v>
                </c:pt>
                <c:pt idx="100">
                  <c:v>44540</c:v>
                </c:pt>
                <c:pt idx="101">
                  <c:v>44547</c:v>
                </c:pt>
                <c:pt idx="102">
                  <c:v>44554</c:v>
                </c:pt>
                <c:pt idx="103">
                  <c:v>44561</c:v>
                </c:pt>
                <c:pt idx="104">
                  <c:v>44568</c:v>
                </c:pt>
                <c:pt idx="105">
                  <c:v>44568</c:v>
                </c:pt>
                <c:pt idx="106">
                  <c:v>44575</c:v>
                </c:pt>
                <c:pt idx="107">
                  <c:v>44582</c:v>
                </c:pt>
                <c:pt idx="108">
                  <c:v>44589</c:v>
                </c:pt>
                <c:pt idx="109">
                  <c:v>44596</c:v>
                </c:pt>
                <c:pt idx="110">
                  <c:v>44603</c:v>
                </c:pt>
                <c:pt idx="111">
                  <c:v>44610</c:v>
                </c:pt>
                <c:pt idx="112">
                  <c:v>44617</c:v>
                </c:pt>
                <c:pt idx="113">
                  <c:v>44624</c:v>
                </c:pt>
                <c:pt idx="114">
                  <c:v>44631</c:v>
                </c:pt>
                <c:pt idx="115">
                  <c:v>44638</c:v>
                </c:pt>
                <c:pt idx="116">
                  <c:v>44645</c:v>
                </c:pt>
                <c:pt idx="117">
                  <c:v>44652</c:v>
                </c:pt>
                <c:pt idx="118">
                  <c:v>44659</c:v>
                </c:pt>
                <c:pt idx="119">
                  <c:v>44666</c:v>
                </c:pt>
                <c:pt idx="120">
                  <c:v>44673</c:v>
                </c:pt>
                <c:pt idx="121">
                  <c:v>44680</c:v>
                </c:pt>
                <c:pt idx="122">
                  <c:v>44687</c:v>
                </c:pt>
                <c:pt idx="123">
                  <c:v>44694</c:v>
                </c:pt>
                <c:pt idx="124">
                  <c:v>44701</c:v>
                </c:pt>
                <c:pt idx="125">
                  <c:v>44708</c:v>
                </c:pt>
                <c:pt idx="126">
                  <c:v>44715</c:v>
                </c:pt>
                <c:pt idx="127">
                  <c:v>44722</c:v>
                </c:pt>
                <c:pt idx="128">
                  <c:v>44729</c:v>
                </c:pt>
                <c:pt idx="129">
                  <c:v>44736</c:v>
                </c:pt>
                <c:pt idx="130">
                  <c:v>44743</c:v>
                </c:pt>
                <c:pt idx="131">
                  <c:v>44750</c:v>
                </c:pt>
                <c:pt idx="132">
                  <c:v>44757</c:v>
                </c:pt>
                <c:pt idx="133">
                  <c:v>44764</c:v>
                </c:pt>
                <c:pt idx="134">
                  <c:v>44771</c:v>
                </c:pt>
                <c:pt idx="135">
                  <c:v>44778</c:v>
                </c:pt>
                <c:pt idx="136">
                  <c:v>44785</c:v>
                </c:pt>
                <c:pt idx="137">
                  <c:v>44792</c:v>
                </c:pt>
                <c:pt idx="138">
                  <c:v>44799</c:v>
                </c:pt>
                <c:pt idx="139">
                  <c:v>44806</c:v>
                </c:pt>
                <c:pt idx="140">
                  <c:v>44813</c:v>
                </c:pt>
                <c:pt idx="141">
                  <c:v>44820</c:v>
                </c:pt>
                <c:pt idx="142">
                  <c:v>44827</c:v>
                </c:pt>
                <c:pt idx="143">
                  <c:v>44834</c:v>
                </c:pt>
                <c:pt idx="144">
                  <c:v>44841</c:v>
                </c:pt>
                <c:pt idx="145">
                  <c:v>44848</c:v>
                </c:pt>
                <c:pt idx="146">
                  <c:v>44855</c:v>
                </c:pt>
                <c:pt idx="147">
                  <c:v>44862</c:v>
                </c:pt>
                <c:pt idx="148">
                  <c:v>44869</c:v>
                </c:pt>
                <c:pt idx="149">
                  <c:v>44876</c:v>
                </c:pt>
                <c:pt idx="150">
                  <c:v>44883</c:v>
                </c:pt>
                <c:pt idx="151">
                  <c:v>44890</c:v>
                </c:pt>
                <c:pt idx="152">
                  <c:v>44897</c:v>
                </c:pt>
                <c:pt idx="153">
                  <c:v>44904</c:v>
                </c:pt>
              </c:numCache>
            </c:numRef>
          </c:cat>
          <c:val>
            <c:numRef>
              <c:f>Stellantis_EUR_Stand!$B$2:$B$155</c:f>
              <c:numCache>
                <c:formatCode>_(* #,##0.00_);_(* \(#,##0.00\);_(* "-"??_);_(@_)</c:formatCode>
                <c:ptCount val="154"/>
                <c:pt idx="0">
                  <c:v>1719107.9400000006</c:v>
                </c:pt>
                <c:pt idx="1">
                  <c:v>5083957.4600000009</c:v>
                </c:pt>
                <c:pt idx="2">
                  <c:v>6315846.7500000102</c:v>
                </c:pt>
                <c:pt idx="3">
                  <c:v>6614003.8199999984</c:v>
                </c:pt>
                <c:pt idx="4">
                  <c:v>6855328.4599999981</c:v>
                </c:pt>
                <c:pt idx="5">
                  <c:v>6869220.490000003</c:v>
                </c:pt>
                <c:pt idx="6">
                  <c:v>7048488.2100000065</c:v>
                </c:pt>
                <c:pt idx="7">
                  <c:v>6957786.3000000026</c:v>
                </c:pt>
                <c:pt idx="8">
                  <c:v>7018235.6799999978</c:v>
                </c:pt>
                <c:pt idx="9">
                  <c:v>6995604.5300000012</c:v>
                </c:pt>
                <c:pt idx="10">
                  <c:v>6377059.5399999982</c:v>
                </c:pt>
                <c:pt idx="11">
                  <c:v>1943966.22</c:v>
                </c:pt>
                <c:pt idx="12">
                  <c:v>122021.78</c:v>
                </c:pt>
                <c:pt idx="13">
                  <c:v>103515.32</c:v>
                </c:pt>
                <c:pt idx="14">
                  <c:v>5985</c:v>
                </c:pt>
                <c:pt idx="15">
                  <c:v>52783.689999999995</c:v>
                </c:pt>
                <c:pt idx="16">
                  <c:v>90571.799999999988</c:v>
                </c:pt>
                <c:pt idx="17">
                  <c:v>152084.26</c:v>
                </c:pt>
                <c:pt idx="18">
                  <c:v>408995.72999999992</c:v>
                </c:pt>
                <c:pt idx="19">
                  <c:v>943582.35999999975</c:v>
                </c:pt>
                <c:pt idx="20">
                  <c:v>1590778</c:v>
                </c:pt>
                <c:pt idx="21">
                  <c:v>2398708.2900000005</c:v>
                </c:pt>
                <c:pt idx="22">
                  <c:v>2930772.1700000009</c:v>
                </c:pt>
                <c:pt idx="23">
                  <c:v>3912458.51</c:v>
                </c:pt>
                <c:pt idx="24">
                  <c:v>4070007.0300000003</c:v>
                </c:pt>
                <c:pt idx="25">
                  <c:v>3989645.1299999976</c:v>
                </c:pt>
                <c:pt idx="26">
                  <c:v>5505513.3200000012</c:v>
                </c:pt>
                <c:pt idx="27">
                  <c:v>5680317.4899999974</c:v>
                </c:pt>
                <c:pt idx="28">
                  <c:v>6026561.6200000001</c:v>
                </c:pt>
                <c:pt idx="29">
                  <c:v>5361576.8800000008</c:v>
                </c:pt>
                <c:pt idx="30">
                  <c:v>2102457.9099999997</c:v>
                </c:pt>
                <c:pt idx="31">
                  <c:v>407047.91000000003</c:v>
                </c:pt>
                <c:pt idx="32">
                  <c:v>958397.60000000021</c:v>
                </c:pt>
                <c:pt idx="33">
                  <c:v>3947598.4599999995</c:v>
                </c:pt>
                <c:pt idx="34">
                  <c:v>6045370.8400000008</c:v>
                </c:pt>
                <c:pt idx="35">
                  <c:v>11465502.540000003</c:v>
                </c:pt>
                <c:pt idx="36">
                  <c:v>12760371.320000008</c:v>
                </c:pt>
                <c:pt idx="37">
                  <c:v>13061432.460000005</c:v>
                </c:pt>
                <c:pt idx="38">
                  <c:v>13619324.300000016</c:v>
                </c:pt>
                <c:pt idx="39">
                  <c:v>12562256.400000004</c:v>
                </c:pt>
                <c:pt idx="40">
                  <c:v>13774022.420000007</c:v>
                </c:pt>
                <c:pt idx="41">
                  <c:v>13155044.519999992</c:v>
                </c:pt>
                <c:pt idx="42">
                  <c:v>13475793.599999998</c:v>
                </c:pt>
                <c:pt idx="43">
                  <c:v>14424069.620000001</c:v>
                </c:pt>
                <c:pt idx="44">
                  <c:v>14201632.519999998</c:v>
                </c:pt>
                <c:pt idx="45">
                  <c:v>12908367.860000012</c:v>
                </c:pt>
                <c:pt idx="46">
                  <c:v>13273949.799999995</c:v>
                </c:pt>
                <c:pt idx="47">
                  <c:v>13757165.739999989</c:v>
                </c:pt>
                <c:pt idx="48">
                  <c:v>13461525.280000007</c:v>
                </c:pt>
                <c:pt idx="49">
                  <c:v>14290477.520000018</c:v>
                </c:pt>
                <c:pt idx="50">
                  <c:v>14725468.859999999</c:v>
                </c:pt>
                <c:pt idx="51">
                  <c:v>5077499.5200000005</c:v>
                </c:pt>
                <c:pt idx="52">
                  <c:v>2168988.7799999993</c:v>
                </c:pt>
                <c:pt idx="53">
                  <c:v>10418439.720000001</c:v>
                </c:pt>
                <c:pt idx="54">
                  <c:v>13595595.980000012</c:v>
                </c:pt>
                <c:pt idx="55">
                  <c:v>14205056.560000008</c:v>
                </c:pt>
                <c:pt idx="56">
                  <c:v>14331571.559999997</c:v>
                </c:pt>
                <c:pt idx="57">
                  <c:v>13086411.539999995</c:v>
                </c:pt>
                <c:pt idx="58">
                  <c:v>12543263.219999993</c:v>
                </c:pt>
                <c:pt idx="59">
                  <c:v>12869424.579999991</c:v>
                </c:pt>
                <c:pt idx="60">
                  <c:v>12780188.279999975</c:v>
                </c:pt>
                <c:pt idx="61">
                  <c:v>13946825.539999997</c:v>
                </c:pt>
                <c:pt idx="62">
                  <c:v>13204212.780000005</c:v>
                </c:pt>
                <c:pt idx="63">
                  <c:v>12221634.179999994</c:v>
                </c:pt>
                <c:pt idx="64">
                  <c:v>11416209.079999994</c:v>
                </c:pt>
                <c:pt idx="65">
                  <c:v>8407450.4799999911</c:v>
                </c:pt>
                <c:pt idx="66">
                  <c:v>6427302.2199999979</c:v>
                </c:pt>
                <c:pt idx="67">
                  <c:v>6348225.4199999981</c:v>
                </c:pt>
                <c:pt idx="68">
                  <c:v>5838538.3399999999</c:v>
                </c:pt>
                <c:pt idx="69">
                  <c:v>5520401.6599999992</c:v>
                </c:pt>
                <c:pt idx="70">
                  <c:v>5365594.1399999987</c:v>
                </c:pt>
                <c:pt idx="71">
                  <c:v>4604719.7400000021</c:v>
                </c:pt>
                <c:pt idx="72">
                  <c:v>4905454.7</c:v>
                </c:pt>
                <c:pt idx="73">
                  <c:v>3234433.6099999994</c:v>
                </c:pt>
                <c:pt idx="74">
                  <c:v>4671571.3400000026</c:v>
                </c:pt>
                <c:pt idx="75">
                  <c:v>5490346.8499999996</c:v>
                </c:pt>
                <c:pt idx="76">
                  <c:v>6085673.0499999998</c:v>
                </c:pt>
                <c:pt idx="77">
                  <c:v>3439424.9799999995</c:v>
                </c:pt>
                <c:pt idx="78">
                  <c:v>3840989.0000000019</c:v>
                </c:pt>
                <c:pt idx="79">
                  <c:v>5555569.040000001</c:v>
                </c:pt>
                <c:pt idx="80">
                  <c:v>5115380.9100000011</c:v>
                </c:pt>
                <c:pt idx="81">
                  <c:v>5647749.5900000008</c:v>
                </c:pt>
                <c:pt idx="82">
                  <c:v>2374923.8199999998</c:v>
                </c:pt>
                <c:pt idx="83">
                  <c:v>1394038.5499999998</c:v>
                </c:pt>
                <c:pt idx="84">
                  <c:v>983739.20000000007</c:v>
                </c:pt>
                <c:pt idx="85">
                  <c:v>4249276.75</c:v>
                </c:pt>
                <c:pt idx="86">
                  <c:v>4068446.6899999985</c:v>
                </c:pt>
                <c:pt idx="87">
                  <c:v>3998068.3100000024</c:v>
                </c:pt>
                <c:pt idx="88">
                  <c:v>4000603.3400000003</c:v>
                </c:pt>
                <c:pt idx="89">
                  <c:v>3962006.149999999</c:v>
                </c:pt>
                <c:pt idx="90">
                  <c:v>4964758.4200000009</c:v>
                </c:pt>
                <c:pt idx="91">
                  <c:v>5046977.0299999993</c:v>
                </c:pt>
                <c:pt idx="92">
                  <c:v>4833793.790000001</c:v>
                </c:pt>
                <c:pt idx="93">
                  <c:v>4689730.7799999993</c:v>
                </c:pt>
                <c:pt idx="94">
                  <c:v>5343187.4700000007</c:v>
                </c:pt>
                <c:pt idx="95">
                  <c:v>4755226.780000004</c:v>
                </c:pt>
                <c:pt idx="96">
                  <c:v>4231397.74</c:v>
                </c:pt>
                <c:pt idx="97">
                  <c:v>4959699.2299999995</c:v>
                </c:pt>
                <c:pt idx="98">
                  <c:v>5033581.22</c:v>
                </c:pt>
                <c:pt idx="99">
                  <c:v>5436174.0599999996</c:v>
                </c:pt>
                <c:pt idx="100">
                  <c:v>5431080.6699999999</c:v>
                </c:pt>
                <c:pt idx="101">
                  <c:v>5316859.7300000014</c:v>
                </c:pt>
                <c:pt idx="102">
                  <c:v>5788835.2599999998</c:v>
                </c:pt>
                <c:pt idx="103">
                  <c:v>3467823.49</c:v>
                </c:pt>
                <c:pt idx="104">
                  <c:v>485664.2</c:v>
                </c:pt>
                <c:pt idx="105">
                  <c:v>4355587.79</c:v>
                </c:pt>
                <c:pt idx="106">
                  <c:v>6433618.7400000002</c:v>
                </c:pt>
                <c:pt idx="107">
                  <c:v>6653554.5599999996</c:v>
                </c:pt>
                <c:pt idx="108">
                  <c:v>6480458.6399999997</c:v>
                </c:pt>
                <c:pt idx="109">
                  <c:v>7055464.1399999997</c:v>
                </c:pt>
                <c:pt idx="110">
                  <c:v>6808965.1399999997</c:v>
                </c:pt>
                <c:pt idx="111">
                  <c:v>6079837.9500000002</c:v>
                </c:pt>
                <c:pt idx="112">
                  <c:v>5147866.37</c:v>
                </c:pt>
                <c:pt idx="113">
                  <c:v>5441322.3899999997</c:v>
                </c:pt>
                <c:pt idx="114">
                  <c:v>4388738.05</c:v>
                </c:pt>
                <c:pt idx="115">
                  <c:v>3973111.63</c:v>
                </c:pt>
                <c:pt idx="116">
                  <c:v>3782599.44</c:v>
                </c:pt>
                <c:pt idx="117">
                  <c:v>4330743.4000000004</c:v>
                </c:pt>
                <c:pt idx="118">
                  <c:v>4308515.79</c:v>
                </c:pt>
                <c:pt idx="119">
                  <c:v>4595762.25</c:v>
                </c:pt>
                <c:pt idx="120">
                  <c:v>5368349.0999999996</c:v>
                </c:pt>
                <c:pt idx="121">
                  <c:v>5203442.4000000004</c:v>
                </c:pt>
                <c:pt idx="122">
                  <c:v>5703537.46</c:v>
                </c:pt>
                <c:pt idx="123">
                  <c:v>6196483</c:v>
                </c:pt>
                <c:pt idx="124">
                  <c:v>5766319.2599999998</c:v>
                </c:pt>
                <c:pt idx="125">
                  <c:v>5532734.3499999996</c:v>
                </c:pt>
                <c:pt idx="126">
                  <c:v>5148863.57</c:v>
                </c:pt>
                <c:pt idx="127">
                  <c:v>5560192.1100000003</c:v>
                </c:pt>
                <c:pt idx="128">
                  <c:v>5553232.7400000002</c:v>
                </c:pt>
                <c:pt idx="129">
                  <c:v>4920424.9800000004</c:v>
                </c:pt>
                <c:pt idx="130">
                  <c:v>4665314.04</c:v>
                </c:pt>
                <c:pt idx="131">
                  <c:v>5119585.08</c:v>
                </c:pt>
                <c:pt idx="132">
                  <c:v>5878005.8600000003</c:v>
                </c:pt>
                <c:pt idx="133">
                  <c:v>5897732.0300000003</c:v>
                </c:pt>
                <c:pt idx="134">
                  <c:v>3555025.99</c:v>
                </c:pt>
                <c:pt idx="135">
                  <c:v>946733.06</c:v>
                </c:pt>
                <c:pt idx="136">
                  <c:v>822603.63</c:v>
                </c:pt>
                <c:pt idx="137">
                  <c:v>4800467.92</c:v>
                </c:pt>
                <c:pt idx="138">
                  <c:v>6177581.9400000004</c:v>
                </c:pt>
                <c:pt idx="139">
                  <c:v>5188922.4000000004</c:v>
                </c:pt>
                <c:pt idx="140">
                  <c:v>5981703.2199999997</c:v>
                </c:pt>
                <c:pt idx="141">
                  <c:v>5930576.3499999996</c:v>
                </c:pt>
                <c:pt idx="142">
                  <c:v>6044868.1100000003</c:v>
                </c:pt>
                <c:pt idx="143">
                  <c:v>6754228.9000000004</c:v>
                </c:pt>
                <c:pt idx="144">
                  <c:v>5650061.6900000004</c:v>
                </c:pt>
                <c:pt idx="145">
                  <c:v>5841021.3799999999</c:v>
                </c:pt>
                <c:pt idx="146">
                  <c:v>6792543.5999999996</c:v>
                </c:pt>
                <c:pt idx="147">
                  <c:v>6200315.6799999997</c:v>
                </c:pt>
                <c:pt idx="148">
                  <c:v>4027781.74</c:v>
                </c:pt>
                <c:pt idx="149">
                  <c:v>7060918.9400000004</c:v>
                </c:pt>
                <c:pt idx="150">
                  <c:v>6709604.75</c:v>
                </c:pt>
                <c:pt idx="151">
                  <c:v>6263323.8200000003</c:v>
                </c:pt>
                <c:pt idx="152">
                  <c:v>6020681.1200000001</c:v>
                </c:pt>
                <c:pt idx="153">
                  <c:v>4557252.5599999996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F-42A2-A00A-DC847CBA2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6785528"/>
        <c:axId val="916784544"/>
      </c:lineChart>
      <c:dateAx>
        <c:axId val="916785528"/>
        <c:scaling>
          <c:orientation val="minMax"/>
        </c:scaling>
        <c:delete val="0"/>
        <c:axPos val="b"/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16784544"/>
        <c:crosses val="autoZero"/>
        <c:auto val="1"/>
        <c:lblOffset val="100"/>
        <c:baseTimeUnit val="days"/>
      </c:dateAx>
      <c:valAx>
        <c:axId val="91678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16785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DBE2B-5795-4571-80A4-F07487B704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9DD6F-9207-44B2-8443-EAA306A24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409BF-E804-438C-9A20-AC03BF3CEE00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71F2A-87EF-4007-B87B-78A76BB65D6B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D4272-C73D-4B77-92A3-BAE9434385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5D91-71A5-42FC-A75F-793F6C9BE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5527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C7A61-216C-4F62-ACE3-49FEC8FA48E8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7CA1A-3782-46BD-9872-A48BCB472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1378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CDB3-3F3C-4288-BD56-7CC05CBC71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1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03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26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5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CDB3-3F3C-4288-BD56-7CC05CBC71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027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359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CDB3-3F3C-4288-BD56-7CC05CBC71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4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2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CDB3-3F3C-4288-BD56-7CC05CBC71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8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 dirty="0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49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78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97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CDB3-3F3C-4288-BD56-7CC05CBC71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89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64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9431602"/>
            <a:ext cx="6858000" cy="498214"/>
          </a:xfrm>
        </p:spPr>
        <p:txBody>
          <a:bodyPr/>
          <a:lstStyle/>
          <a:p>
            <a:r>
              <a:rPr lang="fr-FR" dirty="0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F7A9-CB1B-48F7-9007-AE4BF168CD8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422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F1C7-A3E7-4EE3-9402-4CE8CA2C6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4AA93-938E-4A59-8CC0-57F7418A5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CE50A-6D4B-46AA-99FE-F57A28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AB82-4ECE-4E6E-AF27-C3A329BF551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F797-F402-4B19-86FC-0075E50A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E2A2-83A3-4DE4-967D-46C5E153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59E62-275D-4C0F-AC63-7844450AB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9B66-E6F1-4CA5-8217-96EA0FA7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63B5-284D-4F84-82DB-17DED31EA6A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8DB5-052C-4DE0-BDD8-E26677BA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3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C350C-6C11-4C8A-A3F4-BCA1ACC7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3E0AD-B1D4-44EE-974B-43584C18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5C14-7C0B-4386-966F-49154867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D537-9734-4447-959B-D8626C6D65F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B775-73D6-4601-AC8C-FDA8FF4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54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6A5AB9C-7A86-4233-B51B-D10BFEB4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3B2C6E-AFAB-4B3F-A9E8-0E0C425024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4963" y="6140191"/>
            <a:ext cx="11522074" cy="15388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000" i="1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A4FBD7-4873-4EE9-BDBC-114AEEFD99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fld id="{CE2AE3F1-0CE1-4D50-A158-C2B092B58652}" type="slidenum">
              <a:rPr lang="fr-FR" smtClean="0"/>
              <a:pPr>
                <a:buClr>
                  <a:schemeClr val="accent5"/>
                </a:buClr>
              </a:pPr>
              <a:t>‹#›</a:t>
            </a:fld>
            <a:endParaRPr lang="fr-FR" dirty="0">
              <a:solidFill>
                <a:schemeClr val="accent5"/>
              </a:solidFill>
            </a:endParaRP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8AE1E0A4-EBA3-4C5E-8536-A8EE72DCEC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56" y="5680846"/>
            <a:ext cx="2251166" cy="8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logo Faure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10F3FA8A-EEEE-49F0-861F-241D237B5F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1596" y="2381478"/>
            <a:ext cx="11770402" cy="4143411"/>
          </a:xfrm>
          <a:custGeom>
            <a:avLst/>
            <a:gdLst>
              <a:gd name="connsiteX0" fmla="*/ 11770402 w 11770402"/>
              <a:gd name="connsiteY0" fmla="*/ 0 h 4143411"/>
              <a:gd name="connsiteX1" fmla="*/ 11770402 w 11770402"/>
              <a:gd name="connsiteY1" fmla="*/ 4143411 h 4143411"/>
              <a:gd name="connsiteX2" fmla="*/ 11764142 w 11770402"/>
              <a:gd name="connsiteY2" fmla="*/ 4143411 h 4143411"/>
              <a:gd name="connsiteX3" fmla="*/ 11746734 w 11770402"/>
              <a:gd name="connsiteY3" fmla="*/ 4142813 h 4143411"/>
              <a:gd name="connsiteX4" fmla="*/ 2788764 w 11770402"/>
              <a:gd name="connsiteY4" fmla="*/ 3825727 h 4143411"/>
              <a:gd name="connsiteX5" fmla="*/ 963283 w 11770402"/>
              <a:gd name="connsiteY5" fmla="*/ 3702022 h 4143411"/>
              <a:gd name="connsiteX6" fmla="*/ 402128 w 11770402"/>
              <a:gd name="connsiteY6" fmla="*/ 3542007 h 4143411"/>
              <a:gd name="connsiteX7" fmla="*/ 0 w 11770402"/>
              <a:gd name="connsiteY7" fmla="*/ 2505660 h 4143411"/>
              <a:gd name="connsiteX8" fmla="*/ 0 w 11770402"/>
              <a:gd name="connsiteY8" fmla="*/ 148319 h 4143411"/>
              <a:gd name="connsiteX9" fmla="*/ 142778 w 11770402"/>
              <a:gd name="connsiteY9" fmla="*/ 8946 h 4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70402" h="4143411">
                <a:moveTo>
                  <a:pt x="11770402" y="0"/>
                </a:moveTo>
                <a:lnTo>
                  <a:pt x="11770402" y="4143411"/>
                </a:lnTo>
                <a:lnTo>
                  <a:pt x="11764142" y="4143411"/>
                </a:lnTo>
                <a:lnTo>
                  <a:pt x="11746734" y="4142813"/>
                </a:lnTo>
                <a:cubicBezTo>
                  <a:pt x="11254306" y="4125895"/>
                  <a:pt x="3366434" y="3854752"/>
                  <a:pt x="2788764" y="3825727"/>
                </a:cubicBezTo>
                <a:cubicBezTo>
                  <a:pt x="2192532" y="3795728"/>
                  <a:pt x="1063533" y="3711749"/>
                  <a:pt x="963283" y="3702022"/>
                </a:cubicBezTo>
                <a:cubicBezTo>
                  <a:pt x="725160" y="3679003"/>
                  <a:pt x="538618" y="3629439"/>
                  <a:pt x="402128" y="3542007"/>
                </a:cubicBezTo>
                <a:cubicBezTo>
                  <a:pt x="80875" y="3336215"/>
                  <a:pt x="0" y="2969406"/>
                  <a:pt x="0" y="2505660"/>
                </a:cubicBezTo>
                <a:lnTo>
                  <a:pt x="0" y="148319"/>
                </a:lnTo>
                <a:cubicBezTo>
                  <a:pt x="182" y="71244"/>
                  <a:pt x="64409" y="8909"/>
                  <a:pt x="142778" y="8946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E648A42-5470-4544-8311-0B6C1DAD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076" y="2029797"/>
            <a:ext cx="7599502" cy="3139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0" spc="9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name,title,mail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FCCCE3E-02E1-414B-B415-15EA0AE463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76" y="1640721"/>
            <a:ext cx="7599503" cy="3139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spc="9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BF98F42-EA67-43BD-BF74-DC2241510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097" y="583556"/>
            <a:ext cx="8052882" cy="480131"/>
          </a:xfrm>
        </p:spPr>
        <p:txBody>
          <a:bodyPr wrap="square">
            <a:sp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page 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1885D2-C6B2-4C5A-90AE-E4F7CFA8EDF4}"/>
              </a:ext>
            </a:extLst>
          </p:cNvPr>
          <p:cNvCxnSpPr>
            <a:cxnSpLocks/>
          </p:cNvCxnSpPr>
          <p:nvPr userDrawn="1"/>
        </p:nvCxnSpPr>
        <p:spPr>
          <a:xfrm>
            <a:off x="660400" y="1283416"/>
            <a:ext cx="245245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496C213-7819-4CF6-A550-7246B2938E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76" y="1337062"/>
            <a:ext cx="7599503" cy="3139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cap="all" spc="9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business group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AAABD-8308-418D-983E-1848944BB0F8}"/>
              </a:ext>
            </a:extLst>
          </p:cNvPr>
          <p:cNvGrpSpPr/>
          <p:nvPr userDrawn="1"/>
        </p:nvGrpSpPr>
        <p:grpSpPr>
          <a:xfrm>
            <a:off x="8759825" y="597134"/>
            <a:ext cx="2895010" cy="876066"/>
            <a:chOff x="7395418" y="549904"/>
            <a:chExt cx="4088548" cy="123724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00B13D-3E19-411D-BDB3-880FE8424B87}"/>
                </a:ext>
              </a:extLst>
            </p:cNvPr>
            <p:cNvSpPr/>
            <p:nvPr userDrawn="1"/>
          </p:nvSpPr>
          <p:spPr>
            <a:xfrm>
              <a:off x="7395418" y="549904"/>
              <a:ext cx="4088548" cy="1237246"/>
            </a:xfrm>
            <a:custGeom>
              <a:avLst/>
              <a:gdLst>
                <a:gd name="connsiteX0" fmla="*/ 3950368 w 4088548"/>
                <a:gd name="connsiteY0" fmla="*/ 1031369 h 1237246"/>
                <a:gd name="connsiteX1" fmla="*/ 3882496 w 4088548"/>
                <a:gd name="connsiteY1" fmla="*/ 1104490 h 1237246"/>
                <a:gd name="connsiteX2" fmla="*/ 3950368 w 4088548"/>
                <a:gd name="connsiteY2" fmla="*/ 1176154 h 1237246"/>
                <a:gd name="connsiteX3" fmla="*/ 4020501 w 4088548"/>
                <a:gd name="connsiteY3" fmla="*/ 1101501 h 1237246"/>
                <a:gd name="connsiteX4" fmla="*/ 3950368 w 4088548"/>
                <a:gd name="connsiteY4" fmla="*/ 1031369 h 1237246"/>
                <a:gd name="connsiteX5" fmla="*/ 2346405 w 4088548"/>
                <a:gd name="connsiteY5" fmla="*/ 1031369 h 1237246"/>
                <a:gd name="connsiteX6" fmla="*/ 2278570 w 4088548"/>
                <a:gd name="connsiteY6" fmla="*/ 1104490 h 1237246"/>
                <a:gd name="connsiteX7" fmla="*/ 2346405 w 4088548"/>
                <a:gd name="connsiteY7" fmla="*/ 1176154 h 1237246"/>
                <a:gd name="connsiteX8" fmla="*/ 2416574 w 4088548"/>
                <a:gd name="connsiteY8" fmla="*/ 1100736 h 1237246"/>
                <a:gd name="connsiteX9" fmla="*/ 2346405 w 4088548"/>
                <a:gd name="connsiteY9" fmla="*/ 1031369 h 1237246"/>
                <a:gd name="connsiteX10" fmla="*/ 3213616 w 4088548"/>
                <a:gd name="connsiteY10" fmla="*/ 1029838 h 1237246"/>
                <a:gd name="connsiteX11" fmla="*/ 3149535 w 4088548"/>
                <a:gd name="connsiteY11" fmla="*/ 1093920 h 1237246"/>
                <a:gd name="connsiteX12" fmla="*/ 3260383 w 4088548"/>
                <a:gd name="connsiteY12" fmla="*/ 1056229 h 1237246"/>
                <a:gd name="connsiteX13" fmla="*/ 3213616 w 4088548"/>
                <a:gd name="connsiteY13" fmla="*/ 1029838 h 1237246"/>
                <a:gd name="connsiteX14" fmla="*/ 3678880 w 4088548"/>
                <a:gd name="connsiteY14" fmla="*/ 976328 h 1237246"/>
                <a:gd name="connsiteX15" fmla="*/ 3750543 w 4088548"/>
                <a:gd name="connsiteY15" fmla="*/ 976328 h 1237246"/>
                <a:gd name="connsiteX16" fmla="*/ 3750543 w 4088548"/>
                <a:gd name="connsiteY16" fmla="*/ 1230429 h 1237246"/>
                <a:gd name="connsiteX17" fmla="*/ 3678880 w 4088548"/>
                <a:gd name="connsiteY17" fmla="*/ 1230429 h 1237246"/>
                <a:gd name="connsiteX18" fmla="*/ 2558333 w 4088548"/>
                <a:gd name="connsiteY18" fmla="*/ 976328 h 1237246"/>
                <a:gd name="connsiteX19" fmla="*/ 2629959 w 4088548"/>
                <a:gd name="connsiteY19" fmla="*/ 976328 h 1237246"/>
                <a:gd name="connsiteX20" fmla="*/ 2629959 w 4088548"/>
                <a:gd name="connsiteY20" fmla="*/ 1105256 h 1237246"/>
                <a:gd name="connsiteX21" fmla="*/ 2685037 w 4088548"/>
                <a:gd name="connsiteY21" fmla="*/ 1172363 h 1237246"/>
                <a:gd name="connsiteX22" fmla="*/ 2740042 w 4088548"/>
                <a:gd name="connsiteY22" fmla="*/ 1105256 h 1237246"/>
                <a:gd name="connsiteX23" fmla="*/ 2740042 w 4088548"/>
                <a:gd name="connsiteY23" fmla="*/ 976328 h 1237246"/>
                <a:gd name="connsiteX24" fmla="*/ 2811705 w 4088548"/>
                <a:gd name="connsiteY24" fmla="*/ 976328 h 1237246"/>
                <a:gd name="connsiteX25" fmla="*/ 2811705 w 4088548"/>
                <a:gd name="connsiteY25" fmla="*/ 1113530 h 1237246"/>
                <a:gd name="connsiteX26" fmla="*/ 2685037 w 4088548"/>
                <a:gd name="connsiteY26" fmla="*/ 1237246 h 1237246"/>
                <a:gd name="connsiteX27" fmla="*/ 2558333 w 4088548"/>
                <a:gd name="connsiteY27" fmla="*/ 1113530 h 1237246"/>
                <a:gd name="connsiteX28" fmla="*/ 1875863 w 4088548"/>
                <a:gd name="connsiteY28" fmla="*/ 975777 h 1237246"/>
                <a:gd name="connsiteX29" fmla="*/ 1941475 w 4088548"/>
                <a:gd name="connsiteY29" fmla="*/ 975777 h 1237246"/>
                <a:gd name="connsiteX30" fmla="*/ 1941475 w 4088548"/>
                <a:gd name="connsiteY30" fmla="*/ 1044414 h 1237246"/>
                <a:gd name="connsiteX31" fmla="*/ 1875863 w 4088548"/>
                <a:gd name="connsiteY31" fmla="*/ 1044414 h 1237246"/>
                <a:gd name="connsiteX32" fmla="*/ 3040947 w 4088548"/>
                <a:gd name="connsiteY32" fmla="*/ 972537 h 1237246"/>
                <a:gd name="connsiteX33" fmla="*/ 3040947 w 4088548"/>
                <a:gd name="connsiteY33" fmla="*/ 1038878 h 1237246"/>
                <a:gd name="connsiteX34" fmla="*/ 2952735 w 4088548"/>
                <a:gd name="connsiteY34" fmla="*/ 1092425 h 1237246"/>
                <a:gd name="connsiteX35" fmla="*/ 2952735 w 4088548"/>
                <a:gd name="connsiteY35" fmla="*/ 1230429 h 1237246"/>
                <a:gd name="connsiteX36" fmla="*/ 2881072 w 4088548"/>
                <a:gd name="connsiteY36" fmla="*/ 1230429 h 1237246"/>
                <a:gd name="connsiteX37" fmla="*/ 2881072 w 4088548"/>
                <a:gd name="connsiteY37" fmla="*/ 1087140 h 1237246"/>
                <a:gd name="connsiteX38" fmla="*/ 3040947 w 4088548"/>
                <a:gd name="connsiteY38" fmla="*/ 972537 h 1237246"/>
                <a:gd name="connsiteX39" fmla="*/ 3525092 w 4088548"/>
                <a:gd name="connsiteY39" fmla="*/ 970277 h 1237246"/>
                <a:gd name="connsiteX40" fmla="*/ 3617058 w 4088548"/>
                <a:gd name="connsiteY40" fmla="*/ 998928 h 1237246"/>
                <a:gd name="connsiteX41" fmla="*/ 3586148 w 4088548"/>
                <a:gd name="connsiteY41" fmla="*/ 1053240 h 1237246"/>
                <a:gd name="connsiteX42" fmla="*/ 3531106 w 4088548"/>
                <a:gd name="connsiteY42" fmla="*/ 1035889 h 1237246"/>
                <a:gd name="connsiteX43" fmla="*/ 3460974 w 4088548"/>
                <a:gd name="connsiteY43" fmla="*/ 1105256 h 1237246"/>
                <a:gd name="connsiteX44" fmla="*/ 3533366 w 4088548"/>
                <a:gd name="connsiteY44" fmla="*/ 1173857 h 1237246"/>
                <a:gd name="connsiteX45" fmla="*/ 3588408 w 4088548"/>
                <a:gd name="connsiteY45" fmla="*/ 1155012 h 1237246"/>
                <a:gd name="connsiteX46" fmla="*/ 3620084 w 4088548"/>
                <a:gd name="connsiteY46" fmla="*/ 1207028 h 1237246"/>
                <a:gd name="connsiteX47" fmla="*/ 3528846 w 4088548"/>
                <a:gd name="connsiteY47" fmla="*/ 1237246 h 1237246"/>
                <a:gd name="connsiteX48" fmla="*/ 3388582 w 4088548"/>
                <a:gd name="connsiteY48" fmla="*/ 1103725 h 1237246"/>
                <a:gd name="connsiteX49" fmla="*/ 3525092 w 4088548"/>
                <a:gd name="connsiteY49" fmla="*/ 970277 h 1237246"/>
                <a:gd name="connsiteX50" fmla="*/ 3214382 w 4088548"/>
                <a:gd name="connsiteY50" fmla="*/ 970277 h 1237246"/>
                <a:gd name="connsiteX51" fmla="*/ 3337295 w 4088548"/>
                <a:gd name="connsiteY51" fmla="*/ 1090931 h 1237246"/>
                <a:gd name="connsiteX52" fmla="*/ 3160835 w 4088548"/>
                <a:gd name="connsiteY52" fmla="*/ 1146701 h 1237246"/>
                <a:gd name="connsiteX53" fmla="*/ 3229473 w 4088548"/>
                <a:gd name="connsiteY53" fmla="*/ 1176883 h 1237246"/>
                <a:gd name="connsiteX54" fmla="*/ 3300334 w 4088548"/>
                <a:gd name="connsiteY54" fmla="*/ 1154283 h 1237246"/>
                <a:gd name="connsiteX55" fmla="*/ 3330515 w 4088548"/>
                <a:gd name="connsiteY55" fmla="*/ 1205533 h 1237246"/>
                <a:gd name="connsiteX56" fmla="*/ 3229473 w 4088548"/>
                <a:gd name="connsiteY56" fmla="*/ 1237246 h 1237246"/>
                <a:gd name="connsiteX57" fmla="*/ 3083923 w 4088548"/>
                <a:gd name="connsiteY57" fmla="*/ 1102996 h 1237246"/>
                <a:gd name="connsiteX58" fmla="*/ 3214382 w 4088548"/>
                <a:gd name="connsiteY58" fmla="*/ 970277 h 1237246"/>
                <a:gd name="connsiteX59" fmla="*/ 3939797 w 4088548"/>
                <a:gd name="connsiteY59" fmla="*/ 969512 h 1237246"/>
                <a:gd name="connsiteX60" fmla="*/ 4021266 w 4088548"/>
                <a:gd name="connsiteY60" fmla="*/ 1002719 h 1237246"/>
                <a:gd name="connsiteX61" fmla="*/ 4021266 w 4088548"/>
                <a:gd name="connsiteY61" fmla="*/ 976328 h 1237246"/>
                <a:gd name="connsiteX62" fmla="*/ 4088373 w 4088548"/>
                <a:gd name="connsiteY62" fmla="*/ 976328 h 1237246"/>
                <a:gd name="connsiteX63" fmla="*/ 4088373 w 4088548"/>
                <a:gd name="connsiteY63" fmla="*/ 1230429 h 1237246"/>
                <a:gd name="connsiteX64" fmla="*/ 4021266 w 4088548"/>
                <a:gd name="connsiteY64" fmla="*/ 1230429 h 1237246"/>
                <a:gd name="connsiteX65" fmla="*/ 4021266 w 4088548"/>
                <a:gd name="connsiteY65" fmla="*/ 1203273 h 1237246"/>
                <a:gd name="connsiteX66" fmla="*/ 3939797 w 4088548"/>
                <a:gd name="connsiteY66" fmla="*/ 1237246 h 1237246"/>
                <a:gd name="connsiteX67" fmla="*/ 3809339 w 4088548"/>
                <a:gd name="connsiteY67" fmla="*/ 1103725 h 1237246"/>
                <a:gd name="connsiteX68" fmla="*/ 3939797 w 4088548"/>
                <a:gd name="connsiteY68" fmla="*/ 969512 h 1237246"/>
                <a:gd name="connsiteX69" fmla="*/ 2335871 w 4088548"/>
                <a:gd name="connsiteY69" fmla="*/ 969512 h 1237246"/>
                <a:gd name="connsiteX70" fmla="*/ 2417303 w 4088548"/>
                <a:gd name="connsiteY70" fmla="*/ 1000422 h 1237246"/>
                <a:gd name="connsiteX71" fmla="*/ 2417303 w 4088548"/>
                <a:gd name="connsiteY71" fmla="*/ 976328 h 1237246"/>
                <a:gd name="connsiteX72" fmla="*/ 2484446 w 4088548"/>
                <a:gd name="connsiteY72" fmla="*/ 976328 h 1237246"/>
                <a:gd name="connsiteX73" fmla="*/ 2484446 w 4088548"/>
                <a:gd name="connsiteY73" fmla="*/ 1230429 h 1237246"/>
                <a:gd name="connsiteX74" fmla="*/ 2417303 w 4088548"/>
                <a:gd name="connsiteY74" fmla="*/ 1230429 h 1237246"/>
                <a:gd name="connsiteX75" fmla="*/ 2417303 w 4088548"/>
                <a:gd name="connsiteY75" fmla="*/ 1206299 h 1237246"/>
                <a:gd name="connsiteX76" fmla="*/ 2335871 w 4088548"/>
                <a:gd name="connsiteY76" fmla="*/ 1237246 h 1237246"/>
                <a:gd name="connsiteX77" fmla="*/ 2205412 w 4088548"/>
                <a:gd name="connsiteY77" fmla="*/ 1103725 h 1237246"/>
                <a:gd name="connsiteX78" fmla="*/ 2335871 w 4088548"/>
                <a:gd name="connsiteY78" fmla="*/ 969512 h 1237246"/>
                <a:gd name="connsiteX79" fmla="*/ 3678880 w 4088548"/>
                <a:gd name="connsiteY79" fmla="*/ 860923 h 1237246"/>
                <a:gd name="connsiteX80" fmla="*/ 3750543 w 4088548"/>
                <a:gd name="connsiteY80" fmla="*/ 860923 h 1237246"/>
                <a:gd name="connsiteX81" fmla="*/ 3750543 w 4088548"/>
                <a:gd name="connsiteY81" fmla="*/ 930290 h 1237246"/>
                <a:gd name="connsiteX82" fmla="*/ 3678880 w 4088548"/>
                <a:gd name="connsiteY82" fmla="*/ 930290 h 1237246"/>
                <a:gd name="connsiteX83" fmla="*/ 2094174 w 4088548"/>
                <a:gd name="connsiteY83" fmla="*/ 840387 h 1237246"/>
                <a:gd name="connsiteX84" fmla="*/ 2178256 w 4088548"/>
                <a:gd name="connsiteY84" fmla="*/ 841313 h 1237246"/>
                <a:gd name="connsiteX85" fmla="*/ 2178256 w 4088548"/>
                <a:gd name="connsiteY85" fmla="*/ 907690 h 1237246"/>
                <a:gd name="connsiteX86" fmla="*/ 2059862 w 4088548"/>
                <a:gd name="connsiteY86" fmla="*/ 962732 h 1237246"/>
                <a:gd name="connsiteX87" fmla="*/ 2059862 w 4088548"/>
                <a:gd name="connsiteY87" fmla="*/ 976328 h 1237246"/>
                <a:gd name="connsiteX88" fmla="*/ 2174501 w 4088548"/>
                <a:gd name="connsiteY88" fmla="*/ 976328 h 1237246"/>
                <a:gd name="connsiteX89" fmla="*/ 2174501 w 4088548"/>
                <a:gd name="connsiteY89" fmla="*/ 1044929 h 1237246"/>
                <a:gd name="connsiteX90" fmla="*/ 2059862 w 4088548"/>
                <a:gd name="connsiteY90" fmla="*/ 1044929 h 1237246"/>
                <a:gd name="connsiteX91" fmla="*/ 2059862 w 4088548"/>
                <a:gd name="connsiteY91" fmla="*/ 1230429 h 1237246"/>
                <a:gd name="connsiteX92" fmla="*/ 1988236 w 4088548"/>
                <a:gd name="connsiteY92" fmla="*/ 1230429 h 1237246"/>
                <a:gd name="connsiteX93" fmla="*/ 1988236 w 4088548"/>
                <a:gd name="connsiteY93" fmla="*/ 958212 h 1237246"/>
                <a:gd name="connsiteX94" fmla="*/ 2094174 w 4088548"/>
                <a:gd name="connsiteY94" fmla="*/ 840387 h 1237246"/>
                <a:gd name="connsiteX95" fmla="*/ 3701038 w 4088548"/>
                <a:gd name="connsiteY95" fmla="*/ 148414 h 1237246"/>
                <a:gd name="connsiteX96" fmla="*/ 3586289 w 4088548"/>
                <a:gd name="connsiteY96" fmla="*/ 378859 h 1237246"/>
                <a:gd name="connsiteX97" fmla="*/ 3814911 w 4088548"/>
                <a:gd name="connsiteY97" fmla="*/ 378859 h 1237246"/>
                <a:gd name="connsiteX98" fmla="*/ 1700058 w 4088548"/>
                <a:gd name="connsiteY98" fmla="*/ 146002 h 1237246"/>
                <a:gd name="connsiteX99" fmla="*/ 1700058 w 4088548"/>
                <a:gd name="connsiteY99" fmla="*/ 280434 h 1237246"/>
                <a:gd name="connsiteX100" fmla="*/ 1963163 w 4088548"/>
                <a:gd name="connsiteY100" fmla="*/ 280434 h 1237246"/>
                <a:gd name="connsiteX101" fmla="*/ 2063914 w 4088548"/>
                <a:gd name="connsiteY101" fmla="*/ 213218 h 1237246"/>
                <a:gd name="connsiteX102" fmla="*/ 1963163 w 4088548"/>
                <a:gd name="connsiteY102" fmla="*/ 146002 h 1237246"/>
                <a:gd name="connsiteX103" fmla="*/ 1069148 w 4088548"/>
                <a:gd name="connsiteY103" fmla="*/ 118941 h 1237246"/>
                <a:gd name="connsiteX104" fmla="*/ 983561 w 4088548"/>
                <a:gd name="connsiteY104" fmla="*/ 126523 h 1237246"/>
                <a:gd name="connsiteX105" fmla="*/ 919370 w 4088548"/>
                <a:gd name="connsiteY105" fmla="*/ 147737 h 1237246"/>
                <a:gd name="connsiteX106" fmla="*/ 873624 w 4088548"/>
                <a:gd name="connsiteY106" fmla="*/ 179668 h 1237246"/>
                <a:gd name="connsiteX107" fmla="*/ 844062 w 4088548"/>
                <a:gd name="connsiteY107" fmla="*/ 218926 h 1237246"/>
                <a:gd name="connsiteX108" fmla="*/ 828388 w 4088548"/>
                <a:gd name="connsiteY108" fmla="*/ 262559 h 1237246"/>
                <a:gd name="connsiteX109" fmla="*/ 823795 w 4088548"/>
                <a:gd name="connsiteY109" fmla="*/ 307029 h 1237246"/>
                <a:gd name="connsiteX110" fmla="*/ 828388 w 4088548"/>
                <a:gd name="connsiteY110" fmla="*/ 352119 h 1237246"/>
                <a:gd name="connsiteX111" fmla="*/ 844062 w 4088548"/>
                <a:gd name="connsiteY111" fmla="*/ 396006 h 1237246"/>
                <a:gd name="connsiteX112" fmla="*/ 873624 w 4088548"/>
                <a:gd name="connsiteY112" fmla="*/ 435082 h 1237246"/>
                <a:gd name="connsiteX113" fmla="*/ 919370 w 4088548"/>
                <a:gd name="connsiteY113" fmla="*/ 466540 h 1237246"/>
                <a:gd name="connsiteX114" fmla="*/ 983561 w 4088548"/>
                <a:gd name="connsiteY114" fmla="*/ 487535 h 1237246"/>
                <a:gd name="connsiteX115" fmla="*/ 1069148 w 4088548"/>
                <a:gd name="connsiteY115" fmla="*/ 495117 h 1237246"/>
                <a:gd name="connsiteX116" fmla="*/ 1188745 w 4088548"/>
                <a:gd name="connsiteY116" fmla="*/ 478568 h 1237246"/>
                <a:gd name="connsiteX117" fmla="*/ 1263543 w 4088548"/>
                <a:gd name="connsiteY117" fmla="*/ 435082 h 1237246"/>
                <a:gd name="connsiteX118" fmla="*/ 1301999 w 4088548"/>
                <a:gd name="connsiteY118" fmla="*/ 374282 h 1237246"/>
                <a:gd name="connsiteX119" fmla="*/ 1312715 w 4088548"/>
                <a:gd name="connsiteY119" fmla="*/ 307029 h 1237246"/>
                <a:gd name="connsiteX120" fmla="*/ 1301999 w 4088548"/>
                <a:gd name="connsiteY120" fmla="*/ 239776 h 1237246"/>
                <a:gd name="connsiteX121" fmla="*/ 1263543 w 4088548"/>
                <a:gd name="connsiteY121" fmla="*/ 179012 h 1237246"/>
                <a:gd name="connsiteX122" fmla="*/ 1188745 w 4088548"/>
                <a:gd name="connsiteY122" fmla="*/ 135490 h 1237246"/>
                <a:gd name="connsiteX123" fmla="*/ 1069148 w 4088548"/>
                <a:gd name="connsiteY123" fmla="*/ 118941 h 1237246"/>
                <a:gd name="connsiteX124" fmla="*/ 43013 w 4088548"/>
                <a:gd name="connsiteY124" fmla="*/ 16021 h 1237246"/>
                <a:gd name="connsiteX125" fmla="*/ 632647 w 4088548"/>
                <a:gd name="connsiteY125" fmla="*/ 16349 h 1237246"/>
                <a:gd name="connsiteX126" fmla="*/ 653862 w 4088548"/>
                <a:gd name="connsiteY126" fmla="*/ 37564 h 1237246"/>
                <a:gd name="connsiteX127" fmla="*/ 653899 w 4088548"/>
                <a:gd name="connsiteY127" fmla="*/ 138862 h 1237246"/>
                <a:gd name="connsiteX128" fmla="*/ 645661 w 4088548"/>
                <a:gd name="connsiteY128" fmla="*/ 147100 h 1237246"/>
                <a:gd name="connsiteX129" fmla="*/ 151200 w 4088548"/>
                <a:gd name="connsiteY129" fmla="*/ 146845 h 1237246"/>
                <a:gd name="connsiteX130" fmla="*/ 205767 w 4088548"/>
                <a:gd name="connsiteY130" fmla="*/ 184827 h 1237246"/>
                <a:gd name="connsiteX131" fmla="*/ 486114 w 4088548"/>
                <a:gd name="connsiteY131" fmla="*/ 209431 h 1237246"/>
                <a:gd name="connsiteX132" fmla="*/ 486405 w 4088548"/>
                <a:gd name="connsiteY132" fmla="*/ 409439 h 1237246"/>
                <a:gd name="connsiteX133" fmla="*/ 218817 w 4088548"/>
                <a:gd name="connsiteY133" fmla="*/ 432732 h 1237246"/>
                <a:gd name="connsiteX134" fmla="*/ 151382 w 4088548"/>
                <a:gd name="connsiteY134" fmla="*/ 471333 h 1237246"/>
                <a:gd name="connsiteX135" fmla="*/ 151455 w 4088548"/>
                <a:gd name="connsiteY135" fmla="*/ 590237 h 1237246"/>
                <a:gd name="connsiteX136" fmla="*/ 143181 w 4088548"/>
                <a:gd name="connsiteY136" fmla="*/ 598512 h 1237246"/>
                <a:gd name="connsiteX137" fmla="*/ 21215 w 4088548"/>
                <a:gd name="connsiteY137" fmla="*/ 598439 h 1237246"/>
                <a:gd name="connsiteX138" fmla="*/ 0 w 4088548"/>
                <a:gd name="connsiteY138" fmla="*/ 577188 h 1237246"/>
                <a:gd name="connsiteX139" fmla="*/ 109 w 4088548"/>
                <a:gd name="connsiteY139" fmla="*/ 433023 h 1237246"/>
                <a:gd name="connsiteX140" fmla="*/ 57484 w 4088548"/>
                <a:gd name="connsiteY140" fmla="*/ 344884 h 1237246"/>
                <a:gd name="connsiteX141" fmla="*/ 411097 w 4088548"/>
                <a:gd name="connsiteY141" fmla="*/ 322612 h 1237246"/>
                <a:gd name="connsiteX142" fmla="*/ 410878 w 4088548"/>
                <a:gd name="connsiteY142" fmla="*/ 301799 h 1237246"/>
                <a:gd name="connsiteX143" fmla="*/ 59999 w 4088548"/>
                <a:gd name="connsiteY143" fmla="*/ 282152 h 1237246"/>
                <a:gd name="connsiteX144" fmla="*/ 984 w 4088548"/>
                <a:gd name="connsiteY144" fmla="*/ 192664 h 1237246"/>
                <a:gd name="connsiteX145" fmla="*/ 911 w 4088548"/>
                <a:gd name="connsiteY145" fmla="*/ 56300 h 1237246"/>
                <a:gd name="connsiteX146" fmla="*/ 43013 w 4088548"/>
                <a:gd name="connsiteY146" fmla="*/ 16021 h 1237246"/>
                <a:gd name="connsiteX147" fmla="*/ 2248529 w 4088548"/>
                <a:gd name="connsiteY147" fmla="*/ 15675 h 1237246"/>
                <a:gd name="connsiteX148" fmla="*/ 2398161 w 4088548"/>
                <a:gd name="connsiteY148" fmla="*/ 15675 h 1237246"/>
                <a:gd name="connsiteX149" fmla="*/ 2414747 w 4088548"/>
                <a:gd name="connsiteY149" fmla="*/ 25954 h 1237246"/>
                <a:gd name="connsiteX150" fmla="*/ 2633053 w 4088548"/>
                <a:gd name="connsiteY150" fmla="*/ 465082 h 1237246"/>
                <a:gd name="connsiteX151" fmla="*/ 2849610 w 4088548"/>
                <a:gd name="connsiteY151" fmla="*/ 25991 h 1237246"/>
                <a:gd name="connsiteX152" fmla="*/ 2866231 w 4088548"/>
                <a:gd name="connsiteY152" fmla="*/ 15675 h 1237246"/>
                <a:gd name="connsiteX153" fmla="*/ 3015827 w 4088548"/>
                <a:gd name="connsiteY153" fmla="*/ 15675 h 1237246"/>
                <a:gd name="connsiteX154" fmla="*/ 3019983 w 4088548"/>
                <a:gd name="connsiteY154" fmla="*/ 22564 h 1237246"/>
                <a:gd name="connsiteX155" fmla="*/ 2723926 w 4088548"/>
                <a:gd name="connsiteY155" fmla="*/ 588360 h 1237246"/>
                <a:gd name="connsiteX156" fmla="*/ 2707523 w 4088548"/>
                <a:gd name="connsiteY156" fmla="*/ 598275 h 1237246"/>
                <a:gd name="connsiteX157" fmla="*/ 2577574 w 4088548"/>
                <a:gd name="connsiteY157" fmla="*/ 598275 h 1237246"/>
                <a:gd name="connsiteX158" fmla="*/ 2530771 w 4088548"/>
                <a:gd name="connsiteY158" fmla="*/ 569952 h 1237246"/>
                <a:gd name="connsiteX159" fmla="*/ 2244337 w 4088548"/>
                <a:gd name="connsiteY159" fmla="*/ 22564 h 1237246"/>
                <a:gd name="connsiteX160" fmla="*/ 2248529 w 4088548"/>
                <a:gd name="connsiteY160" fmla="*/ 15675 h 1237246"/>
                <a:gd name="connsiteX161" fmla="*/ 3134968 w 4088548"/>
                <a:gd name="connsiteY161" fmla="*/ 15236 h 1237246"/>
                <a:gd name="connsiteX162" fmla="*/ 3222014 w 4088548"/>
                <a:gd name="connsiteY162" fmla="*/ 15236 h 1237246"/>
                <a:gd name="connsiteX163" fmla="*/ 3240531 w 4088548"/>
                <a:gd name="connsiteY163" fmla="*/ 33753 h 1237246"/>
                <a:gd name="connsiteX164" fmla="*/ 3240531 w 4088548"/>
                <a:gd name="connsiteY164" fmla="*/ 459977 h 1237246"/>
                <a:gd name="connsiteX165" fmla="*/ 3240713 w 4088548"/>
                <a:gd name="connsiteY165" fmla="*/ 590071 h 1237246"/>
                <a:gd name="connsiteX166" fmla="*/ 3232475 w 4088548"/>
                <a:gd name="connsiteY166" fmla="*/ 598346 h 1237246"/>
                <a:gd name="connsiteX167" fmla="*/ 3110036 w 4088548"/>
                <a:gd name="connsiteY167" fmla="*/ 598455 h 1237246"/>
                <a:gd name="connsiteX168" fmla="*/ 3088858 w 4088548"/>
                <a:gd name="connsiteY168" fmla="*/ 577204 h 1237246"/>
                <a:gd name="connsiteX169" fmla="*/ 3088967 w 4088548"/>
                <a:gd name="connsiteY169" fmla="*/ 401655 h 1237246"/>
                <a:gd name="connsiteX170" fmla="*/ 3089040 w 4088548"/>
                <a:gd name="connsiteY170" fmla="*/ 401655 h 1237246"/>
                <a:gd name="connsiteX171" fmla="*/ 3089040 w 4088548"/>
                <a:gd name="connsiteY171" fmla="*/ 61164 h 1237246"/>
                <a:gd name="connsiteX172" fmla="*/ 3134968 w 4088548"/>
                <a:gd name="connsiteY172" fmla="*/ 15236 h 1237246"/>
                <a:gd name="connsiteX173" fmla="*/ 3645595 w 4088548"/>
                <a:gd name="connsiteY173" fmla="*/ 15221 h 1237246"/>
                <a:gd name="connsiteX174" fmla="*/ 3775544 w 4088548"/>
                <a:gd name="connsiteY174" fmla="*/ 15221 h 1237246"/>
                <a:gd name="connsiteX175" fmla="*/ 3791911 w 4088548"/>
                <a:gd name="connsiteY175" fmla="*/ 25172 h 1237246"/>
                <a:gd name="connsiteX176" fmla="*/ 4088004 w 4088548"/>
                <a:gd name="connsiteY176" fmla="*/ 590932 h 1237246"/>
                <a:gd name="connsiteX177" fmla="*/ 4083812 w 4088548"/>
                <a:gd name="connsiteY177" fmla="*/ 597821 h 1237246"/>
                <a:gd name="connsiteX178" fmla="*/ 3998990 w 4088548"/>
                <a:gd name="connsiteY178" fmla="*/ 597821 h 1237246"/>
                <a:gd name="connsiteX179" fmla="*/ 3888834 w 4088548"/>
                <a:gd name="connsiteY179" fmla="*/ 529511 h 1237246"/>
                <a:gd name="connsiteX180" fmla="*/ 3867255 w 4088548"/>
                <a:gd name="connsiteY180" fmla="*/ 486062 h 1237246"/>
                <a:gd name="connsiteX181" fmla="*/ 3533071 w 4088548"/>
                <a:gd name="connsiteY181" fmla="*/ 486062 h 1237246"/>
                <a:gd name="connsiteX182" fmla="*/ 3482731 w 4088548"/>
                <a:gd name="connsiteY182" fmla="*/ 587542 h 1237246"/>
                <a:gd name="connsiteX183" fmla="*/ 3466146 w 4088548"/>
                <a:gd name="connsiteY183" fmla="*/ 597821 h 1237246"/>
                <a:gd name="connsiteX184" fmla="*/ 3316514 w 4088548"/>
                <a:gd name="connsiteY184" fmla="*/ 597821 h 1237246"/>
                <a:gd name="connsiteX185" fmla="*/ 3312358 w 4088548"/>
                <a:gd name="connsiteY185" fmla="*/ 590932 h 1237246"/>
                <a:gd name="connsiteX186" fmla="*/ 3598792 w 4088548"/>
                <a:gd name="connsiteY186" fmla="*/ 43544 h 1237246"/>
                <a:gd name="connsiteX187" fmla="*/ 3645595 w 4088548"/>
                <a:gd name="connsiteY187" fmla="*/ 15221 h 1237246"/>
                <a:gd name="connsiteX188" fmla="*/ 1985106 w 4088548"/>
                <a:gd name="connsiteY188" fmla="*/ 15070 h 1237246"/>
                <a:gd name="connsiteX189" fmla="*/ 2217264 w 4088548"/>
                <a:gd name="connsiteY189" fmla="*/ 206366 h 1237246"/>
                <a:gd name="connsiteX190" fmla="*/ 2089612 w 4088548"/>
                <a:gd name="connsiteY190" fmla="*/ 380238 h 1237246"/>
                <a:gd name="connsiteX191" fmla="*/ 2084290 w 4088548"/>
                <a:gd name="connsiteY191" fmla="*/ 382060 h 1237246"/>
                <a:gd name="connsiteX192" fmla="*/ 2249560 w 4088548"/>
                <a:gd name="connsiteY192" fmla="*/ 590525 h 1237246"/>
                <a:gd name="connsiteX193" fmla="*/ 2245878 w 4088548"/>
                <a:gd name="connsiteY193" fmla="*/ 598143 h 1237246"/>
                <a:gd name="connsiteX194" fmla="*/ 2091908 w 4088548"/>
                <a:gd name="connsiteY194" fmla="*/ 598143 h 1237246"/>
                <a:gd name="connsiteX195" fmla="*/ 2078020 w 4088548"/>
                <a:gd name="connsiteY195" fmla="*/ 591874 h 1237246"/>
                <a:gd name="connsiteX196" fmla="*/ 1957695 w 4088548"/>
                <a:gd name="connsiteY196" fmla="*/ 455218 h 1237246"/>
                <a:gd name="connsiteX197" fmla="*/ 1946650 w 4088548"/>
                <a:gd name="connsiteY197" fmla="*/ 443663 h 1237246"/>
                <a:gd name="connsiteX198" fmla="*/ 1832995 w 4088548"/>
                <a:gd name="connsiteY198" fmla="*/ 397479 h 1237246"/>
                <a:gd name="connsiteX199" fmla="*/ 1700058 w 4088548"/>
                <a:gd name="connsiteY199" fmla="*/ 397479 h 1237246"/>
                <a:gd name="connsiteX200" fmla="*/ 1700058 w 4088548"/>
                <a:gd name="connsiteY200" fmla="*/ 418512 h 1237246"/>
                <a:gd name="connsiteX201" fmla="*/ 1700313 w 4088548"/>
                <a:gd name="connsiteY201" fmla="*/ 590051 h 1237246"/>
                <a:gd name="connsiteX202" fmla="*/ 1692038 w 4088548"/>
                <a:gd name="connsiteY202" fmla="*/ 598326 h 1237246"/>
                <a:gd name="connsiteX203" fmla="*/ 1569635 w 4088548"/>
                <a:gd name="connsiteY203" fmla="*/ 598435 h 1237246"/>
                <a:gd name="connsiteX204" fmla="*/ 1548421 w 4088548"/>
                <a:gd name="connsiteY204" fmla="*/ 577184 h 1237246"/>
                <a:gd name="connsiteX205" fmla="*/ 1548530 w 4088548"/>
                <a:gd name="connsiteY205" fmla="*/ 431051 h 1237246"/>
                <a:gd name="connsiteX206" fmla="*/ 1548421 w 4088548"/>
                <a:gd name="connsiteY206" fmla="*/ 431051 h 1237246"/>
                <a:gd name="connsiteX207" fmla="*/ 1548421 w 4088548"/>
                <a:gd name="connsiteY207" fmla="*/ 61399 h 1237246"/>
                <a:gd name="connsiteX208" fmla="*/ 1594349 w 4088548"/>
                <a:gd name="connsiteY208" fmla="*/ 15434 h 1237246"/>
                <a:gd name="connsiteX209" fmla="*/ 1069148 w 4088548"/>
                <a:gd name="connsiteY209" fmla="*/ 0 h 1237246"/>
                <a:gd name="connsiteX210" fmla="*/ 1234783 w 4088548"/>
                <a:gd name="connsiteY210" fmla="*/ 19866 h 1237246"/>
                <a:gd name="connsiteX211" fmla="*/ 1359665 w 4088548"/>
                <a:gd name="connsiteY211" fmla="*/ 78334 h 1237246"/>
                <a:gd name="connsiteX212" fmla="*/ 1438509 w 4088548"/>
                <a:gd name="connsiteY212" fmla="*/ 174347 h 1237246"/>
                <a:gd name="connsiteX213" fmla="*/ 1466066 w 4088548"/>
                <a:gd name="connsiteY213" fmla="*/ 307029 h 1237246"/>
                <a:gd name="connsiteX214" fmla="*/ 1438509 w 4088548"/>
                <a:gd name="connsiteY214" fmla="*/ 439748 h 1237246"/>
                <a:gd name="connsiteX215" fmla="*/ 1359665 w 4088548"/>
                <a:gd name="connsiteY215" fmla="*/ 535724 h 1237246"/>
                <a:gd name="connsiteX216" fmla="*/ 1234783 w 4088548"/>
                <a:gd name="connsiteY216" fmla="*/ 594192 h 1237246"/>
                <a:gd name="connsiteX217" fmla="*/ 1069148 w 4088548"/>
                <a:gd name="connsiteY217" fmla="*/ 614058 h 1237246"/>
                <a:gd name="connsiteX218" fmla="*/ 903040 w 4088548"/>
                <a:gd name="connsiteY218" fmla="*/ 594192 h 1237246"/>
                <a:gd name="connsiteX219" fmla="*/ 777247 w 4088548"/>
                <a:gd name="connsiteY219" fmla="*/ 535688 h 1237246"/>
                <a:gd name="connsiteX220" fmla="*/ 697601 w 4088548"/>
                <a:gd name="connsiteY220" fmla="*/ 439711 h 1237246"/>
                <a:gd name="connsiteX221" fmla="*/ 669607 w 4088548"/>
                <a:gd name="connsiteY221" fmla="*/ 307029 h 1237246"/>
                <a:gd name="connsiteX222" fmla="*/ 697601 w 4088548"/>
                <a:gd name="connsiteY222" fmla="*/ 174347 h 1237246"/>
                <a:gd name="connsiteX223" fmla="*/ 777247 w 4088548"/>
                <a:gd name="connsiteY223" fmla="*/ 78370 h 1237246"/>
                <a:gd name="connsiteX224" fmla="*/ 903040 w 4088548"/>
                <a:gd name="connsiteY224" fmla="*/ 19866 h 1237246"/>
                <a:gd name="connsiteX225" fmla="*/ 1069148 w 4088548"/>
                <a:gd name="connsiteY225" fmla="*/ 0 h 123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4088548" h="1237246">
                  <a:moveTo>
                    <a:pt x="3950368" y="1031369"/>
                  </a:moveTo>
                  <a:cubicBezTo>
                    <a:pt x="3910418" y="1031369"/>
                    <a:pt x="3882496" y="1057760"/>
                    <a:pt x="3882496" y="1104490"/>
                  </a:cubicBezTo>
                  <a:cubicBezTo>
                    <a:pt x="3882496" y="1145972"/>
                    <a:pt x="3910418" y="1176154"/>
                    <a:pt x="3950368" y="1176154"/>
                  </a:cubicBezTo>
                  <a:cubicBezTo>
                    <a:pt x="3988824" y="1176154"/>
                    <a:pt x="4020501" y="1147466"/>
                    <a:pt x="4020501" y="1101501"/>
                  </a:cubicBezTo>
                  <a:cubicBezTo>
                    <a:pt x="4020501" y="1059983"/>
                    <a:pt x="3988824" y="1031369"/>
                    <a:pt x="3950368" y="1031369"/>
                  </a:cubicBezTo>
                  <a:close/>
                  <a:moveTo>
                    <a:pt x="2346405" y="1031369"/>
                  </a:moveTo>
                  <a:cubicBezTo>
                    <a:pt x="2306491" y="1031369"/>
                    <a:pt x="2278570" y="1057760"/>
                    <a:pt x="2278570" y="1104490"/>
                  </a:cubicBezTo>
                  <a:cubicBezTo>
                    <a:pt x="2278570" y="1145972"/>
                    <a:pt x="2306491" y="1176154"/>
                    <a:pt x="2346405" y="1176154"/>
                  </a:cubicBezTo>
                  <a:cubicBezTo>
                    <a:pt x="2384861" y="1176154"/>
                    <a:pt x="2416574" y="1147466"/>
                    <a:pt x="2416574" y="1100736"/>
                  </a:cubicBezTo>
                  <a:cubicBezTo>
                    <a:pt x="2416574" y="1059983"/>
                    <a:pt x="2384861" y="1031369"/>
                    <a:pt x="2346405" y="1031369"/>
                  </a:cubicBezTo>
                  <a:close/>
                  <a:moveTo>
                    <a:pt x="3213616" y="1029838"/>
                  </a:moveTo>
                  <a:cubicBezTo>
                    <a:pt x="3175160" y="1029838"/>
                    <a:pt x="3150301" y="1054734"/>
                    <a:pt x="3149535" y="1093920"/>
                  </a:cubicBezTo>
                  <a:lnTo>
                    <a:pt x="3260383" y="1056229"/>
                  </a:lnTo>
                  <a:cubicBezTo>
                    <a:pt x="3254332" y="1041904"/>
                    <a:pt x="3240773" y="1029838"/>
                    <a:pt x="3213616" y="1029838"/>
                  </a:cubicBezTo>
                  <a:close/>
                  <a:moveTo>
                    <a:pt x="3678880" y="976328"/>
                  </a:moveTo>
                  <a:lnTo>
                    <a:pt x="3750543" y="976328"/>
                  </a:lnTo>
                  <a:lnTo>
                    <a:pt x="3750543" y="1230429"/>
                  </a:lnTo>
                  <a:lnTo>
                    <a:pt x="3678880" y="1230429"/>
                  </a:lnTo>
                  <a:close/>
                  <a:moveTo>
                    <a:pt x="2558333" y="976328"/>
                  </a:moveTo>
                  <a:lnTo>
                    <a:pt x="2629959" y="976328"/>
                  </a:lnTo>
                  <a:lnTo>
                    <a:pt x="2629959" y="1105256"/>
                  </a:lnTo>
                  <a:cubicBezTo>
                    <a:pt x="2629959" y="1144477"/>
                    <a:pt x="2644285" y="1172363"/>
                    <a:pt x="2685037" y="1172363"/>
                  </a:cubicBezTo>
                  <a:cubicBezTo>
                    <a:pt x="2725753" y="1172363"/>
                    <a:pt x="2740042" y="1144477"/>
                    <a:pt x="2740042" y="1105256"/>
                  </a:cubicBezTo>
                  <a:lnTo>
                    <a:pt x="2740042" y="976328"/>
                  </a:lnTo>
                  <a:lnTo>
                    <a:pt x="2811705" y="976328"/>
                  </a:lnTo>
                  <a:lnTo>
                    <a:pt x="2811705" y="1113530"/>
                  </a:lnTo>
                  <a:cubicBezTo>
                    <a:pt x="2811705" y="1185922"/>
                    <a:pt x="2768729" y="1237246"/>
                    <a:pt x="2685037" y="1237246"/>
                  </a:cubicBezTo>
                  <a:cubicBezTo>
                    <a:pt x="2601309" y="1237246"/>
                    <a:pt x="2558333" y="1185922"/>
                    <a:pt x="2558333" y="1113530"/>
                  </a:cubicBezTo>
                  <a:close/>
                  <a:moveTo>
                    <a:pt x="1875863" y="975777"/>
                  </a:moveTo>
                  <a:lnTo>
                    <a:pt x="1941475" y="975777"/>
                  </a:lnTo>
                  <a:lnTo>
                    <a:pt x="1941475" y="1044414"/>
                  </a:lnTo>
                  <a:lnTo>
                    <a:pt x="1875863" y="1044414"/>
                  </a:lnTo>
                  <a:close/>
                  <a:moveTo>
                    <a:pt x="3040947" y="972537"/>
                  </a:moveTo>
                  <a:lnTo>
                    <a:pt x="3040947" y="1038878"/>
                  </a:lnTo>
                  <a:cubicBezTo>
                    <a:pt x="2974606" y="1036618"/>
                    <a:pt x="2952735" y="1052475"/>
                    <a:pt x="2952735" y="1092425"/>
                  </a:cubicBezTo>
                  <a:lnTo>
                    <a:pt x="2952735" y="1230429"/>
                  </a:lnTo>
                  <a:lnTo>
                    <a:pt x="2881072" y="1230429"/>
                  </a:lnTo>
                  <a:lnTo>
                    <a:pt x="2881072" y="1087140"/>
                  </a:lnTo>
                  <a:cubicBezTo>
                    <a:pt x="2881072" y="1006473"/>
                    <a:pt x="2928568" y="964263"/>
                    <a:pt x="3040947" y="972537"/>
                  </a:cubicBezTo>
                  <a:close/>
                  <a:moveTo>
                    <a:pt x="3525092" y="970277"/>
                  </a:moveTo>
                  <a:cubicBezTo>
                    <a:pt x="3564277" y="970277"/>
                    <a:pt x="3593693" y="980082"/>
                    <a:pt x="3617058" y="998928"/>
                  </a:cubicBezTo>
                  <a:lnTo>
                    <a:pt x="3586148" y="1053240"/>
                  </a:lnTo>
                  <a:cubicBezTo>
                    <a:pt x="3570291" y="1042669"/>
                    <a:pt x="3556003" y="1035889"/>
                    <a:pt x="3531106" y="1035889"/>
                  </a:cubicBezTo>
                  <a:cubicBezTo>
                    <a:pt x="3491885" y="1035889"/>
                    <a:pt x="3460974" y="1061514"/>
                    <a:pt x="3460974" y="1105256"/>
                  </a:cubicBezTo>
                  <a:cubicBezTo>
                    <a:pt x="3460974" y="1147466"/>
                    <a:pt x="3491885" y="1173857"/>
                    <a:pt x="3533366" y="1173857"/>
                  </a:cubicBezTo>
                  <a:cubicBezTo>
                    <a:pt x="3558992" y="1173857"/>
                    <a:pt x="3573353" y="1166348"/>
                    <a:pt x="3588408" y="1155012"/>
                  </a:cubicBezTo>
                  <a:lnTo>
                    <a:pt x="3620084" y="1207028"/>
                  </a:lnTo>
                  <a:cubicBezTo>
                    <a:pt x="3596682" y="1228169"/>
                    <a:pt x="3568797" y="1237246"/>
                    <a:pt x="3528846" y="1237246"/>
                  </a:cubicBezTo>
                  <a:cubicBezTo>
                    <a:pt x="3448909" y="1237246"/>
                    <a:pt x="3388582" y="1187453"/>
                    <a:pt x="3388582" y="1103725"/>
                  </a:cubicBezTo>
                  <a:cubicBezTo>
                    <a:pt x="3388582" y="1020033"/>
                    <a:pt x="3450403" y="970277"/>
                    <a:pt x="3525092" y="970277"/>
                  </a:cubicBezTo>
                  <a:close/>
                  <a:moveTo>
                    <a:pt x="3214382" y="970277"/>
                  </a:moveTo>
                  <a:cubicBezTo>
                    <a:pt x="3286774" y="970277"/>
                    <a:pt x="3330515" y="1013253"/>
                    <a:pt x="3337295" y="1090931"/>
                  </a:cubicBezTo>
                  <a:lnTo>
                    <a:pt x="3160835" y="1146701"/>
                  </a:lnTo>
                  <a:cubicBezTo>
                    <a:pt x="3174431" y="1167077"/>
                    <a:pt x="3199291" y="1176883"/>
                    <a:pt x="3229473" y="1176883"/>
                  </a:cubicBezTo>
                  <a:cubicBezTo>
                    <a:pt x="3261878" y="1176883"/>
                    <a:pt x="3282254" y="1167843"/>
                    <a:pt x="3300334" y="1154283"/>
                  </a:cubicBezTo>
                  <a:lnTo>
                    <a:pt x="3330515" y="1205533"/>
                  </a:lnTo>
                  <a:cubicBezTo>
                    <a:pt x="3307150" y="1225909"/>
                    <a:pt x="3273214" y="1237246"/>
                    <a:pt x="3229473" y="1237246"/>
                  </a:cubicBezTo>
                  <a:cubicBezTo>
                    <a:pt x="3141990" y="1237246"/>
                    <a:pt x="3083923" y="1185157"/>
                    <a:pt x="3083923" y="1102996"/>
                  </a:cubicBezTo>
                  <a:cubicBezTo>
                    <a:pt x="3083923" y="1023824"/>
                    <a:pt x="3136704" y="970277"/>
                    <a:pt x="3214382" y="970277"/>
                  </a:cubicBezTo>
                  <a:close/>
                  <a:moveTo>
                    <a:pt x="3939797" y="969512"/>
                  </a:moveTo>
                  <a:cubicBezTo>
                    <a:pt x="3971474" y="969512"/>
                    <a:pt x="4000124" y="980082"/>
                    <a:pt x="4021266" y="1002719"/>
                  </a:cubicBezTo>
                  <a:lnTo>
                    <a:pt x="4021266" y="976328"/>
                  </a:lnTo>
                  <a:lnTo>
                    <a:pt x="4088373" y="976328"/>
                  </a:lnTo>
                  <a:lnTo>
                    <a:pt x="4088373" y="1230429"/>
                  </a:lnTo>
                  <a:lnTo>
                    <a:pt x="4021266" y="1230429"/>
                  </a:lnTo>
                  <a:lnTo>
                    <a:pt x="4021266" y="1203273"/>
                  </a:lnTo>
                  <a:cubicBezTo>
                    <a:pt x="4000124" y="1226675"/>
                    <a:pt x="3971474" y="1237246"/>
                    <a:pt x="3939797" y="1237246"/>
                  </a:cubicBezTo>
                  <a:cubicBezTo>
                    <a:pt x="3863651" y="1237246"/>
                    <a:pt x="3809339" y="1183662"/>
                    <a:pt x="3809339" y="1103725"/>
                  </a:cubicBezTo>
                  <a:cubicBezTo>
                    <a:pt x="3809339" y="1023824"/>
                    <a:pt x="3864380" y="969512"/>
                    <a:pt x="3939797" y="969512"/>
                  </a:cubicBezTo>
                  <a:close/>
                  <a:moveTo>
                    <a:pt x="2335871" y="969512"/>
                  </a:moveTo>
                  <a:cubicBezTo>
                    <a:pt x="2371338" y="969512"/>
                    <a:pt x="2397692" y="979317"/>
                    <a:pt x="2417303" y="1000422"/>
                  </a:cubicBezTo>
                  <a:lnTo>
                    <a:pt x="2417303" y="976328"/>
                  </a:lnTo>
                  <a:lnTo>
                    <a:pt x="2484446" y="976328"/>
                  </a:lnTo>
                  <a:lnTo>
                    <a:pt x="2484446" y="1230429"/>
                  </a:lnTo>
                  <a:lnTo>
                    <a:pt x="2417303" y="1230429"/>
                  </a:lnTo>
                  <a:lnTo>
                    <a:pt x="2417303" y="1206299"/>
                  </a:lnTo>
                  <a:cubicBezTo>
                    <a:pt x="2397692" y="1227404"/>
                    <a:pt x="2370573" y="1237246"/>
                    <a:pt x="2335871" y="1237246"/>
                  </a:cubicBezTo>
                  <a:cubicBezTo>
                    <a:pt x="2259688" y="1237246"/>
                    <a:pt x="2205412" y="1183662"/>
                    <a:pt x="2205412" y="1103725"/>
                  </a:cubicBezTo>
                  <a:cubicBezTo>
                    <a:pt x="2205412" y="1023824"/>
                    <a:pt x="2260453" y="969512"/>
                    <a:pt x="2335871" y="969512"/>
                  </a:cubicBezTo>
                  <a:close/>
                  <a:moveTo>
                    <a:pt x="3678880" y="860923"/>
                  </a:moveTo>
                  <a:lnTo>
                    <a:pt x="3750543" y="860923"/>
                  </a:lnTo>
                  <a:lnTo>
                    <a:pt x="3750543" y="930290"/>
                  </a:lnTo>
                  <a:lnTo>
                    <a:pt x="3678880" y="930290"/>
                  </a:lnTo>
                  <a:close/>
                  <a:moveTo>
                    <a:pt x="2094174" y="840387"/>
                  </a:moveTo>
                  <a:cubicBezTo>
                    <a:pt x="2118032" y="836980"/>
                    <a:pt x="2146024" y="837167"/>
                    <a:pt x="2178256" y="841313"/>
                  </a:cubicBezTo>
                  <a:lnTo>
                    <a:pt x="2178256" y="907690"/>
                  </a:lnTo>
                  <a:cubicBezTo>
                    <a:pt x="2087784" y="897119"/>
                    <a:pt x="2059862" y="917496"/>
                    <a:pt x="2059862" y="962732"/>
                  </a:cubicBezTo>
                  <a:lnTo>
                    <a:pt x="2059862" y="976328"/>
                  </a:lnTo>
                  <a:lnTo>
                    <a:pt x="2174501" y="976328"/>
                  </a:lnTo>
                  <a:lnTo>
                    <a:pt x="2174501" y="1044929"/>
                  </a:lnTo>
                  <a:lnTo>
                    <a:pt x="2059862" y="1044929"/>
                  </a:lnTo>
                  <a:lnTo>
                    <a:pt x="2059862" y="1230429"/>
                  </a:lnTo>
                  <a:lnTo>
                    <a:pt x="1988236" y="1230429"/>
                  </a:lnTo>
                  <a:lnTo>
                    <a:pt x="1988236" y="958212"/>
                  </a:lnTo>
                  <a:cubicBezTo>
                    <a:pt x="1988236" y="893174"/>
                    <a:pt x="2022600" y="850607"/>
                    <a:pt x="2094174" y="840387"/>
                  </a:cubicBezTo>
                  <a:close/>
                  <a:moveTo>
                    <a:pt x="3701038" y="148414"/>
                  </a:moveTo>
                  <a:lnTo>
                    <a:pt x="3586289" y="378859"/>
                  </a:lnTo>
                  <a:lnTo>
                    <a:pt x="3814911" y="378859"/>
                  </a:lnTo>
                  <a:close/>
                  <a:moveTo>
                    <a:pt x="1700058" y="146002"/>
                  </a:moveTo>
                  <a:lnTo>
                    <a:pt x="1700058" y="280434"/>
                  </a:lnTo>
                  <a:lnTo>
                    <a:pt x="1963163" y="280434"/>
                  </a:lnTo>
                  <a:cubicBezTo>
                    <a:pt x="2046454" y="280434"/>
                    <a:pt x="2063914" y="243874"/>
                    <a:pt x="2063914" y="213218"/>
                  </a:cubicBezTo>
                  <a:cubicBezTo>
                    <a:pt x="2063914" y="182563"/>
                    <a:pt x="2046454" y="146002"/>
                    <a:pt x="1963163" y="146002"/>
                  </a:cubicBezTo>
                  <a:close/>
                  <a:moveTo>
                    <a:pt x="1069148" y="118941"/>
                  </a:moveTo>
                  <a:cubicBezTo>
                    <a:pt x="1036889" y="118941"/>
                    <a:pt x="1008129" y="121492"/>
                    <a:pt x="983561" y="126523"/>
                  </a:cubicBezTo>
                  <a:cubicBezTo>
                    <a:pt x="958993" y="131589"/>
                    <a:pt x="937377" y="138734"/>
                    <a:pt x="919370" y="147737"/>
                  </a:cubicBezTo>
                  <a:cubicBezTo>
                    <a:pt x="901290" y="156777"/>
                    <a:pt x="885908" y="167494"/>
                    <a:pt x="873624" y="179668"/>
                  </a:cubicBezTo>
                  <a:cubicBezTo>
                    <a:pt x="861303" y="191807"/>
                    <a:pt x="851352" y="205038"/>
                    <a:pt x="844062" y="218926"/>
                  </a:cubicBezTo>
                  <a:cubicBezTo>
                    <a:pt x="836735" y="232814"/>
                    <a:pt x="831486" y="247504"/>
                    <a:pt x="828388" y="262559"/>
                  </a:cubicBezTo>
                  <a:cubicBezTo>
                    <a:pt x="825363" y="277576"/>
                    <a:pt x="823795" y="292521"/>
                    <a:pt x="823795" y="307029"/>
                  </a:cubicBezTo>
                  <a:cubicBezTo>
                    <a:pt x="823795" y="321828"/>
                    <a:pt x="825363" y="336992"/>
                    <a:pt x="828388" y="352119"/>
                  </a:cubicBezTo>
                  <a:cubicBezTo>
                    <a:pt x="831486" y="367356"/>
                    <a:pt x="836735" y="382119"/>
                    <a:pt x="844062" y="396006"/>
                  </a:cubicBezTo>
                  <a:cubicBezTo>
                    <a:pt x="851389" y="409931"/>
                    <a:pt x="861303" y="423090"/>
                    <a:pt x="873624" y="435082"/>
                  </a:cubicBezTo>
                  <a:cubicBezTo>
                    <a:pt x="885908" y="447075"/>
                    <a:pt x="901327" y="457682"/>
                    <a:pt x="919370" y="466540"/>
                  </a:cubicBezTo>
                  <a:cubicBezTo>
                    <a:pt x="937414" y="475434"/>
                    <a:pt x="959029" y="482469"/>
                    <a:pt x="983561" y="487535"/>
                  </a:cubicBezTo>
                  <a:cubicBezTo>
                    <a:pt x="1008056" y="492566"/>
                    <a:pt x="1036853" y="495117"/>
                    <a:pt x="1069148" y="495117"/>
                  </a:cubicBezTo>
                  <a:cubicBezTo>
                    <a:pt x="1117300" y="495117"/>
                    <a:pt x="1157543" y="489577"/>
                    <a:pt x="1188745" y="478568"/>
                  </a:cubicBezTo>
                  <a:cubicBezTo>
                    <a:pt x="1220166" y="467524"/>
                    <a:pt x="1245317" y="452870"/>
                    <a:pt x="1263543" y="435082"/>
                  </a:cubicBezTo>
                  <a:cubicBezTo>
                    <a:pt x="1281841" y="417221"/>
                    <a:pt x="1294781" y="396772"/>
                    <a:pt x="1301999" y="374282"/>
                  </a:cubicBezTo>
                  <a:cubicBezTo>
                    <a:pt x="1309107" y="352046"/>
                    <a:pt x="1312715" y="329410"/>
                    <a:pt x="1312715" y="307029"/>
                  </a:cubicBezTo>
                  <a:cubicBezTo>
                    <a:pt x="1312715" y="284648"/>
                    <a:pt x="1309107" y="262012"/>
                    <a:pt x="1301999" y="239776"/>
                  </a:cubicBezTo>
                  <a:cubicBezTo>
                    <a:pt x="1294781" y="217323"/>
                    <a:pt x="1281878" y="196873"/>
                    <a:pt x="1263543" y="179012"/>
                  </a:cubicBezTo>
                  <a:cubicBezTo>
                    <a:pt x="1245317" y="161188"/>
                    <a:pt x="1220166" y="146571"/>
                    <a:pt x="1188745" y="135490"/>
                  </a:cubicBezTo>
                  <a:cubicBezTo>
                    <a:pt x="1157470" y="124518"/>
                    <a:pt x="1117227" y="118941"/>
                    <a:pt x="1069148" y="118941"/>
                  </a:cubicBezTo>
                  <a:close/>
                  <a:moveTo>
                    <a:pt x="43013" y="16021"/>
                  </a:moveTo>
                  <a:lnTo>
                    <a:pt x="632647" y="16349"/>
                  </a:lnTo>
                  <a:cubicBezTo>
                    <a:pt x="644348" y="16349"/>
                    <a:pt x="653862" y="25863"/>
                    <a:pt x="653862" y="37564"/>
                  </a:cubicBezTo>
                  <a:lnTo>
                    <a:pt x="653899" y="138862"/>
                  </a:lnTo>
                  <a:cubicBezTo>
                    <a:pt x="653899" y="143418"/>
                    <a:pt x="650217" y="147100"/>
                    <a:pt x="645661" y="147100"/>
                  </a:cubicBezTo>
                  <a:lnTo>
                    <a:pt x="151200" y="146845"/>
                  </a:lnTo>
                  <a:cubicBezTo>
                    <a:pt x="151236" y="172798"/>
                    <a:pt x="147190" y="179833"/>
                    <a:pt x="205767" y="184827"/>
                  </a:cubicBezTo>
                  <a:cubicBezTo>
                    <a:pt x="250712" y="188691"/>
                    <a:pt x="395715" y="200574"/>
                    <a:pt x="486114" y="209431"/>
                  </a:cubicBezTo>
                  <a:cubicBezTo>
                    <a:pt x="598857" y="220513"/>
                    <a:pt x="599076" y="398322"/>
                    <a:pt x="486405" y="409439"/>
                  </a:cubicBezTo>
                  <a:cubicBezTo>
                    <a:pt x="396079" y="418333"/>
                    <a:pt x="257929" y="428941"/>
                    <a:pt x="218817" y="432732"/>
                  </a:cubicBezTo>
                  <a:cubicBezTo>
                    <a:pt x="179741" y="436523"/>
                    <a:pt x="151382" y="446510"/>
                    <a:pt x="151382" y="471333"/>
                  </a:cubicBezTo>
                  <a:lnTo>
                    <a:pt x="151455" y="590237"/>
                  </a:lnTo>
                  <a:cubicBezTo>
                    <a:pt x="151455" y="594830"/>
                    <a:pt x="147773" y="598512"/>
                    <a:pt x="143181" y="598512"/>
                  </a:cubicBezTo>
                  <a:lnTo>
                    <a:pt x="21215" y="598439"/>
                  </a:lnTo>
                  <a:cubicBezTo>
                    <a:pt x="9477" y="598439"/>
                    <a:pt x="0" y="588925"/>
                    <a:pt x="0" y="577188"/>
                  </a:cubicBezTo>
                  <a:lnTo>
                    <a:pt x="109" y="433023"/>
                  </a:lnTo>
                  <a:cubicBezTo>
                    <a:pt x="182" y="395952"/>
                    <a:pt x="8275" y="352612"/>
                    <a:pt x="57484" y="344884"/>
                  </a:cubicBezTo>
                  <a:cubicBezTo>
                    <a:pt x="106656" y="337120"/>
                    <a:pt x="411097" y="322612"/>
                    <a:pt x="411097" y="322612"/>
                  </a:cubicBezTo>
                  <a:cubicBezTo>
                    <a:pt x="420137" y="318202"/>
                    <a:pt x="420028" y="306064"/>
                    <a:pt x="410878" y="301799"/>
                  </a:cubicBezTo>
                  <a:cubicBezTo>
                    <a:pt x="410878" y="301799"/>
                    <a:pt x="114566" y="290207"/>
                    <a:pt x="59999" y="282152"/>
                  </a:cubicBezTo>
                  <a:cubicBezTo>
                    <a:pt x="5395" y="274059"/>
                    <a:pt x="911" y="230537"/>
                    <a:pt x="984" y="192664"/>
                  </a:cubicBezTo>
                  <a:lnTo>
                    <a:pt x="911" y="56300"/>
                  </a:lnTo>
                  <a:cubicBezTo>
                    <a:pt x="948" y="34028"/>
                    <a:pt x="19903" y="16021"/>
                    <a:pt x="43013" y="16021"/>
                  </a:cubicBezTo>
                  <a:close/>
                  <a:moveTo>
                    <a:pt x="2248529" y="15675"/>
                  </a:moveTo>
                  <a:lnTo>
                    <a:pt x="2398161" y="15675"/>
                  </a:lnTo>
                  <a:cubicBezTo>
                    <a:pt x="2405196" y="15675"/>
                    <a:pt x="2411612" y="19648"/>
                    <a:pt x="2414747" y="25954"/>
                  </a:cubicBezTo>
                  <a:lnTo>
                    <a:pt x="2633053" y="465082"/>
                  </a:lnTo>
                  <a:lnTo>
                    <a:pt x="2849610" y="25991"/>
                  </a:lnTo>
                  <a:cubicBezTo>
                    <a:pt x="2852744" y="19685"/>
                    <a:pt x="2859196" y="15675"/>
                    <a:pt x="2866231" y="15675"/>
                  </a:cubicBezTo>
                  <a:lnTo>
                    <a:pt x="3015827" y="15675"/>
                  </a:lnTo>
                  <a:cubicBezTo>
                    <a:pt x="3019363" y="15675"/>
                    <a:pt x="3021623" y="19430"/>
                    <a:pt x="3019983" y="22564"/>
                  </a:cubicBezTo>
                  <a:lnTo>
                    <a:pt x="2723926" y="588360"/>
                  </a:lnTo>
                  <a:cubicBezTo>
                    <a:pt x="2720718" y="594448"/>
                    <a:pt x="2714412" y="598275"/>
                    <a:pt x="2707523" y="598275"/>
                  </a:cubicBezTo>
                  <a:lnTo>
                    <a:pt x="2577574" y="598275"/>
                  </a:lnTo>
                  <a:cubicBezTo>
                    <a:pt x="2557854" y="598275"/>
                    <a:pt x="2539920" y="587413"/>
                    <a:pt x="2530771" y="569952"/>
                  </a:cubicBezTo>
                  <a:lnTo>
                    <a:pt x="2244337" y="22564"/>
                  </a:lnTo>
                  <a:cubicBezTo>
                    <a:pt x="2242697" y="19430"/>
                    <a:pt x="2244993" y="15675"/>
                    <a:pt x="2248529" y="15675"/>
                  </a:cubicBezTo>
                  <a:close/>
                  <a:moveTo>
                    <a:pt x="3134968" y="15236"/>
                  </a:moveTo>
                  <a:lnTo>
                    <a:pt x="3222014" y="15236"/>
                  </a:lnTo>
                  <a:cubicBezTo>
                    <a:pt x="3232257" y="15236"/>
                    <a:pt x="3240531" y="23547"/>
                    <a:pt x="3240531" y="33753"/>
                  </a:cubicBezTo>
                  <a:lnTo>
                    <a:pt x="3240531" y="459977"/>
                  </a:lnTo>
                  <a:lnTo>
                    <a:pt x="3240713" y="590071"/>
                  </a:lnTo>
                  <a:cubicBezTo>
                    <a:pt x="3240713" y="594628"/>
                    <a:pt x="3237032" y="598346"/>
                    <a:pt x="3232475" y="598346"/>
                  </a:cubicBezTo>
                  <a:lnTo>
                    <a:pt x="3110036" y="598455"/>
                  </a:lnTo>
                  <a:cubicBezTo>
                    <a:pt x="3098335" y="598455"/>
                    <a:pt x="3088821" y="588941"/>
                    <a:pt x="3088858" y="577204"/>
                  </a:cubicBezTo>
                  <a:lnTo>
                    <a:pt x="3088967" y="401655"/>
                  </a:lnTo>
                  <a:lnTo>
                    <a:pt x="3089040" y="401655"/>
                  </a:lnTo>
                  <a:lnTo>
                    <a:pt x="3089040" y="61164"/>
                  </a:lnTo>
                  <a:cubicBezTo>
                    <a:pt x="3089040" y="35794"/>
                    <a:pt x="3109598" y="15236"/>
                    <a:pt x="3134968" y="15236"/>
                  </a:cubicBezTo>
                  <a:close/>
                  <a:moveTo>
                    <a:pt x="3645595" y="15221"/>
                  </a:moveTo>
                  <a:lnTo>
                    <a:pt x="3775544" y="15221"/>
                  </a:lnTo>
                  <a:cubicBezTo>
                    <a:pt x="3782433" y="15221"/>
                    <a:pt x="3788739" y="19048"/>
                    <a:pt x="3791911" y="25172"/>
                  </a:cubicBezTo>
                  <a:lnTo>
                    <a:pt x="4088004" y="590932"/>
                  </a:lnTo>
                  <a:cubicBezTo>
                    <a:pt x="4089644" y="594067"/>
                    <a:pt x="4087384" y="597821"/>
                    <a:pt x="4083812" y="597821"/>
                  </a:cubicBezTo>
                  <a:lnTo>
                    <a:pt x="3998990" y="597821"/>
                  </a:lnTo>
                  <a:cubicBezTo>
                    <a:pt x="3952260" y="597821"/>
                    <a:pt x="3909575" y="571357"/>
                    <a:pt x="3888834" y="529511"/>
                  </a:cubicBezTo>
                  <a:lnTo>
                    <a:pt x="3867255" y="486062"/>
                  </a:lnTo>
                  <a:lnTo>
                    <a:pt x="3533071" y="486062"/>
                  </a:lnTo>
                  <a:lnTo>
                    <a:pt x="3482731" y="587542"/>
                  </a:lnTo>
                  <a:cubicBezTo>
                    <a:pt x="3479597" y="593848"/>
                    <a:pt x="3473181" y="597821"/>
                    <a:pt x="3466146" y="597821"/>
                  </a:cubicBezTo>
                  <a:lnTo>
                    <a:pt x="3316514" y="597821"/>
                  </a:lnTo>
                  <a:cubicBezTo>
                    <a:pt x="3312978" y="597821"/>
                    <a:pt x="3310718" y="594067"/>
                    <a:pt x="3312358" y="590932"/>
                  </a:cubicBezTo>
                  <a:lnTo>
                    <a:pt x="3598792" y="43544"/>
                  </a:lnTo>
                  <a:cubicBezTo>
                    <a:pt x="3607941" y="26084"/>
                    <a:pt x="3625875" y="15221"/>
                    <a:pt x="3645595" y="15221"/>
                  </a:cubicBezTo>
                  <a:close/>
                  <a:moveTo>
                    <a:pt x="1985106" y="15070"/>
                  </a:moveTo>
                  <a:cubicBezTo>
                    <a:pt x="2134811" y="15070"/>
                    <a:pt x="2217264" y="83015"/>
                    <a:pt x="2217264" y="206366"/>
                  </a:cubicBezTo>
                  <a:cubicBezTo>
                    <a:pt x="2217264" y="326910"/>
                    <a:pt x="2119575" y="369922"/>
                    <a:pt x="2089612" y="380238"/>
                  </a:cubicBezTo>
                  <a:lnTo>
                    <a:pt x="2084290" y="382060"/>
                  </a:lnTo>
                  <a:lnTo>
                    <a:pt x="2249560" y="590525"/>
                  </a:lnTo>
                  <a:cubicBezTo>
                    <a:pt x="2252002" y="593587"/>
                    <a:pt x="2249815" y="598143"/>
                    <a:pt x="2245878" y="598143"/>
                  </a:cubicBezTo>
                  <a:lnTo>
                    <a:pt x="2091908" y="598143"/>
                  </a:lnTo>
                  <a:cubicBezTo>
                    <a:pt x="2086586" y="598143"/>
                    <a:pt x="2081520" y="595847"/>
                    <a:pt x="2078020" y="591874"/>
                  </a:cubicBezTo>
                  <a:lnTo>
                    <a:pt x="1957695" y="455218"/>
                  </a:lnTo>
                  <a:cubicBezTo>
                    <a:pt x="1953649" y="450990"/>
                    <a:pt x="1950004" y="447199"/>
                    <a:pt x="1946650" y="443663"/>
                  </a:cubicBezTo>
                  <a:cubicBezTo>
                    <a:pt x="1909251" y="404551"/>
                    <a:pt x="1902508" y="397479"/>
                    <a:pt x="1832995" y="397479"/>
                  </a:cubicBezTo>
                  <a:lnTo>
                    <a:pt x="1700058" y="397479"/>
                  </a:lnTo>
                  <a:lnTo>
                    <a:pt x="1700058" y="418512"/>
                  </a:lnTo>
                  <a:lnTo>
                    <a:pt x="1700313" y="590051"/>
                  </a:lnTo>
                  <a:cubicBezTo>
                    <a:pt x="1700313" y="594608"/>
                    <a:pt x="1696595" y="598326"/>
                    <a:pt x="1692038" y="598326"/>
                  </a:cubicBezTo>
                  <a:lnTo>
                    <a:pt x="1569635" y="598435"/>
                  </a:lnTo>
                  <a:cubicBezTo>
                    <a:pt x="1557898" y="598435"/>
                    <a:pt x="1548421" y="588921"/>
                    <a:pt x="1548421" y="577184"/>
                  </a:cubicBezTo>
                  <a:lnTo>
                    <a:pt x="1548530" y="431051"/>
                  </a:lnTo>
                  <a:lnTo>
                    <a:pt x="1548421" y="431051"/>
                  </a:lnTo>
                  <a:lnTo>
                    <a:pt x="1548421" y="61399"/>
                  </a:lnTo>
                  <a:cubicBezTo>
                    <a:pt x="1548421" y="36102"/>
                    <a:pt x="1569016" y="15470"/>
                    <a:pt x="1594349" y="15434"/>
                  </a:cubicBezTo>
                  <a:close/>
                  <a:moveTo>
                    <a:pt x="1069148" y="0"/>
                  </a:moveTo>
                  <a:cubicBezTo>
                    <a:pt x="1130131" y="0"/>
                    <a:pt x="1185865" y="6671"/>
                    <a:pt x="1234783" y="19866"/>
                  </a:cubicBezTo>
                  <a:cubicBezTo>
                    <a:pt x="1283518" y="33025"/>
                    <a:pt x="1325546" y="52672"/>
                    <a:pt x="1359665" y="78334"/>
                  </a:cubicBezTo>
                  <a:cubicBezTo>
                    <a:pt x="1393710" y="103923"/>
                    <a:pt x="1420210" y="136219"/>
                    <a:pt x="1438509" y="174347"/>
                  </a:cubicBezTo>
                  <a:cubicBezTo>
                    <a:pt x="1456807" y="212475"/>
                    <a:pt x="1466066" y="257127"/>
                    <a:pt x="1466066" y="307029"/>
                  </a:cubicBezTo>
                  <a:cubicBezTo>
                    <a:pt x="1466066" y="356931"/>
                    <a:pt x="1456807" y="401583"/>
                    <a:pt x="1438509" y="439748"/>
                  </a:cubicBezTo>
                  <a:cubicBezTo>
                    <a:pt x="1420210" y="477839"/>
                    <a:pt x="1393710" y="510135"/>
                    <a:pt x="1359665" y="535724"/>
                  </a:cubicBezTo>
                  <a:cubicBezTo>
                    <a:pt x="1325546" y="561386"/>
                    <a:pt x="1283518" y="581069"/>
                    <a:pt x="1234783" y="594192"/>
                  </a:cubicBezTo>
                  <a:cubicBezTo>
                    <a:pt x="1185865" y="607387"/>
                    <a:pt x="1130131" y="614058"/>
                    <a:pt x="1069148" y="614058"/>
                  </a:cubicBezTo>
                  <a:cubicBezTo>
                    <a:pt x="1008093" y="614058"/>
                    <a:pt x="952213" y="607387"/>
                    <a:pt x="903040" y="594192"/>
                  </a:cubicBezTo>
                  <a:cubicBezTo>
                    <a:pt x="853977" y="581069"/>
                    <a:pt x="811693" y="561386"/>
                    <a:pt x="777247" y="535688"/>
                  </a:cubicBezTo>
                  <a:cubicBezTo>
                    <a:pt x="742946" y="510135"/>
                    <a:pt x="716155" y="477839"/>
                    <a:pt x="697601" y="439711"/>
                  </a:cubicBezTo>
                  <a:cubicBezTo>
                    <a:pt x="679011" y="401583"/>
                    <a:pt x="669607" y="356931"/>
                    <a:pt x="669607" y="307029"/>
                  </a:cubicBezTo>
                  <a:cubicBezTo>
                    <a:pt x="669607" y="257127"/>
                    <a:pt x="679011" y="212475"/>
                    <a:pt x="697601" y="174347"/>
                  </a:cubicBezTo>
                  <a:cubicBezTo>
                    <a:pt x="716155" y="136255"/>
                    <a:pt x="742946" y="103959"/>
                    <a:pt x="777247" y="78370"/>
                  </a:cubicBezTo>
                  <a:cubicBezTo>
                    <a:pt x="811693" y="52672"/>
                    <a:pt x="853977" y="33025"/>
                    <a:pt x="903040" y="19866"/>
                  </a:cubicBezTo>
                  <a:cubicBezTo>
                    <a:pt x="952249" y="6671"/>
                    <a:pt x="1008129" y="0"/>
                    <a:pt x="1069148" y="0"/>
                  </a:cubicBezTo>
                  <a:close/>
                </a:path>
              </a:pathLst>
            </a:custGeom>
            <a:solidFill>
              <a:srgbClr val="002BCA"/>
            </a:solidFill>
            <a:ln w="36417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502F13-D3CD-48F2-B727-5EC66DD0A0E6}"/>
                </a:ext>
              </a:extLst>
            </p:cNvPr>
            <p:cNvSpPr/>
            <p:nvPr userDrawn="1"/>
          </p:nvSpPr>
          <p:spPr>
            <a:xfrm>
              <a:off x="9266605" y="1522885"/>
              <a:ext cx="72000" cy="72000"/>
            </a:xfrm>
            <a:custGeom>
              <a:avLst/>
              <a:gdLst>
                <a:gd name="connsiteX0" fmla="*/ -76 w 65612"/>
                <a:gd name="connsiteY0" fmla="*/ -282 h 68637"/>
                <a:gd name="connsiteX1" fmla="*/ 65536 w 65612"/>
                <a:gd name="connsiteY1" fmla="*/ -282 h 68637"/>
                <a:gd name="connsiteX2" fmla="*/ 65536 w 65612"/>
                <a:gd name="connsiteY2" fmla="*/ 68355 h 68637"/>
                <a:gd name="connsiteX3" fmla="*/ -76 w 65612"/>
                <a:gd name="connsiteY3" fmla="*/ 68355 h 6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12" h="68637">
                  <a:moveTo>
                    <a:pt x="-76" y="-282"/>
                  </a:moveTo>
                  <a:lnTo>
                    <a:pt x="65536" y="-282"/>
                  </a:lnTo>
                  <a:lnTo>
                    <a:pt x="65536" y="68355"/>
                  </a:lnTo>
                  <a:lnTo>
                    <a:pt x="-76" y="68355"/>
                  </a:lnTo>
                  <a:close/>
                </a:path>
              </a:pathLst>
            </a:custGeom>
            <a:solidFill>
              <a:srgbClr val="CC2869"/>
            </a:solidFill>
            <a:ln w="36417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6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2D32B343-2D4C-49DF-AB23-01BD9157E137}"/>
              </a:ext>
            </a:extLst>
          </p:cNvPr>
          <p:cNvSpPr/>
          <p:nvPr userDrawn="1"/>
        </p:nvSpPr>
        <p:spPr>
          <a:xfrm>
            <a:off x="2685039" y="566"/>
            <a:ext cx="8269696" cy="6864433"/>
          </a:xfrm>
          <a:custGeom>
            <a:avLst/>
            <a:gdLst>
              <a:gd name="connsiteX0" fmla="*/ 7698197 w 7698740"/>
              <a:gd name="connsiteY0" fmla="*/ -51 h 6390499"/>
              <a:gd name="connsiteX1" fmla="*/ 7698741 w 7698740"/>
              <a:gd name="connsiteY1" fmla="*/ 1076049 h 6390499"/>
              <a:gd name="connsiteX2" fmla="*/ 1780321 w 7698740"/>
              <a:gd name="connsiteY2" fmla="*/ 1072976 h 6390499"/>
              <a:gd name="connsiteX3" fmla="*/ 2422520 w 7698740"/>
              <a:gd name="connsiteY3" fmla="*/ 1520085 h 6390499"/>
              <a:gd name="connsiteX4" fmla="*/ 5723310 w 7698740"/>
              <a:gd name="connsiteY4" fmla="*/ 1809844 h 6390499"/>
              <a:gd name="connsiteX5" fmla="*/ 5726764 w 7698740"/>
              <a:gd name="connsiteY5" fmla="*/ 4164257 h 6390499"/>
              <a:gd name="connsiteX6" fmla="*/ 2576474 w 7698740"/>
              <a:gd name="connsiteY6" fmla="*/ 4438538 h 6390499"/>
              <a:gd name="connsiteX7" fmla="*/ 1782420 w 7698740"/>
              <a:gd name="connsiteY7" fmla="*/ 4892944 h 6390499"/>
              <a:gd name="connsiteX8" fmla="*/ 1783263 w 7698740"/>
              <a:gd name="connsiteY8" fmla="*/ 6390449 h 6390499"/>
              <a:gd name="connsiteX9" fmla="*/ 0 w 7698740"/>
              <a:gd name="connsiteY9" fmla="*/ 6389478 h 6390499"/>
              <a:gd name="connsiteX10" fmla="*/ 1552 w 7698740"/>
              <a:gd name="connsiteY10" fmla="*/ 4441837 h 6390499"/>
              <a:gd name="connsiteX11" fmla="*/ 676679 w 7698740"/>
              <a:gd name="connsiteY11" fmla="*/ 3404288 h 6390499"/>
              <a:gd name="connsiteX12" fmla="*/ 4839998 w 7698740"/>
              <a:gd name="connsiteY12" fmla="*/ 3142116 h 6390499"/>
              <a:gd name="connsiteX13" fmla="*/ 4837398 w 7698740"/>
              <a:gd name="connsiteY13" fmla="*/ 2897215 h 6390499"/>
              <a:gd name="connsiteX14" fmla="*/ 706308 w 7698740"/>
              <a:gd name="connsiteY14" fmla="*/ 2665673 h 6390499"/>
              <a:gd name="connsiteX15" fmla="*/ 11515 w 7698740"/>
              <a:gd name="connsiteY15" fmla="*/ 1612425 h 6390499"/>
              <a:gd name="connsiteX16" fmla="*/ 10642 w 7698740"/>
              <a:gd name="connsiteY16" fmla="*/ 6694 h 6390499"/>
              <a:gd name="connsiteX17" fmla="*/ 10708 w 7698740"/>
              <a:gd name="connsiteY17" fmla="*/ -51 h 6390499"/>
              <a:gd name="connsiteX18" fmla="*/ 7698197 w 7698740"/>
              <a:gd name="connsiteY18" fmla="*/ -51 h 639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98740" h="6390499">
                <a:moveTo>
                  <a:pt x="7698197" y="-51"/>
                </a:moveTo>
                <a:lnTo>
                  <a:pt x="7698741" y="1076049"/>
                </a:lnTo>
                <a:lnTo>
                  <a:pt x="1780321" y="1072976"/>
                </a:lnTo>
                <a:cubicBezTo>
                  <a:pt x="1780449" y="1378422"/>
                  <a:pt x="1732905" y="1461091"/>
                  <a:pt x="2422520" y="1520085"/>
                </a:cubicBezTo>
                <a:cubicBezTo>
                  <a:pt x="2951944" y="1565366"/>
                  <a:pt x="4659175" y="1705507"/>
                  <a:pt x="5723310" y="1809844"/>
                </a:cubicBezTo>
                <a:cubicBezTo>
                  <a:pt x="7050510" y="1939959"/>
                  <a:pt x="7053149" y="4033384"/>
                  <a:pt x="5726764" y="4164257"/>
                </a:cubicBezTo>
                <a:cubicBezTo>
                  <a:pt x="4663289" y="4269126"/>
                  <a:pt x="3036747" y="4393905"/>
                  <a:pt x="2576474" y="4438538"/>
                </a:cubicBezTo>
                <a:cubicBezTo>
                  <a:pt x="2116200" y="4483210"/>
                  <a:pt x="1782261" y="4600964"/>
                  <a:pt x="1782420" y="4892944"/>
                </a:cubicBezTo>
                <a:lnTo>
                  <a:pt x="1783263" y="6390449"/>
                </a:lnTo>
                <a:lnTo>
                  <a:pt x="0" y="6389478"/>
                </a:lnTo>
                <a:lnTo>
                  <a:pt x="1552" y="4441837"/>
                </a:lnTo>
                <a:cubicBezTo>
                  <a:pt x="2267" y="4005634"/>
                  <a:pt x="97514" y="3495418"/>
                  <a:pt x="676679" y="3404288"/>
                </a:cubicBezTo>
                <a:cubicBezTo>
                  <a:pt x="1255845" y="3313112"/>
                  <a:pt x="4839998" y="3142116"/>
                  <a:pt x="4839998" y="3142116"/>
                </a:cubicBezTo>
                <a:cubicBezTo>
                  <a:pt x="4946613" y="3090206"/>
                  <a:pt x="4945100" y="2947379"/>
                  <a:pt x="4837398" y="2897215"/>
                </a:cubicBezTo>
                <a:cubicBezTo>
                  <a:pt x="4837398" y="2897215"/>
                  <a:pt x="1348930" y="2760696"/>
                  <a:pt x="706308" y="2665673"/>
                </a:cubicBezTo>
                <a:cubicBezTo>
                  <a:pt x="63717" y="2570616"/>
                  <a:pt x="10673" y="2058304"/>
                  <a:pt x="11515" y="1612425"/>
                </a:cubicBezTo>
                <a:lnTo>
                  <a:pt x="10642" y="6694"/>
                </a:lnTo>
                <a:cubicBezTo>
                  <a:pt x="10646" y="4439"/>
                  <a:pt x="10669" y="2188"/>
                  <a:pt x="10708" y="-51"/>
                </a:cubicBezTo>
                <a:lnTo>
                  <a:pt x="7698197" y="-51"/>
                </a:lnTo>
                <a:close/>
              </a:path>
            </a:pathLst>
          </a:custGeom>
          <a:solidFill>
            <a:srgbClr val="E7E6E6"/>
          </a:solidFill>
          <a:ln w="32325" cap="flat">
            <a:noFill/>
            <a:prstDash val="solid"/>
            <a:round/>
          </a:ln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C6D5416-DBDA-4E82-B2E2-3D49AC79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58" y="597134"/>
            <a:ext cx="10616185" cy="773353"/>
          </a:xfrm>
        </p:spPr>
        <p:txBody>
          <a:bodyPr wrap="square" anchor="t" anchorCtr="0">
            <a:spAutoFit/>
          </a:bodyPr>
          <a:lstStyle>
            <a:lvl1pPr>
              <a:defRPr sz="54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E381-A299-4F3A-8293-101AD8DE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9B20-064B-4316-A3DF-4EFC3636C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8C82-80B4-403E-83E6-5BC8E5A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42FC-DEBA-4652-916E-DD07BFAE4E3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FDB9-F570-4471-BC32-451441CC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9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0E97-A1D2-4341-AAF4-F51851E5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250B-D40B-4337-B2B2-91A3FF9A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68FD-FE16-422A-B613-52E4932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5E7A-A5D9-49F9-8169-425BD2AE62C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8A697-9D8B-4153-8E86-AD6CDA4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59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18A2-8DFD-46CF-A44D-BB7B111E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1FCA-344F-4B23-8531-E896F8B36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72C8C-FAE4-4F8A-84D7-0B736ABC2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4EFF-DF5F-4961-BBEA-AFDF717A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61A5-9B53-4C25-9D48-2232C938ABB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477B-E1D4-4907-8782-E5359CF5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2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A53C-829F-4386-B547-BA2209CF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F430-8418-4E6A-95A5-C0D46CDF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521DB-9EB9-46F4-A525-E7F5E0B24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D5573-3AE9-4D5D-99A9-782024F6B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16F9B-8615-4F41-B02D-8B7397489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29682-A3E3-48DF-8385-C6E317B3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0BBA8-1C1C-4E71-9F63-3A9BC149617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793A3-F1F3-4674-95CA-EC80E4F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72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D3AD-26B1-4C4C-9863-1F2219AE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CE09F-9879-422A-838D-F9E95FA7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D3E28-5674-497B-A145-FDAB9BE18A0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71FB8-B67C-4339-986F-A26ACCED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52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B940D-6CA0-488F-AB68-4AA39C4A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F3E08-943F-41D2-A41D-FE5DFCD3B8B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2F9CD-0703-498E-909C-3FAB6473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8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240B-8A8E-4219-9BA5-175A7E80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49B1-5ED8-4AFD-947E-B2929886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D5F34-7213-4136-99A0-A1C8DAF0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D9A10-F977-495C-A83A-92FED77B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4B7FA-F649-43BA-A55D-D00B1B742D3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02A3A-E4DA-4D00-8B9E-68296A93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7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6830-BC5E-471C-A087-44F25B26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04BB4-8901-41F4-9202-EFA0FE0F4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FA171-AB6C-4DC5-80A0-09F39EFB3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5DB00-6275-428B-800C-5A8CA001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F0EAE-7541-41E2-8D2D-078AC5FA160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DF6-E40B-44EF-8D78-B2C37772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96364-706A-4B9F-BC02-B24F7B14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7BFDE-79D5-4BAB-9EC5-7796ECF3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FEB5-7034-4F26-A302-E2E8F8AB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4B13-3AAA-41DB-AAAD-B9404F355EF3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50D9-E1B4-4F28-AD99-90ECAD588DD7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0768-B029-4E04-A7FE-F61BBF3D9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1A3E-8AF2-418F-8F45-4CEDDDDB2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2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11.png"/><Relationship Id="rId5" Type="http://schemas.openxmlformats.org/officeDocument/2006/relationships/hyperlink" Target="https://app.powerbi.com/reportEmbed?reportId=98a5971d-24d0-4392-884d-149c67cb5c24&amp;groupId=cb686f84-dd00-4d40-add5-1b874390d553&amp;autoAuth=true&amp;ctid=5047bca2-da88-442e-a09a-d9b8af692adc&amp;config=eyJjbHVzdGVyVXJsIjoiaHR0cHM6Ly93YWJpLXdlc3QtZXVyb3BlLWItcHJpbWFyeS1yZWRpcmVjdC5hbmFseXNpcy53aW5kb3dzLm5ldC8ifQ%3D%3D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D68DD36-DE9A-BE4B-9847-559A952E67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0" b="7650"/>
          <a:stretch/>
        </p:blipFill>
        <p:spPr>
          <a:xfrm>
            <a:off x="551076" y="2381478"/>
            <a:ext cx="11640922" cy="414341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4A9CDA-15F5-4458-8C5E-5597E1B16A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24.Feb.2023 Jiaxue LI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08AED11-2EBD-46E8-BCA2-0ADFC854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97" y="583556"/>
            <a:ext cx="8052882" cy="48013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CDM Forecasting and Arbitration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9D91A2-8A0B-452D-98D2-1D6D0A026A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Faurecia Clean Mobility</a:t>
            </a:r>
          </a:p>
        </p:txBody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132FDDEC-08AA-4844-9526-057DC975F4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 dirty="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pic>
        <p:nvPicPr>
          <p:cNvPr id="4" name="bjClassifierImageTop">
            <a:extLst>
              <a:ext uri="{FF2B5EF4-FFF2-40B4-BE49-F238E27FC236}">
                <a16:creationId xmlns:a16="http://schemas.microsoft.com/office/drawing/2014/main" id="{4F2C3A6B-1D08-4011-8488-1EA1D768E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0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>
            <a:extLst>
              <a:ext uri="{FF2B5EF4-FFF2-40B4-BE49-F238E27FC236}">
                <a16:creationId xmlns:a16="http://schemas.microsoft.com/office/drawing/2014/main" id="{7A6BCFB6-A693-4BAC-9609-4CBAEA091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 dirty="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981BC-4536-412F-88AB-208225DC8548}"/>
              </a:ext>
            </a:extLst>
          </p:cNvPr>
          <p:cNvSpPr txBox="1"/>
          <p:nvPr/>
        </p:nvSpPr>
        <p:spPr>
          <a:xfrm>
            <a:off x="440766" y="1320375"/>
            <a:ext cx="1116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Principle: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Based on average of previous rolling weeks (12),  EDI accuracy is defined, called “customer demand behavior”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Apply the customer demand behavior defined per plant/ship-to on corresponding future EDI</a:t>
            </a:r>
          </a:p>
        </p:txBody>
      </p:sp>
      <p:pic>
        <p:nvPicPr>
          <p:cNvPr id="20" name="bjClassifierImageTop">
            <a:extLst>
              <a:ext uri="{FF2B5EF4-FFF2-40B4-BE49-F238E27FC236}">
                <a16:creationId xmlns:a16="http://schemas.microsoft.com/office/drawing/2014/main" id="{BAE7E71E-03AA-4F88-A433-51A6DD2E3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363B18-4CD2-436E-9B11-0C4D167DDECE}"/>
              </a:ext>
            </a:extLst>
          </p:cNvPr>
          <p:cNvSpPr txBox="1"/>
          <p:nvPr/>
        </p:nvSpPr>
        <p:spPr>
          <a:xfrm>
            <a:off x="616131" y="574569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2.3 Logic for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Stellantis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Europe Division Forecasting</a:t>
            </a:r>
            <a:endParaRPr lang="fr-FR" sz="2800" b="1" dirty="0">
              <a:solidFill>
                <a:srgbClr val="0070C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AB3CE-FAE0-407C-A142-16783AD0E3E0}"/>
              </a:ext>
            </a:extLst>
          </p:cNvPr>
          <p:cNvSpPr txBox="1"/>
          <p:nvPr/>
        </p:nvSpPr>
        <p:spPr>
          <a:xfrm>
            <a:off x="878907" y="5672710"/>
            <a:ext cx="328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Weekly EDI Accuracy in Power Bi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9E6304-6E5B-4799-981C-04FF2C0F74E1}"/>
              </a:ext>
            </a:extLst>
          </p:cNvPr>
          <p:cNvGrpSpPr/>
          <p:nvPr/>
        </p:nvGrpSpPr>
        <p:grpSpPr>
          <a:xfrm>
            <a:off x="382576" y="2405637"/>
            <a:ext cx="11227849" cy="3098579"/>
            <a:chOff x="382576" y="2105188"/>
            <a:chExt cx="11227849" cy="30985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CD54180-A192-4F6F-A99D-D0784DF70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576" y="2111750"/>
              <a:ext cx="5514425" cy="30920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E584CA-5538-4280-8552-408CB93AC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2105188"/>
              <a:ext cx="5514425" cy="3095298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5B06AA5-66B0-4BBF-B55D-061C49E0DEED}"/>
                </a:ext>
              </a:extLst>
            </p:cNvPr>
            <p:cNvSpPr/>
            <p:nvPr/>
          </p:nvSpPr>
          <p:spPr>
            <a:xfrm>
              <a:off x="897775" y="2552007"/>
              <a:ext cx="897774" cy="58189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E1F7A6-D14D-4125-A472-F9080F194439}"/>
                </a:ext>
              </a:extLst>
            </p:cNvPr>
            <p:cNvSpPr/>
            <p:nvPr/>
          </p:nvSpPr>
          <p:spPr>
            <a:xfrm>
              <a:off x="2701636" y="2552007"/>
              <a:ext cx="811686" cy="58189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3AC1131-0493-4AB2-8B1A-F286748D4078}"/>
                </a:ext>
              </a:extLst>
            </p:cNvPr>
            <p:cNvSpPr/>
            <p:nvPr/>
          </p:nvSpPr>
          <p:spPr>
            <a:xfrm>
              <a:off x="4624647" y="2552007"/>
              <a:ext cx="811686" cy="58189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385ECC7-B9F5-4824-A52B-357924F16D3E}"/>
                </a:ext>
              </a:extLst>
            </p:cNvPr>
            <p:cNvSpPr/>
            <p:nvPr/>
          </p:nvSpPr>
          <p:spPr>
            <a:xfrm>
              <a:off x="6608618" y="2552007"/>
              <a:ext cx="750726" cy="58189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203E0F1-2283-4586-A0DC-8AB7E996CF01}"/>
                </a:ext>
              </a:extLst>
            </p:cNvPr>
            <p:cNvSpPr/>
            <p:nvPr/>
          </p:nvSpPr>
          <p:spPr>
            <a:xfrm>
              <a:off x="8427359" y="2552007"/>
              <a:ext cx="750726" cy="58189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CE4CDC4-75E8-46DE-B02F-34DC4DCE58FF}"/>
                </a:ext>
              </a:extLst>
            </p:cNvPr>
            <p:cNvSpPr/>
            <p:nvPr/>
          </p:nvSpPr>
          <p:spPr>
            <a:xfrm>
              <a:off x="10246099" y="2544505"/>
              <a:ext cx="826453" cy="58189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3357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4C1D67-36DC-457F-96A7-22C776619614}"/>
              </a:ext>
            </a:extLst>
          </p:cNvPr>
          <p:cNvSpPr txBox="1"/>
          <p:nvPr/>
        </p:nvSpPr>
        <p:spPr>
          <a:xfrm>
            <a:off x="616131" y="574569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2.4 Forecasting results for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Stellantis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Plant example #1</a:t>
            </a:r>
            <a:endParaRPr lang="fr-FR" sz="2800" b="1" dirty="0">
              <a:solidFill>
                <a:srgbClr val="0070C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7A6BCFB6-A693-4BAC-9609-4CBAEA091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CCF2A-A640-40D4-84AB-268DE4677E29}"/>
              </a:ext>
            </a:extLst>
          </p:cNvPr>
          <p:cNvSpPr txBox="1"/>
          <p:nvPr/>
        </p:nvSpPr>
        <p:spPr>
          <a:xfrm>
            <a:off x="616131" y="1055544"/>
            <a:ext cx="716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Apply the same logic for the Plant level:</a:t>
            </a:r>
          </a:p>
          <a:p>
            <a:r>
              <a:rPr lang="en-US" b="1" dirty="0"/>
              <a:t>Example for </a:t>
            </a:r>
            <a:r>
              <a:rPr lang="en-US" b="1" dirty="0" err="1"/>
              <a:t>Stellantis</a:t>
            </a:r>
            <a:r>
              <a:rPr lang="en-US" b="1" dirty="0"/>
              <a:t> Plant 1505 Terni Sales prediction in W06 and W07 </a:t>
            </a:r>
            <a:endParaRPr lang="fr-FR" b="1" dirty="0"/>
          </a:p>
        </p:txBody>
      </p:sp>
      <p:pic>
        <p:nvPicPr>
          <p:cNvPr id="13" name="bjClassifierImageTop">
            <a:extLst>
              <a:ext uri="{FF2B5EF4-FFF2-40B4-BE49-F238E27FC236}">
                <a16:creationId xmlns:a16="http://schemas.microsoft.com/office/drawing/2014/main" id="{981D9B4C-917E-4FBF-916C-C7C9DEA5C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860CF-DE9A-4DFE-9EEA-2971D9198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468" y="1893429"/>
            <a:ext cx="11871532" cy="33234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B31358-090F-48AD-A85D-CC40A261CEA3}"/>
              </a:ext>
            </a:extLst>
          </p:cNvPr>
          <p:cNvSpPr/>
          <p:nvPr/>
        </p:nvSpPr>
        <p:spPr>
          <a:xfrm>
            <a:off x="6531028" y="3137595"/>
            <a:ext cx="806474" cy="5948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AAEE-9EBE-49D8-A905-EB9477FA1A86}"/>
              </a:ext>
            </a:extLst>
          </p:cNvPr>
          <p:cNvSpPr txBox="1"/>
          <p:nvPr/>
        </p:nvSpPr>
        <p:spPr>
          <a:xfrm>
            <a:off x="545980" y="5589849"/>
            <a:ext cx="875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Red Forecasting </a:t>
            </a:r>
            <a:r>
              <a:rPr lang="en-US" b="1" dirty="0"/>
              <a:t>accuracy is better than </a:t>
            </a:r>
            <a:r>
              <a:rPr lang="en-US" b="1" dirty="0">
                <a:solidFill>
                  <a:srgbClr val="7030A0"/>
                </a:solidFill>
              </a:rPr>
              <a:t>EDI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91.3% </a:t>
            </a:r>
            <a:r>
              <a:rPr lang="en-US" b="1" dirty="0"/>
              <a:t>vs. </a:t>
            </a:r>
            <a:r>
              <a:rPr lang="en-US" b="1" dirty="0">
                <a:solidFill>
                  <a:srgbClr val="7030A0"/>
                </a:solidFill>
              </a:rPr>
              <a:t>86.2%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F940CAB-A541-470C-9D0B-9CB7C33D8E93}"/>
              </a:ext>
            </a:extLst>
          </p:cNvPr>
          <p:cNvSpPr/>
          <p:nvPr/>
        </p:nvSpPr>
        <p:spPr>
          <a:xfrm>
            <a:off x="6605500" y="3834899"/>
            <a:ext cx="299258" cy="270439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4CCF8D-0FC0-4D45-8543-AB3D261C4414}"/>
              </a:ext>
            </a:extLst>
          </p:cNvPr>
          <p:cNvGrpSpPr/>
          <p:nvPr/>
        </p:nvGrpSpPr>
        <p:grpSpPr>
          <a:xfrm>
            <a:off x="8479457" y="2304640"/>
            <a:ext cx="2045490" cy="857665"/>
            <a:chOff x="8334491" y="1879388"/>
            <a:chExt cx="2045490" cy="857665"/>
          </a:xfrm>
        </p:grpSpPr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734E51BD-5824-46B2-99FA-826DAB2782D9}"/>
                </a:ext>
              </a:extLst>
            </p:cNvPr>
            <p:cNvSpPr/>
            <p:nvPr/>
          </p:nvSpPr>
          <p:spPr>
            <a:xfrm rot="12898911">
              <a:off x="8334491" y="2309925"/>
              <a:ext cx="203661" cy="427128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43412A-C0EF-4207-BB54-806EF79C07F6}"/>
                </a:ext>
              </a:extLst>
            </p:cNvPr>
            <p:cNvSpPr txBox="1"/>
            <p:nvPr/>
          </p:nvSpPr>
          <p:spPr>
            <a:xfrm>
              <a:off x="8341491" y="1879388"/>
              <a:ext cx="203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WoW EDI evolution</a:t>
              </a:r>
              <a:endParaRPr lang="fr-FR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25FB67-9EA7-4E34-82BA-0385CDB863EB}"/>
              </a:ext>
            </a:extLst>
          </p:cNvPr>
          <p:cNvGrpSpPr/>
          <p:nvPr/>
        </p:nvGrpSpPr>
        <p:grpSpPr>
          <a:xfrm>
            <a:off x="7960911" y="3858293"/>
            <a:ext cx="2564036" cy="801663"/>
            <a:chOff x="7799533" y="3459231"/>
            <a:chExt cx="2564036" cy="801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9745C3-262D-4B19-97C5-3431CECA3388}"/>
                </a:ext>
              </a:extLst>
            </p:cNvPr>
            <p:cNvSpPr txBox="1"/>
            <p:nvPr/>
          </p:nvSpPr>
          <p:spPr>
            <a:xfrm>
              <a:off x="7799533" y="3891562"/>
              <a:ext cx="2564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WoW forecasting result</a:t>
              </a:r>
              <a:endParaRPr lang="fr-FR" b="1" dirty="0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BE8A4948-19FB-4B31-8C6A-AEA42EE1585C}"/>
                </a:ext>
              </a:extLst>
            </p:cNvPr>
            <p:cNvSpPr/>
            <p:nvPr/>
          </p:nvSpPr>
          <p:spPr>
            <a:xfrm rot="2323344">
              <a:off x="8298982" y="3459231"/>
              <a:ext cx="233762" cy="452390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9011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4C1D67-36DC-457F-96A7-22C776619614}"/>
              </a:ext>
            </a:extLst>
          </p:cNvPr>
          <p:cNvSpPr txBox="1"/>
          <p:nvPr/>
        </p:nvSpPr>
        <p:spPr>
          <a:xfrm>
            <a:off x="616131" y="574569"/>
            <a:ext cx="91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2.4 Forecasting results for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Stellantis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Plant example #2</a:t>
            </a:r>
            <a:endParaRPr lang="fr-FR" sz="2800" b="1" dirty="0">
              <a:solidFill>
                <a:srgbClr val="0070C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7A6BCFB6-A693-4BAC-9609-4CBAEA091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CCF2A-A640-40D4-84AB-268DE4677E29}"/>
              </a:ext>
            </a:extLst>
          </p:cNvPr>
          <p:cNvSpPr txBox="1"/>
          <p:nvPr/>
        </p:nvSpPr>
        <p:spPr>
          <a:xfrm>
            <a:off x="616131" y="1055544"/>
            <a:ext cx="713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Apply the same logic for the Plant level:</a:t>
            </a:r>
          </a:p>
          <a:p>
            <a:r>
              <a:rPr lang="en-US" b="1" dirty="0"/>
              <a:t>Example for </a:t>
            </a:r>
            <a:r>
              <a:rPr lang="en-US" b="1" dirty="0" err="1"/>
              <a:t>Stellantis</a:t>
            </a:r>
            <a:r>
              <a:rPr lang="en-US" b="1" dirty="0"/>
              <a:t> Plant 1062 </a:t>
            </a:r>
            <a:r>
              <a:rPr lang="en-US" b="1" dirty="0" err="1"/>
              <a:t>Pisek</a:t>
            </a:r>
            <a:r>
              <a:rPr lang="en-US" b="1" dirty="0"/>
              <a:t> Sales prediction in W06, and W07 </a:t>
            </a:r>
            <a:endParaRPr lang="fr-FR" b="1" dirty="0"/>
          </a:p>
        </p:txBody>
      </p:sp>
      <p:pic>
        <p:nvPicPr>
          <p:cNvPr id="13" name="bjClassifierImageTop">
            <a:extLst>
              <a:ext uri="{FF2B5EF4-FFF2-40B4-BE49-F238E27FC236}">
                <a16:creationId xmlns:a16="http://schemas.microsoft.com/office/drawing/2014/main" id="{981D9B4C-917E-4FBF-916C-C7C9DEA5C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860CF-DE9A-4DFE-9EEA-2971D9198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7629" y="1883043"/>
            <a:ext cx="11630722" cy="33234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B31358-090F-48AD-A85D-CC40A261CEA3}"/>
              </a:ext>
            </a:extLst>
          </p:cNvPr>
          <p:cNvSpPr/>
          <p:nvPr/>
        </p:nvSpPr>
        <p:spPr>
          <a:xfrm>
            <a:off x="6504878" y="3647158"/>
            <a:ext cx="551936" cy="5567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F940CAB-A541-470C-9D0B-9CB7C33D8E93}"/>
              </a:ext>
            </a:extLst>
          </p:cNvPr>
          <p:cNvSpPr/>
          <p:nvPr/>
        </p:nvSpPr>
        <p:spPr>
          <a:xfrm>
            <a:off x="6519554" y="4299940"/>
            <a:ext cx="299258" cy="25117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12672-3EEE-470A-BAA3-40BF5CF6210E}"/>
              </a:ext>
            </a:extLst>
          </p:cNvPr>
          <p:cNvSpPr txBox="1"/>
          <p:nvPr/>
        </p:nvSpPr>
        <p:spPr>
          <a:xfrm>
            <a:off x="573577" y="5495730"/>
            <a:ext cx="921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Red Forecasting </a:t>
            </a:r>
            <a:r>
              <a:rPr lang="en-US" b="1" dirty="0"/>
              <a:t>accuracy is worse than </a:t>
            </a:r>
            <a:r>
              <a:rPr lang="en-US" b="1" dirty="0">
                <a:solidFill>
                  <a:srgbClr val="7030A0"/>
                </a:solidFill>
              </a:rPr>
              <a:t>EDI </a:t>
            </a:r>
            <a:r>
              <a:rPr lang="en-US" b="1" dirty="0"/>
              <a:t>accuracy (</a:t>
            </a:r>
            <a:r>
              <a:rPr lang="en-US" b="1" dirty="0">
                <a:solidFill>
                  <a:srgbClr val="FF0000"/>
                </a:solidFill>
              </a:rPr>
              <a:t>78.7% </a:t>
            </a:r>
            <a:r>
              <a:rPr lang="en-US" b="1" dirty="0"/>
              <a:t>vs </a:t>
            </a:r>
            <a:r>
              <a:rPr lang="en-US" b="1" dirty="0">
                <a:solidFill>
                  <a:srgbClr val="7030A0"/>
                </a:solidFill>
              </a:rPr>
              <a:t>82.1%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In the logic for the Plant Level, the model performance need to be tested more times </a:t>
            </a:r>
            <a:endParaRPr lang="fr-FR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0E9CB4-FF6B-44FD-BF94-EE2F36E7A221}"/>
              </a:ext>
            </a:extLst>
          </p:cNvPr>
          <p:cNvGrpSpPr/>
          <p:nvPr/>
        </p:nvGrpSpPr>
        <p:grpSpPr>
          <a:xfrm>
            <a:off x="9166682" y="2899021"/>
            <a:ext cx="2038490" cy="810314"/>
            <a:chOff x="7114857" y="1973470"/>
            <a:chExt cx="2038490" cy="810314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3F26AFC1-C71B-47E4-9C55-7C1F1BD56FEF}"/>
                </a:ext>
              </a:extLst>
            </p:cNvPr>
            <p:cNvSpPr/>
            <p:nvPr/>
          </p:nvSpPr>
          <p:spPr>
            <a:xfrm rot="9475802">
              <a:off x="8624447" y="2280463"/>
              <a:ext cx="232800" cy="503321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FF8977-8690-495D-955C-C6DB2D63F773}"/>
                </a:ext>
              </a:extLst>
            </p:cNvPr>
            <p:cNvSpPr txBox="1"/>
            <p:nvPr/>
          </p:nvSpPr>
          <p:spPr>
            <a:xfrm>
              <a:off x="7114857" y="1973470"/>
              <a:ext cx="203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WoW EDI evolution</a:t>
              </a:r>
              <a:endParaRPr lang="fr-FR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0511F9-EFAB-47FF-8CC2-B4A261D77712}"/>
              </a:ext>
            </a:extLst>
          </p:cNvPr>
          <p:cNvSpPr txBox="1"/>
          <p:nvPr/>
        </p:nvSpPr>
        <p:spPr>
          <a:xfrm>
            <a:off x="9743424" y="4900139"/>
            <a:ext cx="24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WoW forecasting result</a:t>
            </a:r>
            <a:endParaRPr lang="fr-FR" b="1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B879CF0B-5F96-4927-8D06-EC953B6B97E7}"/>
              </a:ext>
            </a:extLst>
          </p:cNvPr>
          <p:cNvSpPr/>
          <p:nvPr/>
        </p:nvSpPr>
        <p:spPr>
          <a:xfrm rot="19804084">
            <a:off x="10828150" y="4256738"/>
            <a:ext cx="245387" cy="51443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A4BD1-B1FD-4491-9A40-827E6B7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58" y="597134"/>
            <a:ext cx="10616185" cy="480131"/>
          </a:xfrm>
        </p:spPr>
        <p:txBody>
          <a:bodyPr/>
          <a:lstStyle/>
          <a:p>
            <a:r>
              <a:rPr lang="fr-FR" sz="2800" b="1" dirty="0">
                <a:solidFill>
                  <a:srgbClr val="0070C0"/>
                </a:solidFill>
                <a:latin typeface="+mn-lt"/>
              </a:rPr>
              <a:t>Contents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A9920-C543-424F-8AEF-30959CF29E81}"/>
              </a:ext>
            </a:extLst>
          </p:cNvPr>
          <p:cNvGrpSpPr/>
          <p:nvPr/>
        </p:nvGrpSpPr>
        <p:grpSpPr>
          <a:xfrm>
            <a:off x="4321321" y="2329453"/>
            <a:ext cx="3549356" cy="2199094"/>
            <a:chOff x="3372491" y="2647378"/>
            <a:chExt cx="5416660" cy="21990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752D27-2E20-42F1-854E-754738A0ABDF}"/>
                </a:ext>
              </a:extLst>
            </p:cNvPr>
            <p:cNvSpPr txBox="1"/>
            <p:nvPr/>
          </p:nvSpPr>
          <p:spPr>
            <a:xfrm>
              <a:off x="3372491" y="2647378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7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EEEF4A-8CF7-45B7-8E6A-AC9534B27BF5}"/>
                </a:ext>
              </a:extLst>
            </p:cNvPr>
            <p:cNvSpPr txBox="1"/>
            <p:nvPr/>
          </p:nvSpPr>
          <p:spPr>
            <a:xfrm>
              <a:off x="3372491" y="3241910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rgbClr val="F58C35"/>
                  </a:solidFill>
                  <a:latin typeface="+mj-lt"/>
                </a:rPr>
                <a:t>02</a:t>
              </a:r>
              <a:endParaRPr lang="en-US" sz="2700" b="1" dirty="0">
                <a:solidFill>
                  <a:srgbClr val="F58C35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E74341-C73B-4E97-825B-9BB0E5F88CF2}"/>
                </a:ext>
              </a:extLst>
            </p:cNvPr>
            <p:cNvSpPr txBox="1"/>
            <p:nvPr/>
          </p:nvSpPr>
          <p:spPr>
            <a:xfrm>
              <a:off x="3372491" y="3836442"/>
              <a:ext cx="523517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rgbClr val="0070C0"/>
                  </a:solidFill>
                  <a:latin typeface="+mj-lt"/>
                </a:rPr>
                <a:t>03</a:t>
              </a:r>
              <a:endParaRPr lang="en-US" sz="27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EE32B9-8A77-4430-A078-F78A6EA2A6D2}"/>
                </a:ext>
              </a:extLst>
            </p:cNvPr>
            <p:cNvSpPr txBox="1"/>
            <p:nvPr/>
          </p:nvSpPr>
          <p:spPr>
            <a:xfrm>
              <a:off x="3372491" y="4430974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chemeClr val="accent2"/>
                  </a:solidFill>
                  <a:latin typeface="+mj-lt"/>
                </a:rPr>
                <a:t>04</a:t>
              </a:r>
              <a:endParaRPr lang="en-US" sz="27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DB082C-2E37-4852-8FA3-B0E93D1DDBC3}"/>
                </a:ext>
              </a:extLst>
            </p:cNvPr>
            <p:cNvSpPr txBox="1"/>
            <p:nvPr/>
          </p:nvSpPr>
          <p:spPr>
            <a:xfrm>
              <a:off x="4239181" y="2764585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fr-FR" b="1" dirty="0"/>
                <a:t>Introduction</a:t>
              </a:r>
              <a:endParaRPr lang="en-US" b="1" dirty="0"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E4F3-802B-2044-A53E-7308F9F28852}"/>
                </a:ext>
              </a:extLst>
            </p:cNvPr>
            <p:cNvSpPr txBox="1"/>
            <p:nvPr/>
          </p:nvSpPr>
          <p:spPr>
            <a:xfrm>
              <a:off x="4239182" y="3963284"/>
              <a:ext cx="4549969" cy="24622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</a:rPr>
                <a:t>Accuracy &amp; Statistical Conclusion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52A68D-982E-5C4C-9E1A-374E664AB105}"/>
                </a:ext>
              </a:extLst>
            </p:cNvPr>
            <p:cNvSpPr txBox="1"/>
            <p:nvPr/>
          </p:nvSpPr>
          <p:spPr>
            <a:xfrm>
              <a:off x="4239182" y="4557816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/>
                <a:t>Future Questions</a:t>
              </a:r>
            </a:p>
          </p:txBody>
        </p:sp>
      </p:grpSp>
      <p:sp>
        <p:nvSpPr>
          <p:cNvPr id="2" name="BJPseudoFooter">
            <a:extLst>
              <a:ext uri="{FF2B5EF4-FFF2-40B4-BE49-F238E27FC236}">
                <a16:creationId xmlns:a16="http://schemas.microsoft.com/office/drawing/2014/main" id="{19CF341C-15DD-4272-9C99-DA74C08CFD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11938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2BC42-0FDE-48E7-BA04-3056FC1E7D5B}"/>
              </a:ext>
            </a:extLst>
          </p:cNvPr>
          <p:cNvSpPr txBox="1"/>
          <p:nvPr/>
        </p:nvSpPr>
        <p:spPr>
          <a:xfrm>
            <a:off x="4889234" y="3012265"/>
            <a:ext cx="3329215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600">
                <a:latin typeface="+mj-lt"/>
              </a:defRPr>
            </a:lvl1pPr>
          </a:lstStyle>
          <a:p>
            <a:r>
              <a:rPr lang="en-US" b="1" dirty="0"/>
              <a:t>Forecasting Example of Division and Plant </a:t>
            </a:r>
          </a:p>
        </p:txBody>
      </p:sp>
    </p:spTree>
    <p:extLst>
      <p:ext uri="{BB962C8B-B14F-4D97-AF65-F5344CB8AC3E}">
        <p14:creationId xmlns:p14="http://schemas.microsoft.com/office/powerpoint/2010/main" val="56145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>
            <a:extLst>
              <a:ext uri="{FF2B5EF4-FFF2-40B4-BE49-F238E27FC236}">
                <a16:creationId xmlns:a16="http://schemas.microsoft.com/office/drawing/2014/main" id="{7A6BCFB6-A693-4BAC-9609-4CBAEA091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981BC-4536-412F-88AB-208225DC8548}"/>
              </a:ext>
            </a:extLst>
          </p:cNvPr>
          <p:cNvSpPr txBox="1"/>
          <p:nvPr/>
        </p:nvSpPr>
        <p:spPr>
          <a:xfrm>
            <a:off x="707571" y="1220508"/>
            <a:ext cx="108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comparation for the Forecasting of W04, W05, W06 examples</a:t>
            </a:r>
          </a:p>
        </p:txBody>
      </p:sp>
      <p:pic>
        <p:nvPicPr>
          <p:cNvPr id="20" name="bjClassifierImageTop">
            <a:extLst>
              <a:ext uri="{FF2B5EF4-FFF2-40B4-BE49-F238E27FC236}">
                <a16:creationId xmlns:a16="http://schemas.microsoft.com/office/drawing/2014/main" id="{BAE7E71E-03AA-4F88-A433-51A6DD2E3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363B18-4CD2-436E-9B11-0C4D167DDECE}"/>
              </a:ext>
            </a:extLst>
          </p:cNvPr>
          <p:cNvSpPr txBox="1"/>
          <p:nvPr/>
        </p:nvSpPr>
        <p:spPr>
          <a:xfrm>
            <a:off x="616131" y="574569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3.1 Accuracy for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Stellantis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Europe Division Forecasting</a:t>
            </a:r>
            <a:endParaRPr lang="fr-FR" sz="2800" b="1" dirty="0">
              <a:solidFill>
                <a:srgbClr val="0070C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94F39-6829-499E-9301-997E33DFEFA1}"/>
              </a:ext>
            </a:extLst>
          </p:cNvPr>
          <p:cNvSpPr txBox="1"/>
          <p:nvPr/>
        </p:nvSpPr>
        <p:spPr>
          <a:xfrm>
            <a:off x="1123456" y="5865852"/>
            <a:ext cx="79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forecasting result is better than we only apply EDI, average progress is 10.4%</a:t>
            </a:r>
          </a:p>
        </p:txBody>
      </p: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0E5C27B5-08AA-42B6-88E7-43D9EB140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95125"/>
              </p:ext>
            </p:extLst>
          </p:nvPr>
        </p:nvGraphicFramePr>
        <p:xfrm>
          <a:off x="1507530" y="1801323"/>
          <a:ext cx="6910718" cy="38157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8360">
                  <a:extLst>
                    <a:ext uri="{9D8B030D-6E8A-4147-A177-3AD203B41FA5}">
                      <a16:colId xmlns:a16="http://schemas.microsoft.com/office/drawing/2014/main" val="2019059882"/>
                    </a:ext>
                  </a:extLst>
                </a:gridCol>
                <a:gridCol w="798360">
                  <a:extLst>
                    <a:ext uri="{9D8B030D-6E8A-4147-A177-3AD203B41FA5}">
                      <a16:colId xmlns:a16="http://schemas.microsoft.com/office/drawing/2014/main" val="3186846324"/>
                    </a:ext>
                  </a:extLst>
                </a:gridCol>
                <a:gridCol w="829023">
                  <a:extLst>
                    <a:ext uri="{9D8B030D-6E8A-4147-A177-3AD203B41FA5}">
                      <a16:colId xmlns:a16="http://schemas.microsoft.com/office/drawing/2014/main" val="3339019014"/>
                    </a:ext>
                  </a:extLst>
                </a:gridCol>
                <a:gridCol w="805995">
                  <a:extLst>
                    <a:ext uri="{9D8B030D-6E8A-4147-A177-3AD203B41FA5}">
                      <a16:colId xmlns:a16="http://schemas.microsoft.com/office/drawing/2014/main" val="2441857173"/>
                    </a:ext>
                  </a:extLst>
                </a:gridCol>
                <a:gridCol w="884241">
                  <a:extLst>
                    <a:ext uri="{9D8B030D-6E8A-4147-A177-3AD203B41FA5}">
                      <a16:colId xmlns:a16="http://schemas.microsoft.com/office/drawing/2014/main" val="2049233107"/>
                    </a:ext>
                  </a:extLst>
                </a:gridCol>
                <a:gridCol w="934751">
                  <a:extLst>
                    <a:ext uri="{9D8B030D-6E8A-4147-A177-3AD203B41FA5}">
                      <a16:colId xmlns:a16="http://schemas.microsoft.com/office/drawing/2014/main" val="1439556136"/>
                    </a:ext>
                  </a:extLst>
                </a:gridCol>
                <a:gridCol w="921946">
                  <a:extLst>
                    <a:ext uri="{9D8B030D-6E8A-4147-A177-3AD203B41FA5}">
                      <a16:colId xmlns:a16="http://schemas.microsoft.com/office/drawing/2014/main" val="3527459522"/>
                    </a:ext>
                  </a:extLst>
                </a:gridCol>
                <a:gridCol w="938042">
                  <a:extLst>
                    <a:ext uri="{9D8B030D-6E8A-4147-A177-3AD203B41FA5}">
                      <a16:colId xmlns:a16="http://schemas.microsoft.com/office/drawing/2014/main" val="3006350535"/>
                    </a:ext>
                  </a:extLst>
                </a:gridCol>
              </a:tblGrid>
              <a:tr h="818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/>
                        <a:t>EDI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W-12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W-8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W-4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W-3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W-2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W-1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progress in only EDI %</a:t>
                      </a:r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01382"/>
                  </a:ext>
                </a:extLst>
              </a:tr>
              <a:tr h="433099"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60.4%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79.4%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89.7%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79.7%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83.4%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92.8%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9.8%</a:t>
                      </a:r>
                      <a:endParaRPr lang="fr-FR" sz="1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72447"/>
                  </a:ext>
                </a:extLst>
              </a:tr>
              <a:tr h="99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Forecasting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Forecasting</a:t>
                      </a:r>
                      <a:r>
                        <a:rPr lang="fr-FR" sz="1000" b="1" dirty="0"/>
                        <a:t> W-3 </a:t>
                      </a:r>
                      <a:r>
                        <a:rPr lang="en-US" sz="1000" b="1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Forecasting</a:t>
                      </a:r>
                      <a:r>
                        <a:rPr lang="fr-FR" sz="1000" b="1" dirty="0"/>
                        <a:t> W-2 </a:t>
                      </a:r>
                      <a:r>
                        <a:rPr lang="en-US" sz="1000" b="1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Forecasting</a:t>
                      </a:r>
                      <a:r>
                        <a:rPr lang="fr-FR" sz="1000" b="1" dirty="0"/>
                        <a:t> W-1 </a:t>
                      </a:r>
                      <a:r>
                        <a:rPr lang="en-US" sz="1000" b="1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progress in only Forecasting %</a:t>
                      </a:r>
                      <a:endParaRPr lang="fr-FR" sz="1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00202"/>
                  </a:ext>
                </a:extLst>
              </a:tr>
              <a:tr h="433099"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91%</a:t>
                      </a:r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94%</a:t>
                      </a:r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96.9%</a:t>
                      </a:r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3.2%</a:t>
                      </a:r>
                      <a:endParaRPr lang="fr-FR" sz="1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9054"/>
                  </a:ext>
                </a:extLst>
              </a:tr>
              <a:tr h="4330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Progress by weeks</a:t>
                      </a:r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14.2%</a:t>
                      </a:r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12.7%</a:t>
                      </a:r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4.3%</a:t>
                      </a:r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95649"/>
                  </a:ext>
                </a:extLst>
              </a:tr>
              <a:tr h="433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progress Forecasting vs. EDI</a:t>
                      </a:r>
                      <a:endParaRPr lang="fr-FR" sz="1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10.4%</a:t>
                      </a:r>
                      <a:endParaRPr lang="fr-FR" sz="1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1672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FC5D385-1C79-4F62-8B68-26177C60C924}"/>
              </a:ext>
            </a:extLst>
          </p:cNvPr>
          <p:cNvSpPr txBox="1"/>
          <p:nvPr/>
        </p:nvSpPr>
        <p:spPr>
          <a:xfrm>
            <a:off x="8743677" y="2700718"/>
            <a:ext cx="3076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accuracy of EDI and the accuracy of Forecasting are both better when using the closer week results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Forecasting results is better than EDI values in each of weeks</a:t>
            </a:r>
            <a:endParaRPr lang="fr-FR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72ABCA-237D-4C88-94D1-BC2EE35462A9}"/>
              </a:ext>
            </a:extLst>
          </p:cNvPr>
          <p:cNvSpPr/>
          <p:nvPr/>
        </p:nvSpPr>
        <p:spPr>
          <a:xfrm>
            <a:off x="1728439" y="2924592"/>
            <a:ext cx="6910718" cy="2089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18694CA-51B6-4E77-A462-D37073F6E27F}"/>
              </a:ext>
            </a:extLst>
          </p:cNvPr>
          <p:cNvSpPr/>
          <p:nvPr/>
        </p:nvSpPr>
        <p:spPr>
          <a:xfrm>
            <a:off x="1728439" y="4305100"/>
            <a:ext cx="6910718" cy="2480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36F3728-A519-4878-9CE4-965D6F5FAB9D}"/>
              </a:ext>
            </a:extLst>
          </p:cNvPr>
          <p:cNvSpPr/>
          <p:nvPr/>
        </p:nvSpPr>
        <p:spPr>
          <a:xfrm rot="5400000">
            <a:off x="2900513" y="4032000"/>
            <a:ext cx="3482898" cy="2480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8A3E60F-A0BF-474C-8AC7-7A4A59C6E988}"/>
              </a:ext>
            </a:extLst>
          </p:cNvPr>
          <p:cNvSpPr/>
          <p:nvPr/>
        </p:nvSpPr>
        <p:spPr>
          <a:xfrm rot="5400000">
            <a:off x="3989908" y="4032000"/>
            <a:ext cx="3482898" cy="2480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EA3753C-2E12-4661-8880-4D336AA68946}"/>
              </a:ext>
            </a:extLst>
          </p:cNvPr>
          <p:cNvSpPr/>
          <p:nvPr/>
        </p:nvSpPr>
        <p:spPr>
          <a:xfrm rot="5400000">
            <a:off x="4955289" y="4049222"/>
            <a:ext cx="3482898" cy="2480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86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>
            <a:extLst>
              <a:ext uri="{FF2B5EF4-FFF2-40B4-BE49-F238E27FC236}">
                <a16:creationId xmlns:a16="http://schemas.microsoft.com/office/drawing/2014/main" id="{7A6BCFB6-A693-4BAC-9609-4CBAEA091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981BC-4536-412F-88AB-208225DC8548}"/>
              </a:ext>
            </a:extLst>
          </p:cNvPr>
          <p:cNvSpPr txBox="1"/>
          <p:nvPr/>
        </p:nvSpPr>
        <p:spPr>
          <a:xfrm>
            <a:off x="707571" y="1220508"/>
            <a:ext cx="108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order to validate the accuracy of the model, Z-test done on 42 past weeks data</a:t>
            </a:r>
          </a:p>
        </p:txBody>
      </p:sp>
      <p:pic>
        <p:nvPicPr>
          <p:cNvPr id="20" name="bjClassifierImageTop">
            <a:extLst>
              <a:ext uri="{FF2B5EF4-FFF2-40B4-BE49-F238E27FC236}">
                <a16:creationId xmlns:a16="http://schemas.microsoft.com/office/drawing/2014/main" id="{BAE7E71E-03AA-4F88-A433-51A6DD2E3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363B18-4CD2-436E-9B11-0C4D167DDECE}"/>
              </a:ext>
            </a:extLst>
          </p:cNvPr>
          <p:cNvSpPr txBox="1"/>
          <p:nvPr/>
        </p:nvSpPr>
        <p:spPr>
          <a:xfrm>
            <a:off x="616131" y="574569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3. Statistical test for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Stellantis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Europe Division Forecasting</a:t>
            </a:r>
            <a:endParaRPr lang="fr-FR" sz="2800" b="1" dirty="0">
              <a:solidFill>
                <a:srgbClr val="0070C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649B4B-7A5C-4C82-8799-577D4239596D}"/>
              </a:ext>
            </a:extLst>
          </p:cNvPr>
          <p:cNvSpPr txBox="1"/>
          <p:nvPr/>
        </p:nvSpPr>
        <p:spPr>
          <a:xfrm>
            <a:off x="1276196" y="1715384"/>
            <a:ext cx="626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Z-Test: Compare the error of averages (Actual and Forecasting) 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F2903A-548C-4BA0-ABF8-61BABB376406}"/>
              </a:ext>
            </a:extLst>
          </p:cNvPr>
          <p:cNvSpPr txBox="1"/>
          <p:nvPr/>
        </p:nvSpPr>
        <p:spPr>
          <a:xfrm>
            <a:off x="1276196" y="3602016"/>
            <a:ext cx="72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</a:t>
            </a:r>
            <a:r>
              <a:rPr lang="fr-FR" dirty="0"/>
              <a:t>Root-</a:t>
            </a:r>
            <a:r>
              <a:rPr lang="fr-FR" dirty="0" err="1"/>
              <a:t>mean</a:t>
            </a:r>
            <a:r>
              <a:rPr lang="fr-FR" dirty="0"/>
              <a:t>-square </a:t>
            </a:r>
            <a:r>
              <a:rPr lang="fr-FR" dirty="0" err="1"/>
              <a:t>deviation</a:t>
            </a:r>
            <a:r>
              <a:rPr lang="en-US" dirty="0"/>
              <a:t>): Compare the error of extreme value 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016D0-8CE1-487D-8675-993FF12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541" y="2236667"/>
            <a:ext cx="1933845" cy="10193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15DA753-82E9-40EE-BD14-811AD2CE9E39}"/>
              </a:ext>
            </a:extLst>
          </p:cNvPr>
          <p:cNvSpPr txBox="1"/>
          <p:nvPr/>
        </p:nvSpPr>
        <p:spPr>
          <a:xfrm>
            <a:off x="4408442" y="2414249"/>
            <a:ext cx="37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&lt; 1.96 means The correct rate of "the two means are not significantly different" is higher than 95%</a:t>
            </a:r>
            <a:endParaRPr lang="en-US" b="1" dirty="0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616BC53-8D8A-4052-AF10-DEDBFC6CE7EE}"/>
              </a:ext>
            </a:extLst>
          </p:cNvPr>
          <p:cNvSpPr/>
          <p:nvPr/>
        </p:nvSpPr>
        <p:spPr>
          <a:xfrm rot="5400000">
            <a:off x="3718598" y="2510684"/>
            <a:ext cx="484632" cy="6402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57CA95E4-A1E3-451E-96D8-1C4EB3CBD752}"/>
              </a:ext>
            </a:extLst>
          </p:cNvPr>
          <p:cNvSpPr/>
          <p:nvPr/>
        </p:nvSpPr>
        <p:spPr>
          <a:xfrm rot="5400000">
            <a:off x="8035433" y="2555772"/>
            <a:ext cx="484632" cy="6402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C51C25B-93CB-4AAC-914F-5C76F53786F0}"/>
              </a:ext>
            </a:extLst>
          </p:cNvPr>
          <p:cNvGrpSpPr/>
          <p:nvPr/>
        </p:nvGrpSpPr>
        <p:grpSpPr>
          <a:xfrm>
            <a:off x="8745669" y="2571658"/>
            <a:ext cx="1922691" cy="1270199"/>
            <a:chOff x="8944495" y="2112540"/>
            <a:chExt cx="2322319" cy="134466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EE1BB8-185E-4932-8899-84422A5B66CE}"/>
                </a:ext>
              </a:extLst>
            </p:cNvPr>
            <p:cNvCxnSpPr/>
            <p:nvPr/>
          </p:nvCxnSpPr>
          <p:spPr>
            <a:xfrm flipV="1">
              <a:off x="8944495" y="2112540"/>
              <a:ext cx="0" cy="1316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25DF4E0-CCF4-49B8-B2B2-CFED57E4E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58647" y="3435927"/>
              <a:ext cx="2308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B7E48BF-2B5B-4050-8362-1A1377F24EF4}"/>
                </a:ext>
              </a:extLst>
            </p:cNvPr>
            <p:cNvSpPr/>
            <p:nvPr/>
          </p:nvSpPr>
          <p:spPr>
            <a:xfrm>
              <a:off x="9511488" y="2537358"/>
              <a:ext cx="783435" cy="919843"/>
            </a:xfrm>
            <a:custGeom>
              <a:avLst/>
              <a:gdLst>
                <a:gd name="connsiteX0" fmla="*/ 0 w 762000"/>
                <a:gd name="connsiteY0" fmla="*/ 1123963 h 1143013"/>
                <a:gd name="connsiteX1" fmla="*/ 371475 w 762000"/>
                <a:gd name="connsiteY1" fmla="*/ 13 h 1143013"/>
                <a:gd name="connsiteX2" fmla="*/ 762000 w 762000"/>
                <a:gd name="connsiteY2" fmla="*/ 1143013 h 11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0" h="1143013">
                  <a:moveTo>
                    <a:pt x="0" y="1123963"/>
                  </a:moveTo>
                  <a:cubicBezTo>
                    <a:pt x="122237" y="560400"/>
                    <a:pt x="244475" y="-3162"/>
                    <a:pt x="371475" y="13"/>
                  </a:cubicBezTo>
                  <a:cubicBezTo>
                    <a:pt x="498475" y="3188"/>
                    <a:pt x="630237" y="573100"/>
                    <a:pt x="762000" y="1143013"/>
                  </a:cubicBez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0BC6EF-B29F-4661-B469-76ACC6607078}"/>
                </a:ext>
              </a:extLst>
            </p:cNvPr>
            <p:cNvSpPr/>
            <p:nvPr/>
          </p:nvSpPr>
          <p:spPr>
            <a:xfrm>
              <a:off x="9891556" y="2536369"/>
              <a:ext cx="783432" cy="919843"/>
            </a:xfrm>
            <a:custGeom>
              <a:avLst/>
              <a:gdLst>
                <a:gd name="connsiteX0" fmla="*/ 0 w 762000"/>
                <a:gd name="connsiteY0" fmla="*/ 1123963 h 1143013"/>
                <a:gd name="connsiteX1" fmla="*/ 371475 w 762000"/>
                <a:gd name="connsiteY1" fmla="*/ 13 h 1143013"/>
                <a:gd name="connsiteX2" fmla="*/ 762000 w 762000"/>
                <a:gd name="connsiteY2" fmla="*/ 1143013 h 11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0" h="1143013">
                  <a:moveTo>
                    <a:pt x="0" y="1123963"/>
                  </a:moveTo>
                  <a:cubicBezTo>
                    <a:pt x="122237" y="560400"/>
                    <a:pt x="244475" y="-3162"/>
                    <a:pt x="371475" y="13"/>
                  </a:cubicBezTo>
                  <a:cubicBezTo>
                    <a:pt x="498475" y="3188"/>
                    <a:pt x="630237" y="573100"/>
                    <a:pt x="762000" y="1143013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06A9DA-68FF-4325-B88F-1E0AB8D92562}"/>
                </a:ext>
              </a:extLst>
            </p:cNvPr>
            <p:cNvCxnSpPr/>
            <p:nvPr/>
          </p:nvCxnSpPr>
          <p:spPr>
            <a:xfrm>
              <a:off x="9883833" y="2236667"/>
              <a:ext cx="0" cy="1192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759B7B2-3AE5-4D3C-8E85-100A08D40CF5}"/>
                </a:ext>
              </a:extLst>
            </p:cNvPr>
            <p:cNvCxnSpPr/>
            <p:nvPr/>
          </p:nvCxnSpPr>
          <p:spPr>
            <a:xfrm>
              <a:off x="10285615" y="2263879"/>
              <a:ext cx="0" cy="119233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5E9195E-188B-4CC4-AEA7-0CEDD7DF8653}"/>
                </a:ext>
              </a:extLst>
            </p:cNvPr>
            <p:cNvCxnSpPr>
              <a:cxnSpLocks/>
            </p:cNvCxnSpPr>
            <p:nvPr/>
          </p:nvCxnSpPr>
          <p:spPr>
            <a:xfrm>
              <a:off x="9883833" y="2414249"/>
              <a:ext cx="4110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49FAFC5-824E-4558-A19A-F014D0A16E15}"/>
              </a:ext>
            </a:extLst>
          </p:cNvPr>
          <p:cNvSpPr txBox="1"/>
          <p:nvPr/>
        </p:nvSpPr>
        <p:spPr>
          <a:xfrm>
            <a:off x="8633167" y="1627058"/>
            <a:ext cx="15452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In 95% of time, the </a:t>
            </a:r>
            <a:r>
              <a:rPr lang="en-US" sz="1200" b="1" dirty="0"/>
              <a:t>average</a:t>
            </a:r>
            <a:r>
              <a:rPr lang="en-US" sz="1200" dirty="0"/>
              <a:t> of actual and forecasting value </a:t>
            </a:r>
            <a:r>
              <a:rPr lang="en-US" sz="1200" b="1" dirty="0"/>
              <a:t>is close to each other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672F5AE-E3B4-424A-8860-0D9C472E5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769" y="4172658"/>
            <a:ext cx="2063003" cy="1205247"/>
          </a:xfrm>
          <a:prstGeom prst="rect">
            <a:avLst/>
          </a:prstGeom>
        </p:spPr>
      </p:pic>
      <p:sp>
        <p:nvSpPr>
          <p:cNvPr id="48" name="Arrow: Up 47">
            <a:extLst>
              <a:ext uri="{FF2B5EF4-FFF2-40B4-BE49-F238E27FC236}">
                <a16:creationId xmlns:a16="http://schemas.microsoft.com/office/drawing/2014/main" id="{4134F02B-8129-4E87-B714-EB77EF5B2E91}"/>
              </a:ext>
            </a:extLst>
          </p:cNvPr>
          <p:cNvSpPr/>
          <p:nvPr/>
        </p:nvSpPr>
        <p:spPr>
          <a:xfrm rot="5400000">
            <a:off x="3718598" y="4501674"/>
            <a:ext cx="484632" cy="6402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AC420C-17FB-4770-ACC0-A17246442953}"/>
              </a:ext>
            </a:extLst>
          </p:cNvPr>
          <p:cNvSpPr txBox="1"/>
          <p:nvPr/>
        </p:nvSpPr>
        <p:spPr>
          <a:xfrm>
            <a:off x="4408442" y="4251334"/>
            <a:ext cx="750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of weekly </a:t>
            </a:r>
            <a:r>
              <a:rPr lang="en-US" dirty="0" err="1"/>
              <a:t>Stellantis</a:t>
            </a:r>
            <a:r>
              <a:rPr lang="en-US" dirty="0"/>
              <a:t> EUR Sales is €5,397,739, </a:t>
            </a:r>
          </a:p>
          <a:p>
            <a:r>
              <a:rPr lang="en-US" dirty="0"/>
              <a:t>But the extreme error are under € 900,000 and far smaller than €5,397,738.7,</a:t>
            </a:r>
          </a:p>
          <a:p>
            <a:r>
              <a:rPr lang="en-US" dirty="0"/>
              <a:t>Then, the extreme error are acceptable,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forecasting results is good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F5506D-A71E-408B-83CC-AAF62C0DC8CB}"/>
              </a:ext>
            </a:extLst>
          </p:cNvPr>
          <p:cNvSpPr txBox="1"/>
          <p:nvPr/>
        </p:nvSpPr>
        <p:spPr>
          <a:xfrm>
            <a:off x="707571" y="5759185"/>
            <a:ext cx="892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Z-test and comparation of RMSE, the forecasting logic is confident enough to be used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E7DE92-DCD3-4499-8E42-6CD5525D9447}"/>
              </a:ext>
            </a:extLst>
          </p:cNvPr>
          <p:cNvSpPr txBox="1"/>
          <p:nvPr/>
        </p:nvSpPr>
        <p:spPr>
          <a:xfrm>
            <a:off x="10668360" y="1764296"/>
            <a:ext cx="131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The forecasting results is good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152436EC-4AFC-4819-B709-37B4D0B0BF03}"/>
              </a:ext>
            </a:extLst>
          </p:cNvPr>
          <p:cNvSpPr/>
          <p:nvPr/>
        </p:nvSpPr>
        <p:spPr>
          <a:xfrm rot="5400000">
            <a:off x="10318437" y="1848869"/>
            <a:ext cx="287146" cy="41270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row: Curved Down 55">
            <a:extLst>
              <a:ext uri="{FF2B5EF4-FFF2-40B4-BE49-F238E27FC236}">
                <a16:creationId xmlns:a16="http://schemas.microsoft.com/office/drawing/2014/main" id="{8F9AEDF2-B165-4B82-BB86-34AAD04B2911}"/>
              </a:ext>
            </a:extLst>
          </p:cNvPr>
          <p:cNvSpPr/>
          <p:nvPr/>
        </p:nvSpPr>
        <p:spPr>
          <a:xfrm rot="2379837">
            <a:off x="9400392" y="2470729"/>
            <a:ext cx="355376" cy="13050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2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A4BD1-B1FD-4491-9A40-827E6B7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58" y="597134"/>
            <a:ext cx="10616185" cy="480131"/>
          </a:xfrm>
        </p:spPr>
        <p:txBody>
          <a:bodyPr/>
          <a:lstStyle/>
          <a:p>
            <a:r>
              <a:rPr lang="fr-FR" sz="2800" b="1" dirty="0">
                <a:solidFill>
                  <a:srgbClr val="0070C0"/>
                </a:solidFill>
                <a:latin typeface="+mn-lt"/>
              </a:rPr>
              <a:t>Contents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A9920-C543-424F-8AEF-30959CF29E81}"/>
              </a:ext>
            </a:extLst>
          </p:cNvPr>
          <p:cNvGrpSpPr/>
          <p:nvPr/>
        </p:nvGrpSpPr>
        <p:grpSpPr>
          <a:xfrm>
            <a:off x="4321321" y="2329453"/>
            <a:ext cx="3549356" cy="2199094"/>
            <a:chOff x="3372491" y="2647378"/>
            <a:chExt cx="5416660" cy="21990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752D27-2E20-42F1-854E-754738A0ABDF}"/>
                </a:ext>
              </a:extLst>
            </p:cNvPr>
            <p:cNvSpPr txBox="1"/>
            <p:nvPr/>
          </p:nvSpPr>
          <p:spPr>
            <a:xfrm>
              <a:off x="3372491" y="2647378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7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EEEF4A-8CF7-45B7-8E6A-AC9534B27BF5}"/>
                </a:ext>
              </a:extLst>
            </p:cNvPr>
            <p:cNvSpPr txBox="1"/>
            <p:nvPr/>
          </p:nvSpPr>
          <p:spPr>
            <a:xfrm>
              <a:off x="3372491" y="3241910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rgbClr val="F58C35"/>
                  </a:solidFill>
                  <a:latin typeface="+mj-lt"/>
                </a:rPr>
                <a:t>02</a:t>
              </a:r>
              <a:endParaRPr lang="en-US" sz="2700" b="1" dirty="0">
                <a:solidFill>
                  <a:srgbClr val="F58C35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E74341-C73B-4E97-825B-9BB0E5F88CF2}"/>
                </a:ext>
              </a:extLst>
            </p:cNvPr>
            <p:cNvSpPr txBox="1"/>
            <p:nvPr/>
          </p:nvSpPr>
          <p:spPr>
            <a:xfrm>
              <a:off x="3372491" y="3836442"/>
              <a:ext cx="523517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rgbClr val="0070C0"/>
                  </a:solidFill>
                  <a:latin typeface="+mj-lt"/>
                </a:rPr>
                <a:t>03</a:t>
              </a:r>
              <a:endParaRPr lang="en-US" sz="27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EE32B9-8A77-4430-A078-F78A6EA2A6D2}"/>
                </a:ext>
              </a:extLst>
            </p:cNvPr>
            <p:cNvSpPr txBox="1"/>
            <p:nvPr/>
          </p:nvSpPr>
          <p:spPr>
            <a:xfrm>
              <a:off x="3372491" y="4430974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chemeClr val="accent2"/>
                  </a:solidFill>
                  <a:latin typeface="+mj-lt"/>
                </a:rPr>
                <a:t>04</a:t>
              </a:r>
              <a:endParaRPr lang="en-US" sz="27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DB082C-2E37-4852-8FA3-B0E93D1DDBC3}"/>
                </a:ext>
              </a:extLst>
            </p:cNvPr>
            <p:cNvSpPr txBox="1"/>
            <p:nvPr/>
          </p:nvSpPr>
          <p:spPr>
            <a:xfrm>
              <a:off x="4239181" y="2764585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fr-FR" b="1" dirty="0"/>
                <a:t>Introduction</a:t>
              </a:r>
              <a:endParaRPr lang="en-US" b="1" dirty="0"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E4F3-802B-2044-A53E-7308F9F28852}"/>
                </a:ext>
              </a:extLst>
            </p:cNvPr>
            <p:cNvSpPr txBox="1"/>
            <p:nvPr/>
          </p:nvSpPr>
          <p:spPr>
            <a:xfrm>
              <a:off x="4239182" y="3963284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/>
                <a:t>Accuracy &amp; Statistical Conclusion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52A68D-982E-5C4C-9E1A-374E664AB105}"/>
                </a:ext>
              </a:extLst>
            </p:cNvPr>
            <p:cNvSpPr txBox="1"/>
            <p:nvPr/>
          </p:nvSpPr>
          <p:spPr>
            <a:xfrm>
              <a:off x="4239182" y="4557816"/>
              <a:ext cx="4549969" cy="24622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</a:rPr>
                <a:t>Future Questions</a:t>
              </a:r>
            </a:p>
          </p:txBody>
        </p:sp>
      </p:grpSp>
      <p:sp>
        <p:nvSpPr>
          <p:cNvPr id="2" name="BJPseudoFooter">
            <a:extLst>
              <a:ext uri="{FF2B5EF4-FFF2-40B4-BE49-F238E27FC236}">
                <a16:creationId xmlns:a16="http://schemas.microsoft.com/office/drawing/2014/main" id="{19CF341C-15DD-4272-9C99-DA74C08CFD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11938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EF82F-FF5E-428D-AADC-D866BB0E7814}"/>
              </a:ext>
            </a:extLst>
          </p:cNvPr>
          <p:cNvSpPr txBox="1"/>
          <p:nvPr/>
        </p:nvSpPr>
        <p:spPr>
          <a:xfrm>
            <a:off x="4889234" y="3012265"/>
            <a:ext cx="3329215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600">
                <a:latin typeface="+mj-lt"/>
              </a:defRPr>
            </a:lvl1pPr>
          </a:lstStyle>
          <a:p>
            <a:r>
              <a:rPr lang="en-US" b="1" dirty="0"/>
              <a:t>Forecasting Example of Division and Plant </a:t>
            </a:r>
          </a:p>
        </p:txBody>
      </p:sp>
    </p:spTree>
    <p:extLst>
      <p:ext uri="{BB962C8B-B14F-4D97-AF65-F5344CB8AC3E}">
        <p14:creationId xmlns:p14="http://schemas.microsoft.com/office/powerpoint/2010/main" val="126217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4C1D67-36DC-457F-96A7-22C776619614}"/>
              </a:ext>
            </a:extLst>
          </p:cNvPr>
          <p:cNvSpPr txBox="1"/>
          <p:nvPr/>
        </p:nvSpPr>
        <p:spPr>
          <a:xfrm>
            <a:off x="616131" y="705199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Future Work Plan</a:t>
            </a:r>
          </a:p>
        </p:txBody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7A6BCFB6-A693-4BAC-9609-4CBAEA091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80E85-B5BF-4629-92CE-67867416BF26}"/>
              </a:ext>
            </a:extLst>
          </p:cNvPr>
          <p:cNvSpPr txBox="1"/>
          <p:nvPr/>
        </p:nvSpPr>
        <p:spPr>
          <a:xfrm>
            <a:off x="793568" y="2574286"/>
            <a:ext cx="1060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Testing different division sales for </a:t>
            </a:r>
            <a:r>
              <a:rPr lang="en-US" b="1" dirty="0" err="1"/>
              <a:t>Stellantis</a:t>
            </a:r>
            <a:r>
              <a:rPr lang="en-US" b="1" dirty="0"/>
              <a:t>, and different OEM sales for Europe to compare the results. (need to be transferred to Adam and Samir)</a:t>
            </a:r>
          </a:p>
          <a:p>
            <a:pPr marL="342900" indent="-342900">
              <a:buAutoNum type="arabicPeriod"/>
            </a:pPr>
            <a:r>
              <a:rPr lang="en-US" b="1" dirty="0"/>
              <a:t>Apply the same logic or develop another one for the Plant Level, remember there will be 0 sales in plant on some weeks</a:t>
            </a:r>
          </a:p>
          <a:p>
            <a:pPr marL="342900" indent="-342900">
              <a:buAutoNum type="arabicPeriod"/>
            </a:pPr>
            <a:r>
              <a:rPr lang="en-US" b="1" dirty="0"/>
              <a:t>Starting use IHS to combine with EDI prediction result</a:t>
            </a:r>
          </a:p>
          <a:p>
            <a:endParaRPr lang="en-US" b="1" dirty="0"/>
          </a:p>
          <a:p>
            <a:r>
              <a:rPr lang="en-US" b="1" dirty="0"/>
              <a:t>The optimization direction is determined by the results of the above 3 points</a:t>
            </a:r>
            <a:endParaRPr lang="fr-FR" b="1" dirty="0"/>
          </a:p>
        </p:txBody>
      </p:sp>
      <p:pic>
        <p:nvPicPr>
          <p:cNvPr id="10" name="bjClassifierImageTop">
            <a:extLst>
              <a:ext uri="{FF2B5EF4-FFF2-40B4-BE49-F238E27FC236}">
                <a16:creationId xmlns:a16="http://schemas.microsoft.com/office/drawing/2014/main" id="{78D85426-B6C8-4CC4-B117-1B9B70A28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5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A4BD1-B1FD-4491-9A40-827E6B7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58" y="597134"/>
            <a:ext cx="10616185" cy="480131"/>
          </a:xfrm>
        </p:spPr>
        <p:txBody>
          <a:bodyPr/>
          <a:lstStyle/>
          <a:p>
            <a:r>
              <a:rPr lang="fr-FR" sz="2800" b="1" dirty="0">
                <a:solidFill>
                  <a:srgbClr val="0070C0"/>
                </a:solidFill>
                <a:latin typeface="+mn-lt"/>
              </a:rPr>
              <a:t>Contents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A9920-C543-424F-8AEF-30959CF29E81}"/>
              </a:ext>
            </a:extLst>
          </p:cNvPr>
          <p:cNvGrpSpPr/>
          <p:nvPr/>
        </p:nvGrpSpPr>
        <p:grpSpPr>
          <a:xfrm>
            <a:off x="4321321" y="2329453"/>
            <a:ext cx="3897128" cy="2199094"/>
            <a:chOff x="3372491" y="2647378"/>
            <a:chExt cx="5947393" cy="21990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752D27-2E20-42F1-854E-754738A0ABDF}"/>
                </a:ext>
              </a:extLst>
            </p:cNvPr>
            <p:cNvSpPr txBox="1"/>
            <p:nvPr/>
          </p:nvSpPr>
          <p:spPr>
            <a:xfrm>
              <a:off x="3372491" y="2647378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7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EEEF4A-8CF7-45B7-8E6A-AC9534B27BF5}"/>
                </a:ext>
              </a:extLst>
            </p:cNvPr>
            <p:cNvSpPr txBox="1"/>
            <p:nvPr/>
          </p:nvSpPr>
          <p:spPr>
            <a:xfrm>
              <a:off x="3372491" y="3241910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rgbClr val="F58C35"/>
                  </a:solidFill>
                  <a:latin typeface="+mj-lt"/>
                </a:rPr>
                <a:t>02</a:t>
              </a:r>
              <a:endParaRPr lang="en-US" sz="2700" b="1" dirty="0">
                <a:solidFill>
                  <a:srgbClr val="F58C35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E74341-C73B-4E97-825B-9BB0E5F88CF2}"/>
                </a:ext>
              </a:extLst>
            </p:cNvPr>
            <p:cNvSpPr txBox="1"/>
            <p:nvPr/>
          </p:nvSpPr>
          <p:spPr>
            <a:xfrm>
              <a:off x="3372491" y="3836442"/>
              <a:ext cx="523517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rgbClr val="0070C0"/>
                  </a:solidFill>
                  <a:latin typeface="+mj-lt"/>
                </a:rPr>
                <a:t>03</a:t>
              </a:r>
              <a:endParaRPr lang="en-US" sz="27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EE32B9-8A77-4430-A078-F78A6EA2A6D2}"/>
                </a:ext>
              </a:extLst>
            </p:cNvPr>
            <p:cNvSpPr txBox="1"/>
            <p:nvPr/>
          </p:nvSpPr>
          <p:spPr>
            <a:xfrm>
              <a:off x="3372491" y="4430974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chemeClr val="accent2"/>
                  </a:solidFill>
                  <a:latin typeface="+mj-lt"/>
                </a:rPr>
                <a:t>04</a:t>
              </a:r>
              <a:endParaRPr lang="en-US" sz="27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DB082C-2E37-4852-8FA3-B0E93D1DDBC3}"/>
                </a:ext>
              </a:extLst>
            </p:cNvPr>
            <p:cNvSpPr txBox="1"/>
            <p:nvPr/>
          </p:nvSpPr>
          <p:spPr>
            <a:xfrm>
              <a:off x="4239181" y="2764585"/>
              <a:ext cx="4549969" cy="24622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fr-FR" b="1" dirty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F5CF21-43F2-FA43-AFCD-824BE6AB6AEC}"/>
                </a:ext>
              </a:extLst>
            </p:cNvPr>
            <p:cNvSpPr txBox="1"/>
            <p:nvPr/>
          </p:nvSpPr>
          <p:spPr>
            <a:xfrm>
              <a:off x="4239181" y="3358000"/>
              <a:ext cx="508070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/>
                <a:t>Forecasting Example of Division and Plant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E4F3-802B-2044-A53E-7308F9F28852}"/>
                </a:ext>
              </a:extLst>
            </p:cNvPr>
            <p:cNvSpPr txBox="1"/>
            <p:nvPr/>
          </p:nvSpPr>
          <p:spPr>
            <a:xfrm>
              <a:off x="4239182" y="3963284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/>
                <a:t>Accuracy &amp; Statistical Conclusion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52A68D-982E-5C4C-9E1A-374E664AB105}"/>
                </a:ext>
              </a:extLst>
            </p:cNvPr>
            <p:cNvSpPr txBox="1"/>
            <p:nvPr/>
          </p:nvSpPr>
          <p:spPr>
            <a:xfrm>
              <a:off x="4239182" y="4557816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/>
                <a:t>Future Questions</a:t>
              </a:r>
            </a:p>
          </p:txBody>
        </p:sp>
      </p:grpSp>
      <p:sp>
        <p:nvSpPr>
          <p:cNvPr id="2" name="BJPseudoFooter">
            <a:extLst>
              <a:ext uri="{FF2B5EF4-FFF2-40B4-BE49-F238E27FC236}">
                <a16:creationId xmlns:a16="http://schemas.microsoft.com/office/drawing/2014/main" id="{19CF341C-15DD-4272-9C99-DA74C08CFD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11938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568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4C1D67-36DC-457F-96A7-22C776619614}"/>
              </a:ext>
            </a:extLst>
          </p:cNvPr>
          <p:cNvSpPr txBox="1"/>
          <p:nvPr/>
        </p:nvSpPr>
        <p:spPr>
          <a:xfrm>
            <a:off x="557942" y="568032"/>
            <a:ext cx="1021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1. Introduction of CDM Forecasting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BE43E-1981-4A17-B25B-2600ED1191C8}"/>
              </a:ext>
            </a:extLst>
          </p:cNvPr>
          <p:cNvSpPr txBox="1"/>
          <p:nvPr/>
        </p:nvSpPr>
        <p:spPr>
          <a:xfrm>
            <a:off x="990344" y="1340697"/>
            <a:ext cx="105156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libri" panose="020F0502020204030204" pitchFamily="34" charset="0"/>
                <a:ea typeface="DengXian" panose="02010600030101010101" pitchFamily="2" charset="-122"/>
              </a:rPr>
              <a:t>Objective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13" name="BJPseudoFooter">
            <a:extLst>
              <a:ext uri="{FF2B5EF4-FFF2-40B4-BE49-F238E27FC236}">
                <a16:creationId xmlns:a16="http://schemas.microsoft.com/office/drawing/2014/main" id="{13B5926E-CDCE-429B-8A49-2A876F0DEF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 dirty="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pic>
        <p:nvPicPr>
          <p:cNvPr id="4" name="bjClassifierImageTop">
            <a:extLst>
              <a:ext uri="{FF2B5EF4-FFF2-40B4-BE49-F238E27FC236}">
                <a16:creationId xmlns:a16="http://schemas.microsoft.com/office/drawing/2014/main" id="{960D447A-52DA-476C-B36D-20807CC1A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079DE78-2A65-4E68-8B4D-5E6DEE99BBB7}"/>
              </a:ext>
            </a:extLst>
          </p:cNvPr>
          <p:cNvGrpSpPr/>
          <p:nvPr/>
        </p:nvGrpSpPr>
        <p:grpSpPr>
          <a:xfrm>
            <a:off x="1602442" y="1801580"/>
            <a:ext cx="8987115" cy="3647815"/>
            <a:chOff x="1602442" y="2133314"/>
            <a:chExt cx="8987115" cy="36478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F8C62FB-E10D-499F-908E-4BAA08B3BC41}"/>
                </a:ext>
              </a:extLst>
            </p:cNvPr>
            <p:cNvGrpSpPr/>
            <p:nvPr/>
          </p:nvGrpSpPr>
          <p:grpSpPr>
            <a:xfrm>
              <a:off x="1602442" y="2133314"/>
              <a:ext cx="8987115" cy="3647815"/>
              <a:chOff x="1161652" y="2282049"/>
              <a:chExt cx="8987115" cy="364781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FA3B2C-8CC2-41F6-808D-F8A88F5DDFBB}"/>
                  </a:ext>
                </a:extLst>
              </p:cNvPr>
              <p:cNvSpPr/>
              <p:nvPr/>
            </p:nvSpPr>
            <p:spPr>
              <a:xfrm>
                <a:off x="6260095" y="2555410"/>
                <a:ext cx="3888672" cy="3374454"/>
              </a:xfrm>
              <a:prstGeom prst="rect">
                <a:avLst/>
              </a:prstGeom>
              <a:noFill/>
              <a:ln w="12700" cap="flat" cmpd="sng" algn="ctr">
                <a:solidFill>
                  <a:srgbClr val="EF004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kern="0" dirty="0">
                  <a:solidFill>
                    <a:srgbClr val="FFCC00"/>
                  </a:solidFill>
                  <a:latin typeface="Calibri" panose="020F0502020204030204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Be able to compare the </a:t>
                </a: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</a:rPr>
                  <a:t>different customer behavior in a better way 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</a:rPr>
                  <a:t>Be able to have a </a:t>
                </a:r>
                <a:r>
                  <a:rPr lang="en-US" sz="1800" dirty="0">
                    <a:latin typeface="Calibri" panose="020F0502020204030204" pitchFamily="34" charset="0"/>
                    <a:ea typeface="DengXian" panose="02010600030101010101" pitchFamily="2" charset="-122"/>
                  </a:rPr>
                  <a:t>short–term and </a:t>
                </a: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</a:rPr>
                  <a:t>long-term way to arbitrate customer demand and improve production plan arbitration process (PIC and PDP)</a:t>
                </a:r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</a:endParaRPr>
              </a:p>
            </p:txBody>
          </p:sp>
          <p:pic>
            <p:nvPicPr>
              <p:cNvPr id="10" name="Graphique 29" descr="Croissance des affaires">
                <a:extLst>
                  <a:ext uri="{FF2B5EF4-FFF2-40B4-BE49-F238E27FC236}">
                    <a16:creationId xmlns:a16="http://schemas.microsoft.com/office/drawing/2014/main" id="{057ADA07-BE6A-45DC-BBA0-4390BF492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678282" y="2483466"/>
                <a:ext cx="1052297" cy="1070406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045072-24EC-4B17-A2CD-08F8A446BA3F}"/>
                  </a:ext>
                </a:extLst>
              </p:cNvPr>
              <p:cNvSpPr/>
              <p:nvPr/>
            </p:nvSpPr>
            <p:spPr>
              <a:xfrm>
                <a:off x="1161652" y="2527273"/>
                <a:ext cx="3888672" cy="3402590"/>
              </a:xfrm>
              <a:prstGeom prst="rect">
                <a:avLst/>
              </a:prstGeom>
              <a:noFill/>
              <a:ln w="12700" cap="flat" cmpd="sng" algn="ctr">
                <a:solidFill>
                  <a:srgbClr val="EF004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B005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DengXian" panose="02010600030101010101" pitchFamily="2" charset="-122"/>
                  </a:rPr>
                  <a:t>Proposal a forecasting rate based on relationship between history Customer Demand and Actual Sales, to direct the future short–term and long-term sales for certain OEM and below Plants </a:t>
                </a:r>
              </a:p>
            </p:txBody>
          </p:sp>
          <p:pic>
            <p:nvPicPr>
              <p:cNvPr id="16" name="Graphique 31" descr="Jauge">
                <a:extLst>
                  <a:ext uri="{FF2B5EF4-FFF2-40B4-BE49-F238E27FC236}">
                    <a16:creationId xmlns:a16="http://schemas.microsoft.com/office/drawing/2014/main" id="{2F1260A4-BF1D-41BE-A6BB-406D8E2D7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19267" y="2282049"/>
                <a:ext cx="1173441" cy="1165162"/>
              </a:xfrm>
              <a:prstGeom prst="rect">
                <a:avLst/>
              </a:prstGeom>
            </p:spPr>
          </p:pic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2E6FC466-491F-42D7-B8A3-5A75265A3945}"/>
                </a:ext>
              </a:extLst>
            </p:cNvPr>
            <p:cNvSpPr/>
            <p:nvPr/>
          </p:nvSpPr>
          <p:spPr>
            <a:xfrm>
              <a:off x="5678658" y="3846490"/>
              <a:ext cx="834683" cy="295421"/>
            </a:xfrm>
            <a:prstGeom prst="rightArrow">
              <a:avLst/>
            </a:prstGeom>
            <a:solidFill>
              <a:srgbClr val="EF004F"/>
            </a:solidFill>
            <a:ln>
              <a:solidFill>
                <a:srgbClr val="EF0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9465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4C1D67-36DC-457F-96A7-22C776619614}"/>
              </a:ext>
            </a:extLst>
          </p:cNvPr>
          <p:cNvSpPr txBox="1"/>
          <p:nvPr/>
        </p:nvSpPr>
        <p:spPr>
          <a:xfrm>
            <a:off x="557942" y="568032"/>
            <a:ext cx="1021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1. Introduction of CDM Forecasting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CD0778-62B6-48A5-9581-D16FF88E1A86}"/>
              </a:ext>
            </a:extLst>
          </p:cNvPr>
          <p:cNvSpPr txBox="1"/>
          <p:nvPr/>
        </p:nvSpPr>
        <p:spPr>
          <a:xfrm>
            <a:off x="999988" y="1335506"/>
            <a:ext cx="332262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DengXian" panose="02010600030101010101" pitchFamily="2" charset="-122"/>
              </a:rPr>
              <a:t>Available potential Data Source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2967E4-0ECE-4B4C-B7E4-1C8E8193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46335"/>
              </p:ext>
            </p:extLst>
          </p:nvPr>
        </p:nvGraphicFramePr>
        <p:xfrm>
          <a:off x="999989" y="1943952"/>
          <a:ext cx="10210109" cy="148504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3827">
                  <a:extLst>
                    <a:ext uri="{9D8B030D-6E8A-4147-A177-3AD203B41FA5}">
                      <a16:colId xmlns:a16="http://schemas.microsoft.com/office/drawing/2014/main" val="3635967367"/>
                    </a:ext>
                  </a:extLst>
                </a:gridCol>
                <a:gridCol w="1304445">
                  <a:extLst>
                    <a:ext uri="{9D8B030D-6E8A-4147-A177-3AD203B41FA5}">
                      <a16:colId xmlns:a16="http://schemas.microsoft.com/office/drawing/2014/main" val="222966477"/>
                    </a:ext>
                  </a:extLst>
                </a:gridCol>
                <a:gridCol w="2391496">
                  <a:extLst>
                    <a:ext uri="{9D8B030D-6E8A-4147-A177-3AD203B41FA5}">
                      <a16:colId xmlns:a16="http://schemas.microsoft.com/office/drawing/2014/main" val="3045374563"/>
                    </a:ext>
                  </a:extLst>
                </a:gridCol>
                <a:gridCol w="1541438">
                  <a:extLst>
                    <a:ext uri="{9D8B030D-6E8A-4147-A177-3AD203B41FA5}">
                      <a16:colId xmlns:a16="http://schemas.microsoft.com/office/drawing/2014/main" val="1597902762"/>
                    </a:ext>
                  </a:extLst>
                </a:gridCol>
                <a:gridCol w="1697683">
                  <a:extLst>
                    <a:ext uri="{9D8B030D-6E8A-4147-A177-3AD203B41FA5}">
                      <a16:colId xmlns:a16="http://schemas.microsoft.com/office/drawing/2014/main" val="3964592392"/>
                    </a:ext>
                  </a:extLst>
                </a:gridCol>
                <a:gridCol w="1577738">
                  <a:extLst>
                    <a:ext uri="{9D8B030D-6E8A-4147-A177-3AD203B41FA5}">
                      <a16:colId xmlns:a16="http://schemas.microsoft.com/office/drawing/2014/main" val="3543423206"/>
                    </a:ext>
                  </a:extLst>
                </a:gridCol>
                <a:gridCol w="793482">
                  <a:extLst>
                    <a:ext uri="{9D8B030D-6E8A-4147-A177-3AD203B41FA5}">
                      <a16:colId xmlns:a16="http://schemas.microsoft.com/office/drawing/2014/main" val="3116328142"/>
                    </a:ext>
                  </a:extLst>
                </a:gridCol>
              </a:tblGrid>
              <a:tr h="247508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</a:rPr>
                        <a:t>Detail</a:t>
                      </a:r>
                      <a:r>
                        <a:rPr lang="fr-FR" sz="1000" u="none" strike="noStrike" dirty="0">
                          <a:effectLst/>
                        </a:rPr>
                        <a:t> </a:t>
                      </a:r>
                      <a:r>
                        <a:rPr lang="fr-FR" sz="1000" u="none" strike="noStrike" dirty="0" err="1">
                          <a:effectLst/>
                        </a:rPr>
                        <a:t>Level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Time horizon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Sources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26627"/>
                  </a:ext>
                </a:extLst>
              </a:tr>
              <a:tr h="2475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noProof="0" dirty="0">
                          <a:effectLst/>
                        </a:rPr>
                        <a:t>Forecast</a:t>
                      </a:r>
                    </a:p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EDI (Customer)</a:t>
                      </a:r>
                      <a:endParaRPr lang="fr-FR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BG/ </a:t>
                      </a:r>
                      <a:r>
                        <a:rPr lang="en-US" sz="1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Div</a:t>
                      </a:r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/ Plant/ Material/ Customer (Ship-to)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Weekly and </a:t>
                      </a:r>
                      <a:r>
                        <a:rPr lang="fr-FR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Monthly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L37 BI report (Sunday)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</a:rPr>
                        <a:t>Palantir</a:t>
                      </a:r>
                      <a:r>
                        <a:rPr lang="fr-FR" sz="1000" u="none" strike="noStrike" dirty="0">
                          <a:effectLst/>
                        </a:rPr>
                        <a:t> (up -to-date data)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SAP (zppcd)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extLst>
                  <a:ext uri="{0D108BD9-81ED-4DB2-BD59-A6C34878D82A}">
                    <a16:rowId xmlns:a16="http://schemas.microsoft.com/office/drawing/2014/main" val="1460127176"/>
                  </a:ext>
                </a:extLst>
              </a:tr>
              <a:tr h="24750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Magritte (Finance)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BG/ Div/ Plant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Monthly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</a:rPr>
                        <a:t>Sarah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extLst>
                  <a:ext uri="{0D108BD9-81ED-4DB2-BD59-A6C34878D82A}">
                    <a16:rowId xmlns:a16="http://schemas.microsoft.com/office/drawing/2014/main" val="1966061726"/>
                  </a:ext>
                </a:extLst>
              </a:tr>
              <a:tr h="24750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IHS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Market</a:t>
                      </a:r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Research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Monthly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</a:rPr>
                        <a:t>IHS Web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extLst>
                  <a:ext uri="{0D108BD9-81ED-4DB2-BD59-A6C34878D82A}">
                    <a16:rowId xmlns:a16="http://schemas.microsoft.com/office/drawing/2014/main" val="22243749"/>
                  </a:ext>
                </a:extLst>
              </a:tr>
              <a:tr h="2475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 err="1">
                          <a:effectLst/>
                        </a:rPr>
                        <a:t>Actual</a:t>
                      </a:r>
                      <a:r>
                        <a:rPr lang="fr-FR" sz="1000" u="none" strike="noStrike" dirty="0">
                          <a:effectLst/>
                        </a:rPr>
                        <a:t> Sales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Controlling</a:t>
                      </a:r>
                      <a:endParaRPr lang="fr-FR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BG/ </a:t>
                      </a: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Div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 Plant/ Material/ Customer (Ship-to)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Weekly and </a:t>
                      </a:r>
                      <a:r>
                        <a:rPr lang="fr-FR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Monthly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C35 BI report/ S10 BI report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</a:rPr>
                        <a:t>Palantir</a:t>
                      </a:r>
                      <a:r>
                        <a:rPr lang="fr-FR" sz="1000" u="none" strike="noStrike" dirty="0">
                          <a:effectLst/>
                        </a:rPr>
                        <a:t> (up -to-date data)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SAP (zqsd01)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extLst>
                  <a:ext uri="{0D108BD9-81ED-4DB2-BD59-A6C34878D82A}">
                    <a16:rowId xmlns:a16="http://schemas.microsoft.com/office/drawing/2014/main" val="3544830234"/>
                  </a:ext>
                </a:extLst>
              </a:tr>
              <a:tr h="24750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</a:rPr>
                        <a:t>Magritte (Finance)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BG/ Div/ Plant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Monthly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Sarah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/>
                </a:tc>
                <a:extLst>
                  <a:ext uri="{0D108BD9-81ED-4DB2-BD59-A6C34878D82A}">
                    <a16:rowId xmlns:a16="http://schemas.microsoft.com/office/drawing/2014/main" val="31110485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E9A6CC4-187A-4F07-85C5-7F7E0B93A7C7}"/>
              </a:ext>
            </a:extLst>
          </p:cNvPr>
          <p:cNvSpPr txBox="1"/>
          <p:nvPr/>
        </p:nvSpPr>
        <p:spPr>
          <a:xfrm>
            <a:off x="999988" y="3857099"/>
            <a:ext cx="10463465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DengXian" panose="02010600030101010101" pitchFamily="2" charset="-122"/>
              </a:rPr>
              <a:t>Available potential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Linear regression model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–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Y = m X + b</a:t>
            </a:r>
            <a:endParaRPr lang="en-US" b="1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</a:rPr>
              <a:t>Time series forecasting model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(Useful for ordered time series data) – AR, MA, ARIMA, SARIMA, SES, HWES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</a:rPr>
              <a:t>Relevant machine learning model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– LSTM ...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13" name="BJPseudoFooter">
            <a:extLst>
              <a:ext uri="{FF2B5EF4-FFF2-40B4-BE49-F238E27FC236}">
                <a16:creationId xmlns:a16="http://schemas.microsoft.com/office/drawing/2014/main" id="{13B5926E-CDCE-429B-8A49-2A876F0DEF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pic>
        <p:nvPicPr>
          <p:cNvPr id="4" name="bjClassifierImageTop">
            <a:extLst>
              <a:ext uri="{FF2B5EF4-FFF2-40B4-BE49-F238E27FC236}">
                <a16:creationId xmlns:a16="http://schemas.microsoft.com/office/drawing/2014/main" id="{960D447A-52DA-476C-B36D-20807CC1A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4C1D67-36DC-457F-96A7-22C776619614}"/>
              </a:ext>
            </a:extLst>
          </p:cNvPr>
          <p:cNvSpPr txBox="1"/>
          <p:nvPr/>
        </p:nvSpPr>
        <p:spPr>
          <a:xfrm>
            <a:off x="557942" y="568032"/>
            <a:ext cx="1021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1. Introduction of CDM Forecasting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A6CC4-187A-4F07-85C5-7F7E0B93A7C7}"/>
              </a:ext>
            </a:extLst>
          </p:cNvPr>
          <p:cNvSpPr txBox="1"/>
          <p:nvPr/>
        </p:nvSpPr>
        <p:spPr>
          <a:xfrm>
            <a:off x="691376" y="1336923"/>
            <a:ext cx="7828155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DengXian" panose="02010600030101010101" pitchFamily="2" charset="-122"/>
              </a:rPr>
              <a:t>Introduction of available potential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</a:rPr>
              <a:t>Time series forecasting model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– AR, MA, ARIMA, SARIMA, SES, HWES</a:t>
            </a:r>
          </a:p>
          <a:p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</a:rPr>
              <a:t>1) Definition: 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Use historical data feature of seasonality or trend to make future observations</a:t>
            </a:r>
          </a:p>
          <a:p>
            <a:r>
              <a:rPr lang="fr-FR" altLang="zh-CN" b="1" dirty="0">
                <a:latin typeface="Calibri" panose="020F0502020204030204" pitchFamily="34" charset="0"/>
                <a:ea typeface="DengXian" panose="02010600030101010101" pitchFamily="2" charset="-122"/>
              </a:rPr>
              <a:t>2) Applications: </a:t>
            </a:r>
          </a:p>
          <a:p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</a:rPr>
              <a:t>W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eather forecasting, stock price forecasting, retail forecasting</a:t>
            </a:r>
          </a:p>
        </p:txBody>
      </p:sp>
      <p:sp>
        <p:nvSpPr>
          <p:cNvPr id="13" name="BJPseudoFooter">
            <a:extLst>
              <a:ext uri="{FF2B5EF4-FFF2-40B4-BE49-F238E27FC236}">
                <a16:creationId xmlns:a16="http://schemas.microsoft.com/office/drawing/2014/main" id="{13B5926E-CDCE-429B-8A49-2A876F0DEF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pic>
        <p:nvPicPr>
          <p:cNvPr id="4" name="bjClassifierImageTop">
            <a:extLst>
              <a:ext uri="{FF2B5EF4-FFF2-40B4-BE49-F238E27FC236}">
                <a16:creationId xmlns:a16="http://schemas.microsoft.com/office/drawing/2014/main" id="{960D447A-52DA-476C-B36D-20807CC1A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72FCA-92EA-4496-9579-374A3A243A10}"/>
              </a:ext>
            </a:extLst>
          </p:cNvPr>
          <p:cNvSpPr txBox="1"/>
          <p:nvPr/>
        </p:nvSpPr>
        <p:spPr>
          <a:xfrm>
            <a:off x="691376" y="3622095"/>
            <a:ext cx="7828155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</a:rPr>
              <a:t>Possible machine learning model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– LSTM</a:t>
            </a:r>
          </a:p>
          <a:p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</a:rPr>
              <a:t>1) Definition</a:t>
            </a:r>
            <a:r>
              <a:rPr lang="fr-FR" b="1" dirty="0">
                <a:latin typeface="Calibri" panose="020F0502020204030204" pitchFamily="34" charset="0"/>
                <a:ea typeface="DengXian" panose="02010600030101010101" pitchFamily="2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DengXian" panose="02010600030101010101" pitchFamily="2" charset="-122"/>
              </a:rPr>
              <a:t>Long short-</a:t>
            </a:r>
            <a:r>
              <a:rPr lang="fr-FR" dirty="0" err="1">
                <a:latin typeface="Calibri" panose="020F0502020204030204" pitchFamily="34" charset="0"/>
                <a:ea typeface="DengXian" panose="02010600030101010101" pitchFamily="2" charset="-122"/>
              </a:rPr>
              <a:t>term</a:t>
            </a:r>
            <a:r>
              <a:rPr lang="fr-FR" dirty="0">
                <a:latin typeface="Calibri" panose="020F0502020204030204" pitchFamily="34" charset="0"/>
                <a:ea typeface="DengXian" panose="02010600030101010101" pitchFamily="2" charset="-122"/>
              </a:rPr>
              <a:t> memory (LSTM)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is an artificial neural network used in deep learning, which can learn long-term dependencies between time steps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It’s a better traditional machine learning model (RNN model)</a:t>
            </a:r>
          </a:p>
          <a:p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</a:rPr>
              <a:t>2) Applications: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Sentiment analysis, language modeling, speech recognition, and video analysis</a:t>
            </a:r>
            <a:endParaRPr lang="fr-FR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pic>
        <p:nvPicPr>
          <p:cNvPr id="1026" name="Picture 2" descr="Time Series Forecasting – a quick reference – Syllepsis">
            <a:extLst>
              <a:ext uri="{FF2B5EF4-FFF2-40B4-BE49-F238E27FC236}">
                <a16:creationId xmlns:a16="http://schemas.microsoft.com/office/drawing/2014/main" id="{02A001B8-2896-4000-9F0B-F810C2DF1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b="4720"/>
          <a:stretch/>
        </p:blipFill>
        <p:spPr bwMode="auto">
          <a:xfrm>
            <a:off x="8398881" y="1526478"/>
            <a:ext cx="3101743" cy="18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'est ce qu'un réseau LSTM ? - La revue IA">
            <a:extLst>
              <a:ext uri="{FF2B5EF4-FFF2-40B4-BE49-F238E27FC236}">
                <a16:creationId xmlns:a16="http://schemas.microsoft.com/office/drawing/2014/main" id="{652431CA-23A8-405C-971B-CF387B633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31" y="3759769"/>
            <a:ext cx="3159274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A4BD1-B1FD-4491-9A40-827E6B7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58" y="597134"/>
            <a:ext cx="10616185" cy="480131"/>
          </a:xfrm>
        </p:spPr>
        <p:txBody>
          <a:bodyPr/>
          <a:lstStyle/>
          <a:p>
            <a:r>
              <a:rPr lang="fr-FR" sz="2800" b="1" dirty="0">
                <a:solidFill>
                  <a:srgbClr val="0070C0"/>
                </a:solidFill>
                <a:latin typeface="+mn-lt"/>
              </a:rPr>
              <a:t>Contents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A9920-C543-424F-8AEF-30959CF29E81}"/>
              </a:ext>
            </a:extLst>
          </p:cNvPr>
          <p:cNvGrpSpPr/>
          <p:nvPr/>
        </p:nvGrpSpPr>
        <p:grpSpPr>
          <a:xfrm>
            <a:off x="4321321" y="2329453"/>
            <a:ext cx="4042093" cy="2199094"/>
            <a:chOff x="3372491" y="2647378"/>
            <a:chExt cx="6168623" cy="21990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752D27-2E20-42F1-854E-754738A0ABDF}"/>
                </a:ext>
              </a:extLst>
            </p:cNvPr>
            <p:cNvSpPr txBox="1"/>
            <p:nvPr/>
          </p:nvSpPr>
          <p:spPr>
            <a:xfrm>
              <a:off x="3372491" y="2647378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7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EEEF4A-8CF7-45B7-8E6A-AC9534B27BF5}"/>
                </a:ext>
              </a:extLst>
            </p:cNvPr>
            <p:cNvSpPr txBox="1"/>
            <p:nvPr/>
          </p:nvSpPr>
          <p:spPr>
            <a:xfrm>
              <a:off x="3372491" y="3241910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rgbClr val="F58C35"/>
                  </a:solidFill>
                  <a:latin typeface="+mj-lt"/>
                </a:rPr>
                <a:t>02</a:t>
              </a:r>
              <a:endParaRPr lang="en-US" sz="2700" b="1" dirty="0">
                <a:solidFill>
                  <a:srgbClr val="F58C35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E74341-C73B-4E97-825B-9BB0E5F88CF2}"/>
                </a:ext>
              </a:extLst>
            </p:cNvPr>
            <p:cNvSpPr txBox="1"/>
            <p:nvPr/>
          </p:nvSpPr>
          <p:spPr>
            <a:xfrm>
              <a:off x="3372491" y="3836442"/>
              <a:ext cx="523517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rgbClr val="0070C0"/>
                  </a:solidFill>
                  <a:latin typeface="+mj-lt"/>
                </a:rPr>
                <a:t>03</a:t>
              </a:r>
              <a:endParaRPr lang="en-US" sz="27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EE32B9-8A77-4430-A078-F78A6EA2A6D2}"/>
                </a:ext>
              </a:extLst>
            </p:cNvPr>
            <p:cNvSpPr txBox="1"/>
            <p:nvPr/>
          </p:nvSpPr>
          <p:spPr>
            <a:xfrm>
              <a:off x="3372491" y="4430974"/>
              <a:ext cx="343043" cy="4154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fr-FR" sz="2700" b="1" dirty="0">
                  <a:solidFill>
                    <a:schemeClr val="accent2"/>
                  </a:solidFill>
                  <a:latin typeface="+mj-lt"/>
                </a:rPr>
                <a:t>04</a:t>
              </a:r>
              <a:endParaRPr lang="en-US" sz="27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DB082C-2E37-4852-8FA3-B0E93D1DDBC3}"/>
                </a:ext>
              </a:extLst>
            </p:cNvPr>
            <p:cNvSpPr txBox="1"/>
            <p:nvPr/>
          </p:nvSpPr>
          <p:spPr>
            <a:xfrm>
              <a:off x="4239181" y="2764585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fr-FR" b="1" dirty="0"/>
                <a:t>Introduction</a:t>
              </a:r>
              <a:endParaRPr lang="en-US" b="1" dirty="0"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F5CF21-43F2-FA43-AFCD-824BE6AB6AEC}"/>
                </a:ext>
              </a:extLst>
            </p:cNvPr>
            <p:cNvSpPr txBox="1"/>
            <p:nvPr/>
          </p:nvSpPr>
          <p:spPr>
            <a:xfrm>
              <a:off x="4239179" y="3350434"/>
              <a:ext cx="5301935" cy="24622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</a:rPr>
                <a:t>Forecasting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Example of Division and Plant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E4F3-802B-2044-A53E-7308F9F28852}"/>
                </a:ext>
              </a:extLst>
            </p:cNvPr>
            <p:cNvSpPr txBox="1"/>
            <p:nvPr/>
          </p:nvSpPr>
          <p:spPr>
            <a:xfrm>
              <a:off x="4239182" y="3963284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/>
                <a:t>Accuracy &amp; Statistical Conclusion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52A68D-982E-5C4C-9E1A-374E664AB105}"/>
                </a:ext>
              </a:extLst>
            </p:cNvPr>
            <p:cNvSpPr txBox="1"/>
            <p:nvPr/>
          </p:nvSpPr>
          <p:spPr>
            <a:xfrm>
              <a:off x="4239182" y="4557816"/>
              <a:ext cx="454996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1600">
                  <a:latin typeface="+mj-lt"/>
                </a:defRPr>
              </a:lvl1pPr>
            </a:lstStyle>
            <a:p>
              <a:r>
                <a:rPr lang="en-US" b="1" dirty="0"/>
                <a:t>Future Questions</a:t>
              </a:r>
            </a:p>
          </p:txBody>
        </p:sp>
      </p:grpSp>
      <p:sp>
        <p:nvSpPr>
          <p:cNvPr id="2" name="BJPseudoFooter">
            <a:extLst>
              <a:ext uri="{FF2B5EF4-FFF2-40B4-BE49-F238E27FC236}">
                <a16:creationId xmlns:a16="http://schemas.microsoft.com/office/drawing/2014/main" id="{19CF341C-15DD-4272-9C99-DA74C08CFD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11938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806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4C1D67-36DC-457F-96A7-22C776619614}"/>
              </a:ext>
            </a:extLst>
          </p:cNvPr>
          <p:cNvSpPr txBox="1"/>
          <p:nvPr/>
        </p:nvSpPr>
        <p:spPr>
          <a:xfrm>
            <a:off x="616131" y="574569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2.1 Selected Data Scope &amp; Data Source for Division and Plant</a:t>
            </a:r>
          </a:p>
        </p:txBody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7A6BCFB6-A693-4BAC-9609-4CBAEA091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66595B2-1228-4D8C-8FA4-28B135C04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58349"/>
              </p:ext>
            </p:extLst>
          </p:nvPr>
        </p:nvGraphicFramePr>
        <p:xfrm>
          <a:off x="846051" y="2024908"/>
          <a:ext cx="10499898" cy="28081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54604">
                  <a:extLst>
                    <a:ext uri="{9D8B030D-6E8A-4147-A177-3AD203B41FA5}">
                      <a16:colId xmlns:a16="http://schemas.microsoft.com/office/drawing/2014/main" val="3440439741"/>
                    </a:ext>
                  </a:extLst>
                </a:gridCol>
                <a:gridCol w="7445294">
                  <a:extLst>
                    <a:ext uri="{9D8B030D-6E8A-4147-A177-3AD203B41FA5}">
                      <a16:colId xmlns:a16="http://schemas.microsoft.com/office/drawing/2014/main" val="2127487011"/>
                    </a:ext>
                  </a:extLst>
                </a:gridCol>
              </a:tblGrid>
              <a:tr h="499603">
                <a:tc>
                  <a:txBody>
                    <a:bodyPr/>
                    <a:lstStyle/>
                    <a:p>
                      <a:r>
                        <a:rPr lang="en-US" b="0" dirty="0"/>
                        <a:t>BG Scope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FCM</a:t>
                      </a:r>
                      <a:endParaRPr lang="en-US" b="0" dirty="0"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0919"/>
                  </a:ext>
                </a:extLst>
              </a:tr>
              <a:tr h="432432">
                <a:tc>
                  <a:txBody>
                    <a:bodyPr/>
                    <a:lstStyle/>
                    <a:p>
                      <a:r>
                        <a:rPr lang="en-US" dirty="0"/>
                        <a:t>Customer Scope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Stellantis</a:t>
                      </a:r>
                      <a:endParaRPr lang="en-US" dirty="0"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78405"/>
                  </a:ext>
                </a:extLst>
              </a:tr>
              <a:tr h="431074">
                <a:tc>
                  <a:txBody>
                    <a:bodyPr/>
                    <a:lstStyle/>
                    <a:p>
                      <a:r>
                        <a:rPr lang="en-US" dirty="0"/>
                        <a:t>Division Scope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 Division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291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Data Source &amp; Time Scope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S10: 2021 W48 – 2023 W07 (64 weeks) </a:t>
                      </a:r>
                    </a:p>
                    <a:p>
                      <a:pPr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L37/EDI: 2021 W48 – 2023 W07  (64 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96520"/>
                  </a:ext>
                </a:extLst>
              </a:tr>
              <a:tr h="804995">
                <a:tc>
                  <a:txBody>
                    <a:bodyPr/>
                    <a:lstStyle/>
                    <a:p>
                      <a:r>
                        <a:rPr lang="en-US" dirty="0"/>
                        <a:t>Forecasting &amp; Arbitration level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Upper level: Per Customer/Division, for example </a:t>
                      </a:r>
                      <a:r>
                        <a:rPr lang="en-US" b="0" dirty="0" err="1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Stellantis</a:t>
                      </a:r>
                      <a:r>
                        <a:rPr lang="en-US" b="0" dirty="0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Europe</a:t>
                      </a:r>
                    </a:p>
                    <a:p>
                      <a:pPr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Lower level: Per Customer/Plant, for example 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Stellantis</a:t>
                      </a:r>
                      <a:r>
                        <a:rPr lang="en-US" dirty="0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Terni, 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Stellantis</a:t>
                      </a:r>
                      <a:r>
                        <a:rPr lang="en-US" dirty="0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Pisek</a:t>
                      </a:r>
                      <a:endParaRPr lang="en-US" dirty="0"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52153"/>
                  </a:ext>
                </a:extLst>
              </a:tr>
            </a:tbl>
          </a:graphicData>
        </a:graphic>
      </p:graphicFrame>
      <p:pic>
        <p:nvPicPr>
          <p:cNvPr id="10" name="bjClassifierImageTop">
            <a:extLst>
              <a:ext uri="{FF2B5EF4-FFF2-40B4-BE49-F238E27FC236}">
                <a16:creationId xmlns:a16="http://schemas.microsoft.com/office/drawing/2014/main" id="{FC8D0801-7B3D-470A-B315-5C71DDD46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4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4C1D67-36DC-457F-96A7-22C776619614}"/>
              </a:ext>
            </a:extLst>
          </p:cNvPr>
          <p:cNvSpPr txBox="1"/>
          <p:nvPr/>
        </p:nvSpPr>
        <p:spPr>
          <a:xfrm>
            <a:off x="616131" y="574569"/>
            <a:ext cx="914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2.2 Forecasting results for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Stellantis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Europe Division</a:t>
            </a:r>
            <a:endParaRPr lang="fr-FR" sz="2800" b="1" dirty="0">
              <a:solidFill>
                <a:srgbClr val="0070C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7A6BCFB6-A693-4BAC-9609-4CBAEA091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CCF2A-A640-40D4-84AB-268DE4677E29}"/>
              </a:ext>
            </a:extLst>
          </p:cNvPr>
          <p:cNvSpPr txBox="1"/>
          <p:nvPr/>
        </p:nvSpPr>
        <p:spPr>
          <a:xfrm>
            <a:off x="616131" y="1055544"/>
            <a:ext cx="793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for </a:t>
            </a:r>
            <a:r>
              <a:rPr lang="en-US" b="1" dirty="0" err="1"/>
              <a:t>Stellantis</a:t>
            </a:r>
            <a:r>
              <a:rPr lang="en-US" b="1" dirty="0"/>
              <a:t> Europe Sales prediction in 2023 W04, W05, W06, and W07 </a:t>
            </a:r>
            <a:endParaRPr lang="fr-FR" b="1" dirty="0"/>
          </a:p>
        </p:txBody>
      </p:sp>
      <p:pic>
        <p:nvPicPr>
          <p:cNvPr id="13" name="bjClassifierImageTop">
            <a:extLst>
              <a:ext uri="{FF2B5EF4-FFF2-40B4-BE49-F238E27FC236}">
                <a16:creationId xmlns:a16="http://schemas.microsoft.com/office/drawing/2014/main" id="{981D9B4C-917E-4FBF-916C-C7C9DEA5C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860CF-DE9A-4DFE-9EEA-2971D9198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8" y="1449242"/>
            <a:ext cx="11871532" cy="42118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B31358-090F-48AD-A85D-CC40A261CEA3}"/>
              </a:ext>
            </a:extLst>
          </p:cNvPr>
          <p:cNvSpPr/>
          <p:nvPr/>
        </p:nvSpPr>
        <p:spPr>
          <a:xfrm>
            <a:off x="4921135" y="2180969"/>
            <a:ext cx="1745672" cy="13851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AAEE-9EBE-49D8-A905-EB9477FA1A86}"/>
              </a:ext>
            </a:extLst>
          </p:cNvPr>
          <p:cNvSpPr txBox="1"/>
          <p:nvPr/>
        </p:nvSpPr>
        <p:spPr>
          <a:xfrm>
            <a:off x="847897" y="5726691"/>
            <a:ext cx="874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Principle: Apply on future EDI the historical customer demand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FFC000"/>
                </a:solidFill>
              </a:rPr>
              <a:t>Actual Sales value </a:t>
            </a:r>
            <a:r>
              <a:rPr lang="en-US" b="1" dirty="0"/>
              <a:t>is closer  the </a:t>
            </a:r>
            <a:r>
              <a:rPr lang="en-US" b="1" dirty="0">
                <a:solidFill>
                  <a:srgbClr val="FF0000"/>
                </a:solidFill>
              </a:rPr>
              <a:t>Red Forecasting results </a:t>
            </a:r>
            <a:r>
              <a:rPr lang="en-US" b="1" dirty="0"/>
              <a:t>than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EDI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week by week</a:t>
            </a:r>
            <a:endParaRPr lang="fr-FR" b="1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F940CAB-A541-470C-9D0B-9CB7C33D8E93}"/>
              </a:ext>
            </a:extLst>
          </p:cNvPr>
          <p:cNvSpPr/>
          <p:nvPr/>
        </p:nvSpPr>
        <p:spPr>
          <a:xfrm rot="2578124">
            <a:off x="5066927" y="3374803"/>
            <a:ext cx="299258" cy="79008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B77A843-70D0-4BE3-8906-3523B983B4A5}"/>
              </a:ext>
            </a:extLst>
          </p:cNvPr>
          <p:cNvSpPr/>
          <p:nvPr/>
        </p:nvSpPr>
        <p:spPr>
          <a:xfrm rot="12898911">
            <a:off x="8428197" y="2118477"/>
            <a:ext cx="249957" cy="63967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B14E0-20D6-46C3-A141-2F801A3ADD18}"/>
              </a:ext>
            </a:extLst>
          </p:cNvPr>
          <p:cNvSpPr txBox="1"/>
          <p:nvPr/>
        </p:nvSpPr>
        <p:spPr>
          <a:xfrm>
            <a:off x="8341490" y="1879389"/>
            <a:ext cx="20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WoW EDI evolution</a:t>
            </a:r>
            <a:endParaRPr lang="fr-FR" b="1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21B25C5-A670-4A22-8D8A-3F161D216332}"/>
              </a:ext>
            </a:extLst>
          </p:cNvPr>
          <p:cNvSpPr/>
          <p:nvPr/>
        </p:nvSpPr>
        <p:spPr>
          <a:xfrm rot="2323344">
            <a:off x="8238624" y="3443714"/>
            <a:ext cx="249957" cy="63967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81265-EC10-4B58-BE8D-19BB731B5FF0}"/>
              </a:ext>
            </a:extLst>
          </p:cNvPr>
          <p:cNvSpPr txBox="1"/>
          <p:nvPr/>
        </p:nvSpPr>
        <p:spPr>
          <a:xfrm>
            <a:off x="6818811" y="4004284"/>
            <a:ext cx="256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WoW forecasting result</a:t>
            </a:r>
            <a:endParaRPr lang="fr-FR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2F75F545-9F8A-4D88-974C-76C3F3AFC0E3}"/>
              </a:ext>
            </a:extLst>
          </p:cNvPr>
          <p:cNvSpPr/>
          <p:nvPr/>
        </p:nvSpPr>
        <p:spPr>
          <a:xfrm rot="12898911">
            <a:off x="8428198" y="2118476"/>
            <a:ext cx="249957" cy="63967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A0B8A-05C4-4971-A642-7AAD453B13D1}"/>
              </a:ext>
            </a:extLst>
          </p:cNvPr>
          <p:cNvSpPr txBox="1"/>
          <p:nvPr/>
        </p:nvSpPr>
        <p:spPr>
          <a:xfrm>
            <a:off x="8341491" y="1879388"/>
            <a:ext cx="20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WoW EDI evolution</a:t>
            </a:r>
            <a:endParaRPr lang="fr-FR" b="1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D6416C1-3C67-40DF-865D-F39425D91AE3}"/>
              </a:ext>
            </a:extLst>
          </p:cNvPr>
          <p:cNvSpPr/>
          <p:nvPr/>
        </p:nvSpPr>
        <p:spPr>
          <a:xfrm rot="2323344">
            <a:off x="8238625" y="3443713"/>
            <a:ext cx="249957" cy="63967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53F83C-46ED-42F2-B8B1-617A15C62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16680"/>
              </p:ext>
            </p:extLst>
          </p:nvPr>
        </p:nvGraphicFramePr>
        <p:xfrm>
          <a:off x="1166993" y="4146301"/>
          <a:ext cx="5323017" cy="919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0093">
                  <a:extLst>
                    <a:ext uri="{9D8B030D-6E8A-4147-A177-3AD203B41FA5}">
                      <a16:colId xmlns:a16="http://schemas.microsoft.com/office/drawing/2014/main" val="3186846324"/>
                    </a:ext>
                  </a:extLst>
                </a:gridCol>
                <a:gridCol w="747132">
                  <a:extLst>
                    <a:ext uri="{9D8B030D-6E8A-4147-A177-3AD203B41FA5}">
                      <a16:colId xmlns:a16="http://schemas.microsoft.com/office/drawing/2014/main" val="333901901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441857173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049233107"/>
                    </a:ext>
                  </a:extLst>
                </a:gridCol>
                <a:gridCol w="814039">
                  <a:extLst>
                    <a:ext uri="{9D8B030D-6E8A-4147-A177-3AD203B41FA5}">
                      <a16:colId xmlns:a16="http://schemas.microsoft.com/office/drawing/2014/main" val="1439556136"/>
                    </a:ext>
                  </a:extLst>
                </a:gridCol>
                <a:gridCol w="802887">
                  <a:extLst>
                    <a:ext uri="{9D8B030D-6E8A-4147-A177-3AD203B41FA5}">
                      <a16:colId xmlns:a16="http://schemas.microsoft.com/office/drawing/2014/main" val="3527459522"/>
                    </a:ext>
                  </a:extLst>
                </a:gridCol>
                <a:gridCol w="816905">
                  <a:extLst>
                    <a:ext uri="{9D8B030D-6E8A-4147-A177-3AD203B41FA5}">
                      <a16:colId xmlns:a16="http://schemas.microsoft.com/office/drawing/2014/main" val="300635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W-3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W-2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EDI W-1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/>
                        <a:t>Forecasting</a:t>
                      </a:r>
                      <a:r>
                        <a:rPr lang="fr-FR" sz="1000" dirty="0"/>
                        <a:t> W-3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/>
                        <a:t>Forecasting</a:t>
                      </a:r>
                      <a:r>
                        <a:rPr lang="fr-FR" sz="1000" dirty="0"/>
                        <a:t> W-2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/>
                        <a:t>Forecasting</a:t>
                      </a:r>
                      <a:r>
                        <a:rPr lang="fr-FR" sz="1000" dirty="0"/>
                        <a:t> W-1 </a:t>
                      </a:r>
                      <a:r>
                        <a:rPr lang="en-US" sz="1000" noProof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progress %</a:t>
                      </a:r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0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79.7%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83.4%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92.8%</a:t>
                      </a:r>
                      <a:endParaRPr lang="fr-FR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91%</a:t>
                      </a:r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94%</a:t>
                      </a:r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96.9%</a:t>
                      </a:r>
                      <a:endParaRPr lang="fr-FR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10.4%</a:t>
                      </a:r>
                      <a:endParaRPr lang="fr-FR" sz="1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7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5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1981BC-4536-412F-88AB-208225DC8548}"/>
              </a:ext>
            </a:extLst>
          </p:cNvPr>
          <p:cNvSpPr txBox="1"/>
          <p:nvPr/>
        </p:nvSpPr>
        <p:spPr>
          <a:xfrm>
            <a:off x="440765" y="1320375"/>
            <a:ext cx="113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Delete the regular drops in a year, January and August, so exclude W30 W31 W32 and W52 W01 for each of years.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68935-E129-4E2F-8044-09DDFBC02216}"/>
              </a:ext>
            </a:extLst>
          </p:cNvPr>
          <p:cNvGrpSpPr/>
          <p:nvPr/>
        </p:nvGrpSpPr>
        <p:grpSpPr>
          <a:xfrm>
            <a:off x="127000" y="1912293"/>
            <a:ext cx="11692418" cy="3311051"/>
            <a:chOff x="249791" y="1856139"/>
            <a:chExt cx="11692418" cy="3311051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0CE820C6-621D-4FC5-9F03-75581D0DD4F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2426428"/>
                </p:ext>
              </p:extLst>
            </p:nvPr>
          </p:nvGraphicFramePr>
          <p:xfrm>
            <a:off x="249791" y="1856139"/>
            <a:ext cx="11692418" cy="33110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D223CC-2425-4356-B0F1-730482DDBA44}"/>
                </a:ext>
              </a:extLst>
            </p:cNvPr>
            <p:cNvSpPr/>
            <p:nvPr/>
          </p:nvSpPr>
          <p:spPr>
            <a:xfrm>
              <a:off x="4558937" y="2338251"/>
              <a:ext cx="378823" cy="219456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B43E18-CD3B-462F-8E3F-CEDAC83B5807}"/>
                </a:ext>
              </a:extLst>
            </p:cNvPr>
            <p:cNvSpPr/>
            <p:nvPr/>
          </p:nvSpPr>
          <p:spPr>
            <a:xfrm>
              <a:off x="3156857" y="2346959"/>
              <a:ext cx="378823" cy="219456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059521-9627-46C3-9B93-0273EB5CD312}"/>
                </a:ext>
              </a:extLst>
            </p:cNvPr>
            <p:cNvSpPr/>
            <p:nvPr/>
          </p:nvSpPr>
          <p:spPr>
            <a:xfrm>
              <a:off x="6757861" y="2320829"/>
              <a:ext cx="378823" cy="22293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96A5E0-C2A1-40BC-BDDF-C1325D9EFC93}"/>
                </a:ext>
              </a:extLst>
            </p:cNvPr>
            <p:cNvSpPr/>
            <p:nvPr/>
          </p:nvSpPr>
          <p:spPr>
            <a:xfrm>
              <a:off x="8164292" y="2325184"/>
              <a:ext cx="378823" cy="222504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EDDB4-C56C-492F-9C3A-B36CF28837A1}"/>
                </a:ext>
              </a:extLst>
            </p:cNvPr>
            <p:cNvSpPr/>
            <p:nvPr/>
          </p:nvSpPr>
          <p:spPr>
            <a:xfrm>
              <a:off x="10315312" y="2320829"/>
              <a:ext cx="378823" cy="222069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bjClassifierImageTop">
            <a:extLst>
              <a:ext uri="{FF2B5EF4-FFF2-40B4-BE49-F238E27FC236}">
                <a16:creationId xmlns:a16="http://schemas.microsoft.com/office/drawing/2014/main" id="{BAE7E71E-03AA-4F88-A433-51A6DD2E3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363B18-4CD2-436E-9B11-0C4D167DDECE}"/>
              </a:ext>
            </a:extLst>
          </p:cNvPr>
          <p:cNvSpPr txBox="1"/>
          <p:nvPr/>
        </p:nvSpPr>
        <p:spPr>
          <a:xfrm>
            <a:off x="616131" y="574569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2.3 Logic for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Stellantis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Europe Division Forecasting</a:t>
            </a:r>
            <a:endParaRPr lang="fr-FR" sz="2800" b="1" dirty="0">
              <a:solidFill>
                <a:srgbClr val="0070C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C3C6C-E953-44DB-9A6F-93A7E59899DE}"/>
              </a:ext>
            </a:extLst>
          </p:cNvPr>
          <p:cNvSpPr txBox="1"/>
          <p:nvPr/>
        </p:nvSpPr>
        <p:spPr>
          <a:xfrm>
            <a:off x="818519" y="5483940"/>
            <a:ext cx="874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 is mandatory</a:t>
            </a:r>
          </a:p>
          <a:p>
            <a:r>
              <a:rPr lang="en-US" b="1" dirty="0"/>
              <a:t>Methodologies</a:t>
            </a:r>
            <a:r>
              <a:rPr lang="fr-FR" b="1" dirty="0"/>
              <a:t>: </a:t>
            </a:r>
            <a:r>
              <a:rPr lang="fr-FR" b="1" dirty="0" err="1"/>
              <a:t>dropping</a:t>
            </a:r>
            <a:r>
              <a:rPr lang="fr-FR" b="1" dirty="0"/>
              <a:t> </a:t>
            </a:r>
            <a:r>
              <a:rPr lang="en-US" b="1" dirty="0"/>
              <a:t>detection</a:t>
            </a:r>
            <a:r>
              <a:rPr lang="fr-FR" b="1" dirty="0"/>
              <a:t> (Sales </a:t>
            </a:r>
            <a:r>
              <a:rPr lang="fr-FR" b="1" dirty="0" err="1"/>
              <a:t>is</a:t>
            </a:r>
            <a:r>
              <a:rPr lang="fr-FR" b="1" dirty="0"/>
              <a:t> -50% vs. Sales W-2/W+2  ) </a:t>
            </a:r>
          </a:p>
        </p:txBody>
      </p:sp>
    </p:spTree>
    <p:extLst>
      <p:ext uri="{BB962C8B-B14F-4D97-AF65-F5344CB8AC3E}">
        <p14:creationId xmlns:p14="http://schemas.microsoft.com/office/powerpoint/2010/main" val="1639898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2152ec2e-c0c1-4834-9aa1-dc782ab0e2aa" origin="defaultValue">
  <element uid="id_classification_confidential" value=""/>
</sisl>
</file>

<file path=customXml/itemProps1.xml><?xml version="1.0" encoding="utf-8"?>
<ds:datastoreItem xmlns:ds="http://schemas.openxmlformats.org/officeDocument/2006/customXml" ds:itemID="{120E1192-D97C-4159-B76D-7A5F54D65A32}">
  <ds:schemaRefs>
    <ds:schemaRef ds:uri="http://www.w3.org/2001/XMLSchema"/>
    <ds:schemaRef ds:uri="http://www.boldonjames.com/2008/01/sie/internal/label"/>
  </ds:schemaRefs>
</ds:datastoreItem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2381972</vt:lpwstr>
  </property>
  <property fmtid="{D5CDD505-2E9C-101B-9397-08002B2CF9AE}" pid="4" name="OptimizationTime">
    <vt:lpwstr>20230224_1907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1274</Words>
  <Application>Microsoft Office PowerPoint</Application>
  <PresentationFormat>Widescreen</PresentationFormat>
  <Paragraphs>262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CDM Forecasting and Arbitration</vt:lpstr>
      <vt:lpstr>Contents</vt:lpstr>
      <vt:lpstr>PowerPoint Presentation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</vt:lpstr>
      <vt:lpstr>PowerPoint Presentation</vt:lpstr>
      <vt:lpstr>PowerPoint Presentation</vt:lpstr>
      <vt:lpstr>Contents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Jiaxue</dc:creator>
  <cp:lastModifiedBy>LI Jiaxue</cp:lastModifiedBy>
  <cp:revision>42</cp:revision>
  <dcterms:created xsi:type="dcterms:W3CDTF">2023-01-18T14:15:10Z</dcterms:created>
  <dcterms:modified xsi:type="dcterms:W3CDTF">2023-02-24T11:38:13Z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218f4914-ea9b-432f-be70-9c670f8a6e7d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policy="2152ec2e-c0c1-4834-9aa1-dc782ab0e2aa" origin="defaultValue" xmlns="http://www.boldonj</vt:lpwstr>
  </property>
  <property fmtid="{D5CDD505-2E9C-101B-9397-08002B2CF9AE}" pid="4" name="bjDocumentLabelXML-0">
    <vt:lpwstr>ames.com/2008/01/sie/internal/label"&gt;&lt;element uid="id_classification_confidential" value="" /&gt;&lt;/sisl&gt;</vt:lpwstr>
  </property>
  <property fmtid="{D5CDD505-2E9C-101B-9397-08002B2CF9AE}" pid="5" name="bjDocumentSecurityLabel">
    <vt:lpwstr>I N T E R N A L   &amp;   P A R T N E R S      </vt:lpwstr>
  </property>
  <property fmtid="{D5CDD505-2E9C-101B-9397-08002B2CF9AE}" pid="6" name="Vendor Id">
    <vt:lpwstr>uJy4KfOf</vt:lpwstr>
  </property>
  <property fmtid="{D5CDD505-2E9C-101B-9397-08002B2CF9AE}" pid="7" name="bjSlideMasterFooterText">
    <vt:lpwstr>5acXjzUk</vt:lpwstr>
  </property>
  <property fmtid="{D5CDD505-2E9C-101B-9397-08002B2CF9AE}" pid="8" name="bjSaver">
    <vt:lpwstr>aEtnsy5qGjjPU+cXYdqflWvJFlR9JRcp</vt:lpwstr>
  </property>
</Properties>
</file>