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47040-348D-4FB0-9F37-0C97B827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4C2FA-024C-4EAE-92F5-ABECC7CF7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1C4B4-BE42-41CF-A741-2BF2BC0A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CCA31-B34E-4893-B203-CF82A99E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36789-1520-46DA-BAEB-D1B36714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DEB4E-CC65-4CD1-B83D-5F52CCAF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EF4B8-C6E4-41C4-B356-DF866B915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C8910-D7E6-4CF4-92FD-CED5499F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95A1B-277D-476A-AA21-307B2C8B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26A30-0844-4F39-99CD-1D957F63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9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502EB-2220-49B5-984F-BA6BDF6B8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72BE1-6181-4272-A001-383DF7618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6BD9F-FC28-4F06-81E7-E90040B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0213D-89A7-4DA3-B0B5-8B7EE37C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E7C3D-097C-4615-BA9C-C567EBFA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BAB3-4A21-4D9F-A4DA-CD8A7100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3A364-C575-4705-A249-00ED857C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9A42F-E4FB-4B72-87FD-157788B9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F81E1-06EA-4871-A2C1-A6712BF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89BB7-0F99-4B2D-8A42-D25783C8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9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21005-A38D-4667-BB94-E89BDDBC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E5C19-57CA-4657-AB82-F129BA53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A156F-CFB1-4AE4-9D28-6E08B23F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177BF-0896-425D-B86A-02DAE40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A8D10-934C-4BB9-9C74-F4D520AC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7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1E88B-7046-4B3D-9B30-D0071345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760F3-BD20-4C6E-8BDF-6BE2F2FE1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F90AC-3968-41BB-992A-C4F8C39D9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BC6B0-CE36-4923-BDB2-1C8DBE63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8F35D-BCD1-4FA7-B69F-2E1D2BFC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47D45-5BFB-4580-AB7A-BE5C6E5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2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AEC8-40C9-4895-BF29-2737751C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37117-5BE3-4A1A-83C5-C752D413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CA68F-316E-4E56-9BCE-E45DC3ED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8D252C-8938-4D1E-B577-6C6CAF1BD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1759EE-2BBC-4701-A7BF-FF396527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931815-0F0F-4355-A059-0CD8C8F6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DFC5E-A13F-46A2-ACBC-9C16BC4A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9AB39-2ABF-4940-821B-C0C24A9B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1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1BC29-BADC-4972-85CB-4A76C1D5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D50BBE-310E-4334-9E35-F31F5C11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687696-9E44-4602-879F-E092CB91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86B928-C155-49D2-86D6-8084DA3B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4830D4-E3E7-479E-AC34-69A9C771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038228-8AD9-4783-82CC-5EE7FDC5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14963-93C3-4604-A1B6-586CF1DD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76B2B-ED84-43A7-9337-FEA91048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20FDC-8A4E-40B9-AC19-3083782B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395B4-FA01-41E0-ABB7-4560E9EDB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ED4A9-2E02-4DBB-9EAC-DBC2B6E8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0F92A-EBA2-4463-8138-99CE5895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9FA88-48E0-4615-8C4B-270C6C30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5012-73AE-4D67-82EC-D0867347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C859DA-5212-44C5-9EC2-D99ED5C1E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40118-016E-47FA-AEF3-8F5ACBCD0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4C6EF-5614-4A38-9351-D423A137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60545-8719-4E43-8AB2-2CCD6FAB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A12C4-123D-4669-B04D-5B4C06B3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7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60B278-3D81-4FF7-9FC4-DD555F61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21C28-0C8D-4E8A-B41C-A79BD92B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48E10-4B27-4202-93E6-9F7421F97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2587-006C-48B7-B9F0-94436E965AE3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38E38-828F-440E-94C0-BBA86BCA0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9227F-D291-4C4B-9AD6-A6B3B85A3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BA3D-0A13-4C5F-B908-D066931D8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705A-39E4-4E0E-A41D-0D51ECDF1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PulseSync</a:t>
            </a:r>
            <a:r>
              <a:rPr lang="en-US" altLang="zh-CN" sz="4400" dirty="0"/>
              <a:t>: An </a:t>
            </a:r>
            <a:r>
              <a:rPr lang="en-US" altLang="zh-CN" sz="4400" dirty="0" err="1"/>
              <a:t>Ef</a:t>
            </a:r>
            <a:r>
              <a:rPr lang="zh-CN" altLang="zh-CN" sz="4400" dirty="0"/>
              <a:t>fi</a:t>
            </a:r>
            <a:r>
              <a:rPr lang="en-US" altLang="zh-CN" sz="4400" dirty="0" err="1"/>
              <a:t>cient</a:t>
            </a:r>
            <a:r>
              <a:rPr lang="en-US" altLang="zh-CN" sz="4400" dirty="0"/>
              <a:t> and Scalable Clock Synchronization Protocol 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8E746-C24F-46EE-A619-1CF0A33C8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3961" y="4604197"/>
            <a:ext cx="3782096" cy="537693"/>
          </a:xfrm>
        </p:spPr>
        <p:txBody>
          <a:bodyPr/>
          <a:lstStyle/>
          <a:p>
            <a:r>
              <a:rPr lang="en-US" altLang="zh-CN" dirty="0"/>
              <a:t>2020.02.26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DE1EC-2B62-447B-914A-7AAEAB37A13B}"/>
              </a:ext>
            </a:extLst>
          </p:cNvPr>
          <p:cNvSpPr txBox="1"/>
          <p:nvPr/>
        </p:nvSpPr>
        <p:spPr>
          <a:xfrm>
            <a:off x="3078050" y="3561009"/>
            <a:ext cx="685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Christoph </a:t>
            </a:r>
            <a:r>
              <a:rPr lang="en-US" altLang="zh-CN" dirty="0" err="1"/>
              <a:t>Lenzen</a:t>
            </a:r>
            <a:r>
              <a:rPr lang="en-US" altLang="zh-CN" dirty="0"/>
              <a:t>, Philipp Sommer, and Roger </a:t>
            </a:r>
            <a:r>
              <a:rPr lang="en-US" altLang="zh-CN" dirty="0" err="1"/>
              <a:t>Wattenhofer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9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D080-DE6C-41DD-B08B-2BE451D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1BF9F-638B-4E64-9853-B1E648BC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549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200" dirty="0"/>
              <a:t>OS</a:t>
            </a:r>
            <a:r>
              <a:rPr lang="zh-CN" altLang="en-US" sz="2200" dirty="0"/>
              <a:t>：</a:t>
            </a:r>
            <a:r>
              <a:rPr lang="en-US" altLang="zh-CN" sz="2200" dirty="0" err="1"/>
              <a:t>TinyOS</a:t>
            </a:r>
            <a:r>
              <a:rPr lang="en-US" altLang="zh-CN" sz="2200" dirty="0"/>
              <a:t> 2.x</a:t>
            </a:r>
          </a:p>
          <a:p>
            <a:r>
              <a:rPr lang="en-US" altLang="zh-CN" sz="2200" dirty="0"/>
              <a:t>Hardware Platform</a:t>
            </a:r>
            <a:r>
              <a:rPr lang="zh-CN" altLang="zh-CN" sz="2200" dirty="0"/>
              <a:t>：</a:t>
            </a:r>
            <a:r>
              <a:rPr lang="en-US" altLang="zh-CN" sz="2200" dirty="0"/>
              <a:t>the Opal wireless sensor network platform</a:t>
            </a:r>
          </a:p>
          <a:p>
            <a:r>
              <a:rPr lang="en-US" altLang="zh-CN" sz="2200" dirty="0"/>
              <a:t>The hardware clock is built on top of a 16-bit hardware clock register plus an additional 16-bit software counter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PulseSync</a:t>
            </a:r>
            <a:r>
              <a:rPr lang="en-US" altLang="zh-CN" dirty="0"/>
              <a:t> Implementation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/>
              <a:t>Initialization phase</a:t>
            </a:r>
            <a:r>
              <a:rPr lang="zh-CN" altLang="zh-CN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setting the logical clock to the current hardware clock value </a:t>
            </a:r>
          </a:p>
          <a:p>
            <a:pPr lvl="2"/>
            <a:r>
              <a:rPr lang="en-US" altLang="zh-CN" dirty="0"/>
              <a:t>nodes start overhearing the wireless channel for synchronization messages</a:t>
            </a:r>
            <a:endParaRPr lang="zh-CN" altLang="zh-CN" dirty="0"/>
          </a:p>
          <a:p>
            <a:pPr lvl="1"/>
            <a:r>
              <a:rPr lang="en-US" altLang="zh-CN" dirty="0"/>
              <a:t>The bootstrap phase</a:t>
            </a:r>
            <a:r>
              <a:rPr lang="zh-CN" altLang="zh-CN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If no synchronization messages have been received for a certain time, the node will declare itself as the reference node and starts to broadcast periodic synchronization pulses. </a:t>
            </a:r>
          </a:p>
          <a:p>
            <a:pPr lvl="1"/>
            <a:r>
              <a:rPr lang="en-US" altLang="zh-CN" dirty="0"/>
              <a:t>Then</a:t>
            </a:r>
            <a:r>
              <a:rPr lang="x-none" altLang="zh-CN" dirty="0"/>
              <a:t>: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a node will receive periodic pulses from nodes located closer to the reference node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24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D080-DE6C-41DD-B08B-2BE451D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1BF9F-638B-4E64-9853-B1E648BC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5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Compare </a:t>
            </a:r>
            <a:r>
              <a:rPr lang="zh-CN" altLang="zh-CN" sz="2400" dirty="0"/>
              <a:t>：</a:t>
            </a:r>
            <a:r>
              <a:rPr lang="en-US" altLang="zh-CN" sz="2400" b="1" dirty="0"/>
              <a:t>Flooding Time synchronization Protocol</a:t>
            </a:r>
            <a:r>
              <a:rPr lang="zh-CN" altLang="zh-CN" sz="2400" b="1" dirty="0"/>
              <a:t>（</a:t>
            </a:r>
            <a:r>
              <a:rPr lang="en-US" altLang="zh-CN" sz="2400" b="1" dirty="0"/>
              <a:t>FTSP</a:t>
            </a:r>
            <a:r>
              <a:rPr lang="zh-CN" altLang="zh-CN" sz="2400" b="1" dirty="0"/>
              <a:t>）</a:t>
            </a:r>
            <a:endParaRPr lang="en-US" altLang="zh-CN" sz="2400" b="1" dirty="0"/>
          </a:p>
          <a:p>
            <a:pPr marL="0" indent="0">
              <a:buNone/>
            </a:pPr>
            <a:endParaRPr lang="zh-CN" altLang="zh-CN" sz="2400" dirty="0"/>
          </a:p>
          <a:p>
            <a:r>
              <a:rPr lang="en-US" altLang="zh-CN" sz="2400" b="1" dirty="0"/>
              <a:t>A. Testbed Setup</a:t>
            </a:r>
            <a:endParaRPr lang="en-US" altLang="zh-CN" sz="2400" dirty="0"/>
          </a:p>
          <a:p>
            <a:pPr lvl="1"/>
            <a:r>
              <a:rPr lang="en-US" altLang="zh-CN" sz="2000" dirty="0"/>
              <a:t>an indoor testbed of 31 Opal nodes, which are placed in close proximity</a:t>
            </a:r>
          </a:p>
          <a:p>
            <a:pPr lvl="1"/>
            <a:r>
              <a:rPr lang="en-US" altLang="zh-CN" sz="2000" dirty="0"/>
              <a:t>a network diameter of 30 hops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 b="1" dirty="0"/>
              <a:t>B. Measurement Results</a:t>
            </a:r>
            <a:endParaRPr lang="en-US" altLang="zh-CN" sz="2400" dirty="0"/>
          </a:p>
          <a:p>
            <a:pPr lvl="1"/>
            <a:r>
              <a:rPr lang="en-US" altLang="zh-CN" sz="2000" dirty="0"/>
              <a:t>a four hour run</a:t>
            </a:r>
          </a:p>
          <a:p>
            <a:pPr lvl="1"/>
            <a:r>
              <a:rPr lang="en-US" altLang="zh-CN" sz="2000" dirty="0"/>
              <a:t>roughly 44,600 data points were collected</a:t>
            </a:r>
          </a:p>
          <a:p>
            <a:pPr lvl="1"/>
            <a:r>
              <a:rPr lang="en-US" altLang="zh-CN" sz="2000" dirty="0"/>
              <a:t>almost no packet loss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88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D080-DE6C-41DD-B08B-2BE451D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EVALUATION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1BF9F-638B-4E64-9853-B1E648BC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53" y="143281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Initialization Phase</a:t>
            </a:r>
            <a:endParaRPr lang="zh-CN" altLang="zh-CN" dirty="0"/>
          </a:p>
        </p:txBody>
      </p:sp>
      <p:pic>
        <p:nvPicPr>
          <p:cNvPr id="1026" name="Picture 2" descr="e 120 &#10;100 &#10;80 &#10;60 &#10;o &#10;40 &#10;20 &#10;o &#10;10 &#10;FTsp &#10;20 30 40 &#10;Time [minutes] &#10;120 &#10;100 &#10;80 &#10;60 &#10;40 &#10;20 &#10;50 &#10;60 &#10;o &#10;PulseSync &#10;10 20 30 40 &#10;Time [minutes] &#10;50 &#10;60 ">
            <a:extLst>
              <a:ext uri="{FF2B5EF4-FFF2-40B4-BE49-F238E27FC236}">
                <a16:creationId xmlns:a16="http://schemas.microsoft.com/office/drawing/2014/main" id="{ABD23145-B67F-4753-BA94-048C63E5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56" y="1890958"/>
            <a:ext cx="71818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3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D080-DE6C-41DD-B08B-2BE451D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126" name="Picture 6" descr="Synchronization Error [ticks] ">
            <a:extLst>
              <a:ext uri="{FF2B5EF4-FFF2-40B4-BE49-F238E27FC236}">
                <a16:creationId xmlns:a16="http://schemas.microsoft.com/office/drawing/2014/main" id="{4ABEF557-C550-4273-9E44-EC004E44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76" y="4506488"/>
            <a:ext cx="5723050" cy="23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 Tsp &#10;20 &#10;b 15 &#10;.Q 10 &#10;o &#10;5 &#10;10 &#10;Distance [hops] &#10;20 &#10;15 &#10;10 &#10;15 &#10;PulseSync &#10;10 &#10;15 &#10;20 &#10;Distance [hops] &#10;25 &#10;30 ">
            <a:extLst>
              <a:ext uri="{FF2B5EF4-FFF2-40B4-BE49-F238E27FC236}">
                <a16:creationId xmlns:a16="http://schemas.microsoft.com/office/drawing/2014/main" id="{29CE9E96-96A9-43E4-85C9-BC6051F6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55" y="1903189"/>
            <a:ext cx="5723050" cy="25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4DA632-D183-4FAB-B789-E45D53CF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53" y="143281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Synchronization Accuracy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8417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D080-DE6C-41DD-B08B-2BE451D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EVALUATION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1BF9F-638B-4E64-9853-B1E648BC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53" y="143281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Slow Forwarding of Clock Estimates </a:t>
            </a:r>
          </a:p>
          <a:p>
            <a:pPr lvl="1"/>
            <a:r>
              <a:rPr lang="en-US" altLang="zh-CN" sz="2000" dirty="0"/>
              <a:t>nodes wait 300 milliseconds before forwarding the received clock estimates </a:t>
            </a:r>
          </a:p>
        </p:txBody>
      </p:sp>
      <p:pic>
        <p:nvPicPr>
          <p:cNvPr id="8194" name="Picture 2" descr="30 &#10;E 25 &#10;20 &#10;S 15 &#10;10 &#10;5 &#10;PulseSync (300ms delay) &#10;PulseSync (300ms delay, drift correction) &#10;10 &#10;15 &#10;Distance [hops] &#10;20 &#10;25 &#10;30 ">
            <a:extLst>
              <a:ext uri="{FF2B5EF4-FFF2-40B4-BE49-F238E27FC236}">
                <a16:creationId xmlns:a16="http://schemas.microsoft.com/office/drawing/2014/main" id="{BE0687B3-B144-422C-B815-8E3C9969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14" y="2597574"/>
            <a:ext cx="69056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38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2E198-8490-438D-A473-6D303465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89DF5-5301-4B15-B985-8E5800D7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48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3F3A0-CA65-46EB-98E2-4C0503AC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/>
          <a:lstStyle/>
          <a:p>
            <a:r>
              <a:rPr lang="en-US" altLang="zh-CN" b="1" dirty="0"/>
              <a:t>Problem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C5419-B4A2-4E18-AAF1-541BC887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Challenges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b="1" dirty="0"/>
              <a:t>• Accuracy</a:t>
            </a:r>
            <a:r>
              <a:rPr lang="en-US" altLang="zh-CN" sz="1900" dirty="0"/>
              <a:t> 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b="1" dirty="0"/>
              <a:t>• Latency</a:t>
            </a:r>
            <a:r>
              <a:rPr lang="en-US" altLang="zh-CN" sz="1900" dirty="0"/>
              <a:t>	</a:t>
            </a:r>
          </a:p>
          <a:p>
            <a:pPr marL="0" indent="0">
              <a:buNone/>
            </a:pPr>
            <a:r>
              <a:rPr lang="en-US" altLang="zh-CN" sz="1900" b="1" dirty="0"/>
              <a:t>	• Efficiency</a:t>
            </a:r>
          </a:p>
          <a:p>
            <a:pPr marL="0" indent="0">
              <a:buNone/>
            </a:pPr>
            <a:endParaRPr lang="en-US" altLang="zh-CN" sz="1900" dirty="0"/>
          </a:p>
          <a:p>
            <a:r>
              <a:rPr lang="en-US" altLang="zh-CN" sz="2400" b="1" dirty="0"/>
              <a:t>Problem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lvl="1" fontAlgn="ctr"/>
            <a:r>
              <a:rPr lang="en-US" altLang="zh-CN" sz="1900" dirty="0"/>
              <a:t>Existing protocols fail to achieve timely and accurate synchronization over </a:t>
            </a:r>
            <a:r>
              <a:rPr lang="en-US" altLang="zh-CN" sz="1900" b="1" dirty="0"/>
              <a:t>larger distances</a:t>
            </a:r>
            <a:r>
              <a:rPr lang="en-US" altLang="zh-CN" sz="1900" dirty="0"/>
              <a:t>. </a:t>
            </a:r>
            <a:endParaRPr lang="zh-CN" altLang="zh-CN" sz="1900" dirty="0"/>
          </a:p>
          <a:p>
            <a:pPr lvl="1"/>
            <a:r>
              <a:rPr lang="en-US" altLang="zh-CN" sz="1900" dirty="0"/>
              <a:t>Most existing synchronization protocols cannot adapt </a:t>
            </a:r>
            <a:r>
              <a:rPr lang="en-US" altLang="zh-CN" sz="1900" b="1" dirty="0"/>
              <a:t>quickly to changes in clock drifts or network connectivity</a:t>
            </a:r>
            <a:r>
              <a:rPr lang="en-US" altLang="zh-CN" sz="1900" dirty="0"/>
              <a:t>.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89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08F9-2F2B-4FF5-A9ED-0E55CAB5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Contributions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E9ED2-427D-4671-AFA5-C750A427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altLang="zh-CN" sz="2000" dirty="0"/>
              <a:t>Timely and accurate synchronization over </a:t>
            </a:r>
            <a:r>
              <a:rPr lang="en-US" altLang="zh-CN" sz="2000" b="1" dirty="0"/>
              <a:t>large distances </a:t>
            </a:r>
            <a:r>
              <a:rPr lang="en-US" altLang="zh-CN" sz="2000" dirty="0"/>
              <a:t>in multi hop networks</a:t>
            </a:r>
          </a:p>
          <a:p>
            <a:pPr marL="0" indent="0" fontAlgn="ctr">
              <a:buNone/>
            </a:pPr>
            <a:endParaRPr lang="zh-CN" altLang="zh-CN" sz="2000" dirty="0"/>
          </a:p>
          <a:p>
            <a:pPr fontAlgn="ctr"/>
            <a:r>
              <a:rPr lang="en-US" altLang="zh-CN" sz="2000" dirty="0"/>
              <a:t>Adapt quickly to changes in clock drifts or network connectivity by flooding rapid, short “pulses” through the network. </a:t>
            </a:r>
          </a:p>
          <a:p>
            <a:pPr fontAlgn="ctr"/>
            <a:endParaRPr lang="en-US" altLang="zh-CN" sz="2000" dirty="0"/>
          </a:p>
          <a:p>
            <a:pPr fontAlgn="ctr"/>
            <a:r>
              <a:rPr lang="en-US" altLang="zh-CN" sz="2000" b="1" dirty="0"/>
              <a:t>Save energy </a:t>
            </a:r>
            <a:r>
              <a:rPr lang="en-US" altLang="zh-CN" sz="2000" dirty="0"/>
              <a:t>: there is no need for nodes to listen between pulses once they detected any pulse, both on initialization or when joining the network later on.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0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25C65-7F46-45F1-B31B-7E479E7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1325563"/>
          </a:xfrm>
        </p:spPr>
        <p:txBody>
          <a:bodyPr/>
          <a:lstStyle/>
          <a:p>
            <a:r>
              <a:rPr lang="en-US" altLang="zh-CN" b="1" dirty="0"/>
              <a:t>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7491A-858F-4074-A3F0-39D5829E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 wireless network</a:t>
            </a:r>
          </a:p>
          <a:p>
            <a:r>
              <a:rPr lang="en-US" altLang="zh-CN" sz="1800" dirty="0"/>
              <a:t>the network as a static graph G = (V,E)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800" b="1" dirty="0"/>
              <a:t>Focus on the following aspects:</a:t>
            </a:r>
          </a:p>
          <a:p>
            <a:r>
              <a:rPr lang="en-US" altLang="zh-CN" sz="1600" b="1" dirty="0"/>
              <a:t>Communication is expensive </a:t>
            </a:r>
            <a:r>
              <a:rPr lang="zh-CN" altLang="en-US" sz="1600" b="1" dirty="0"/>
              <a:t>：</a:t>
            </a:r>
            <a:r>
              <a:rPr lang="en-US" altLang="zh-CN" sz="1600" dirty="0"/>
              <a:t> nodes send and receive one message per beacon interval B only. </a:t>
            </a:r>
          </a:p>
          <a:p>
            <a:r>
              <a:rPr lang="en-US" altLang="zh-CN" sz="1600" b="1" dirty="0"/>
              <a:t>Communication is inexact </a:t>
            </a:r>
            <a:r>
              <a:rPr lang="zh-CN" altLang="en-US" sz="1600" b="1" dirty="0"/>
              <a:t>：</a:t>
            </a:r>
            <a:r>
              <a:rPr lang="en-US" altLang="zh-CN" sz="1600" dirty="0"/>
              <a:t> model them as independently distributed random variables and refer to the respective standard deviation as jitter J. </a:t>
            </a:r>
          </a:p>
          <a:p>
            <a:r>
              <a:rPr lang="en-US" altLang="zh-CN" sz="1600" b="1" dirty="0"/>
              <a:t>Sending times are constrained </a:t>
            </a:r>
            <a:r>
              <a:rPr lang="zh-CN" altLang="en-US" sz="1600" b="1" dirty="0"/>
              <a:t>：</a:t>
            </a:r>
            <a:r>
              <a:rPr lang="en-US" altLang="zh-CN" sz="1600" dirty="0"/>
              <a:t> define the time it takes in each beacon interval between a node receiving and sending a message to be predefined and immutable by the algorithm. </a:t>
            </a:r>
          </a:p>
          <a:p>
            <a:r>
              <a:rPr lang="en-US" altLang="zh-CN" sz="1600" b="1" dirty="0"/>
              <a:t>Message size is constrained</a:t>
            </a:r>
            <a:r>
              <a:rPr lang="x-none" altLang="zh-CN" sz="1600" b="1" dirty="0"/>
              <a:t> 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：</a:t>
            </a:r>
            <a:r>
              <a:rPr lang="en-US" altLang="zh-CN" sz="1600" dirty="0"/>
              <a:t> restrict the “payload” of a message to a small (constant) number of values. </a:t>
            </a:r>
            <a:endParaRPr lang="zh-CN" altLang="zh-CN" sz="1600" dirty="0"/>
          </a:p>
          <a:p>
            <a:r>
              <a:rPr lang="en-US" altLang="zh-CN" sz="1600" b="1" dirty="0"/>
              <a:t>Dynamics </a:t>
            </a:r>
            <a:r>
              <a:rPr lang="zh-CN" altLang="en-US" sz="1600" b="1" dirty="0"/>
              <a:t>：</a:t>
            </a:r>
            <a:r>
              <a:rPr lang="en-US" altLang="zh-CN" sz="1600" dirty="0"/>
              <a:t> addressed by the proposed algorithm, which strives for dependency of computed clock values on a short period of time.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16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264B-8192-484F-ADFF-E699D19C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24" y="1793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Formalize the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039A62-C5A6-47E8-9CF6-FA24006ED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312"/>
                <a:ext cx="10515600" cy="52233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/>
                  <a:t>Each node v ∈ V has a local hardware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The relative drift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800" dirty="0"/>
                  <a:t> is bounded  (Typical hardware clocks exhibit drifts of at most 50 ppm)</a:t>
                </a:r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A clock synchronization algorithm is asked to derive at each node v a logical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800" dirty="0"/>
                  <a:t>  based on local computations, its hardware clock readings, and the messages exchanged.</a:t>
                </a:r>
                <a:endParaRPr lang="en-US" altLang="zh-CN" sz="2000" b="1" dirty="0"/>
              </a:p>
              <a:p>
                <a:r>
                  <a:rPr lang="en-US" altLang="zh-CN" sz="2400" b="1" dirty="0"/>
                  <a:t>Goal : </a:t>
                </a:r>
              </a:p>
              <a:p>
                <a:pPr lvl="1"/>
                <a:r>
                  <a:rPr lang="en-US" altLang="zh-CN" sz="1800" dirty="0"/>
                  <a:t>minimize the global skew G(t)</a:t>
                </a:r>
              </a:p>
              <a:p>
                <a:pPr lvl="1"/>
                <a:r>
                  <a:rPr lang="en-US" altLang="zh-CN" sz="1800" dirty="0"/>
                  <a:t>using few messages and only recent information. </a:t>
                </a:r>
              </a:p>
              <a:p>
                <a:pPr marL="457200" lvl="1" indent="0">
                  <a:buNone/>
                </a:pPr>
                <a:endParaRPr lang="en-US" altLang="zh-CN" sz="1800" dirty="0"/>
              </a:p>
              <a:p>
                <a:r>
                  <a:rPr lang="en-US" altLang="zh-CN" sz="1900" dirty="0"/>
                  <a:t>root node r ∈ V that has a perfect clock, i.e.,                                at all times t .</a:t>
                </a:r>
              </a:p>
              <a:p>
                <a:r>
                  <a:rPr lang="en-US" altLang="zh-CN" sz="1900" dirty="0"/>
                  <a:t>nodes try to synchronize their logical clocks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900" dirty="0"/>
                  <a:t>. </a:t>
                </a:r>
              </a:p>
              <a:p>
                <a:endParaRPr lang="en-US" altLang="zh-CN" sz="1900" dirty="0"/>
              </a:p>
              <a:p>
                <a:r>
                  <a:rPr lang="en-US" altLang="zh-CN" sz="1900" dirty="0"/>
                  <a:t>minimizing the global skew is essentially equivalent to synchronizing clocks to 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90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039A62-C5A6-47E8-9CF6-FA24006ED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312"/>
                <a:ext cx="10515600" cy="5223303"/>
              </a:xfrm>
              <a:blipFill>
                <a:blip r:embed="rId2"/>
                <a:stretch>
                  <a:fillRect l="-812" t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0A328F8-EC1C-4E9B-A63C-673BA680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30" y="1517897"/>
            <a:ext cx="1818068" cy="2396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E4412E-306F-4AF7-A9A9-53AD052ED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790" y="3541101"/>
            <a:ext cx="4322167" cy="311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A3BD84-6724-4221-9854-7D582F73C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560" y="2249766"/>
            <a:ext cx="2598990" cy="273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5E485F-92CF-4546-8A0C-80A6F143F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739" y="4646632"/>
            <a:ext cx="1834270" cy="236680"/>
          </a:xfrm>
          <a:prstGeom prst="rect">
            <a:avLst/>
          </a:prstGeom>
        </p:spPr>
      </p:pic>
      <p:pic>
        <p:nvPicPr>
          <p:cNvPr id="9" name="Picture 2" descr="G(t) 2 ">
            <a:extLst>
              <a:ext uri="{FF2B5EF4-FFF2-40B4-BE49-F238E27FC236}">
                <a16:creationId xmlns:a16="http://schemas.microsoft.com/office/drawing/2014/main" id="{BE73EF03-E805-43CB-9E2F-7F0C800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58" y="5377492"/>
            <a:ext cx="3986109" cy="3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8A0F8-6CED-41D0-87DF-E2D734A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PulseSync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A7DEC-A821-44FA-85BA-08591F46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/>
              <a:t>The central idea : </a:t>
            </a:r>
            <a:r>
              <a:rPr lang="en-US" altLang="zh-CN" sz="1800" dirty="0"/>
              <a:t>distribute information on clock values as fast as possible, while minimizing the number of messages required to do so.</a:t>
            </a:r>
          </a:p>
          <a:p>
            <a:pPr lvl="1"/>
            <a:r>
              <a:rPr lang="en-US" altLang="zh-CN" sz="1800" dirty="0"/>
              <a:t>a node cannot forward any information it has not received yet</a:t>
            </a:r>
          </a:p>
          <a:p>
            <a:pPr lvl="1"/>
            <a:r>
              <a:rPr lang="en-US" altLang="zh-CN" sz="1800" dirty="0"/>
              <a:t>node ought to forward the derived estimate as quickly as possible</a:t>
            </a:r>
          </a:p>
          <a:p>
            <a:pPr lvl="1"/>
            <a:r>
              <a:rPr lang="en-US" altLang="zh-CN" sz="1800" b="1" dirty="0"/>
              <a:t>To keep the number of hops small : </a:t>
            </a:r>
            <a:r>
              <a:rPr lang="en-US" altLang="zh-CN" sz="1800" dirty="0"/>
              <a:t>the flooding takes place on a breadth-first search (BFS) tree.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how nodes that are not children of the root obtain accurate estimates of r’s clock</a:t>
            </a:r>
            <a:endParaRPr lang="zh-CN" altLang="zh-CN" sz="1800" dirty="0"/>
          </a:p>
          <a:p>
            <a:pPr lvl="1"/>
            <a:r>
              <a:rPr lang="en-US" altLang="zh-CN" sz="1800" b="1" dirty="0"/>
              <a:t>Simple Forwarding</a:t>
            </a:r>
          </a:p>
          <a:p>
            <a:pPr lvl="1"/>
            <a:r>
              <a:rPr lang="en-US" altLang="zh-CN" sz="1800" b="1" dirty="0"/>
              <a:t>Drift Compensation</a:t>
            </a:r>
          </a:p>
        </p:txBody>
      </p:sp>
    </p:spTree>
    <p:extLst>
      <p:ext uri="{BB962C8B-B14F-4D97-AF65-F5344CB8AC3E}">
        <p14:creationId xmlns:p14="http://schemas.microsoft.com/office/powerpoint/2010/main" val="337307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8A0F8-6CED-41D0-87DF-E2D734A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Simple Forwarding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1A7DEC-A821-44FA-85BA-08591F46D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2594" y="1690688"/>
                <a:ext cx="10515600" cy="440256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/>
                  <a:t>The time span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= </a:t>
                </a:r>
                <a:r>
                  <a:rPr lang="en-US" altLang="zh-CN" sz="2000" dirty="0"/>
                  <a:t>the time when it can send a (derived) estimate to its children  </a:t>
                </a:r>
                <a:r>
                  <a:rPr lang="en-US" altLang="zh-CN" sz="2000" b="1" dirty="0"/>
                  <a:t>-</a:t>
                </a:r>
                <a:r>
                  <a:rPr lang="en-US" altLang="zh-CN" sz="2000" dirty="0"/>
                  <a:t> the time when node v receives a clock estimate from a parent</a:t>
                </a:r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Simple Forwarding</a:t>
                </a:r>
                <a:r>
                  <a:rPr lang="zh-CN" altLang="en-US" sz="2000" b="1" dirty="0"/>
                  <a:t>：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at time t 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v obtains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altLang="zh-CN" sz="2000" dirty="0"/>
                  <a:t> of the root’s clock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lvl="1"/>
                <a:r>
                  <a:rPr lang="en-US" altLang="zh-CN" sz="2000" dirty="0"/>
                  <a:t>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/>
                  <a:t>v sends the value                                                  to its children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000" dirty="0"/>
                  <a:t>the quality of the estimate :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/>
                  <a:t> is small ,negligible</a:t>
                </a:r>
                <a:r>
                  <a:rPr lang="zh-CN" altLang="zh-CN" sz="2000" dirty="0"/>
                  <a:t>：</a:t>
                </a:r>
              </a:p>
              <a:p>
                <a:endParaRPr lang="en-US" altLang="zh-CN" sz="24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1A7DEC-A821-44FA-85BA-08591F46D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594" y="1690688"/>
                <a:ext cx="10515600" cy="4402562"/>
              </a:xfrm>
              <a:blipFill>
                <a:blip r:embed="rId2"/>
                <a:stretch>
                  <a:fillRect l="-754" t="-1798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1F1B60F-25EA-4E02-BABC-A17D09657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91" y="3557789"/>
            <a:ext cx="3254935" cy="403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0BDAAF-0AF9-4F21-AF23-363174D2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837" y="4859464"/>
            <a:ext cx="6575470" cy="375741"/>
          </a:xfrm>
          <a:prstGeom prst="rect">
            <a:avLst/>
          </a:prstGeom>
        </p:spPr>
      </p:pic>
      <p:pic>
        <p:nvPicPr>
          <p:cNvPr id="2050" name="Picture 2" descr="maxvev{pvTv} U/ D ">
            <a:extLst>
              <a:ext uri="{FF2B5EF4-FFF2-40B4-BE49-F238E27FC236}">
                <a16:creationId xmlns:a16="http://schemas.microsoft.com/office/drawing/2014/main" id="{6D7AF1EB-626C-425A-AA72-1AB904AB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50" y="5633404"/>
            <a:ext cx="35718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2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8A0F8-6CED-41D0-87DF-E2D734A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Drift Compensation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1A7DEC-A821-44FA-85BA-08591F46D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2592" y="1468232"/>
                <a:ext cx="11049001" cy="43223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100" dirty="0"/>
                  <a:t>use an independent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1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100" dirty="0"/>
                  <a:t> to compensate the drift. </a:t>
                </a:r>
              </a:p>
              <a:p>
                <a:r>
                  <a:rPr lang="en-US" altLang="zh-CN" sz="2100" dirty="0"/>
                  <a:t>How to get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100" dirty="0"/>
                  <a:t> </a:t>
                </a:r>
                <a:r>
                  <a:rPr lang="x-none" altLang="zh-CN" sz="2100" dirty="0"/>
                  <a:t>?</a:t>
                </a:r>
                <a:r>
                  <a:rPr lang="en-US" altLang="zh-CN" sz="2100" dirty="0"/>
                  <a:t> </a:t>
                </a:r>
              </a:p>
              <a:p>
                <a:pPr lvl="1"/>
                <a:r>
                  <a:rPr lang="en-US" altLang="zh-CN" sz="2100" dirty="0"/>
                  <a:t>given 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∈2</m:t>
                    </m:r>
                    <m:r>
                      <a:rPr lang="zh-CN" altLang="zh-CN" sz="2100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altLang="zh-CN" sz="2100" dirty="0"/>
              </a:p>
              <a:p>
                <a:pPr lvl="1"/>
                <a:r>
                  <a:rPr lang="en-US" altLang="zh-CN" sz="2100" dirty="0"/>
                  <a:t>node v computes the regression line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100" dirty="0"/>
                  <a:t> according to the k/2 most recent messages only.</a:t>
                </a:r>
                <a:endParaRPr lang="zh-CN" altLang="zh-CN" sz="2100" dirty="0"/>
              </a:p>
              <a:p>
                <a:pPr lvl="1"/>
                <a:r>
                  <a:rPr lang="en-US" altLang="zh-CN" sz="2100" dirty="0"/>
                  <a:t>The remaining k/2 messages nodes may take information from are used to provide clock estimates with simple forwarding.</a:t>
                </a:r>
                <a:endParaRPr lang="zh-CN" altLang="zh-CN" sz="2100" dirty="0"/>
              </a:p>
              <a:p>
                <a:pPr lvl="1"/>
                <a:r>
                  <a:rPr lang="en-US" altLang="zh-CN" sz="2100" dirty="0"/>
                  <a:t>The second regression line’s slope s should be close to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1700" dirty="0"/>
                  <a:t>∈</a:t>
                </a:r>
                <a:r>
                  <a:rPr lang="en-US" altLang="zh-CN" sz="1700" dirty="0"/>
                  <a:t>[1-</a:t>
                </a:r>
                <a:r>
                  <a:rPr lang="zh-CN" altLang="zh-CN" sz="1700" dirty="0"/>
                  <a:t>ρ，</a:t>
                </a:r>
                <a:r>
                  <a:rPr lang="en-US" altLang="zh-CN" sz="1700" dirty="0"/>
                  <a:t>1+</a:t>
                </a:r>
                <a:r>
                  <a:rPr lang="zh-CN" altLang="zh-CN" sz="1700" dirty="0"/>
                  <a:t>ρ</a:t>
                </a:r>
                <a:r>
                  <a:rPr lang="en-US" altLang="zh-CN" sz="1700" dirty="0"/>
                  <a:t>]</a:t>
                </a:r>
                <a:r>
                  <a:rPr lang="zh-CN" altLang="zh-CN" sz="1700" dirty="0"/>
                  <a:t>，</a:t>
                </a:r>
                <a:r>
                  <a:rPr lang="en-US" altLang="zh-CN" sz="1700" dirty="0"/>
                  <a:t>so</a:t>
                </a:r>
                <a:r>
                  <a:rPr lang="x-none" altLang="zh-CN" sz="1700" dirty="0"/>
                  <a:t> 1/s</a:t>
                </a:r>
                <a:r>
                  <a:rPr lang="zh-CN" altLang="zh-CN" sz="1700" dirty="0"/>
                  <a:t>∈</a:t>
                </a:r>
                <a:r>
                  <a:rPr lang="en-US" altLang="zh-CN" sz="1700" dirty="0"/>
                  <a:t>[1-</a:t>
                </a:r>
                <a:r>
                  <a:rPr lang="zh-CN" altLang="zh-CN" sz="1700" dirty="0"/>
                  <a:t>ρ，</a:t>
                </a:r>
                <a:r>
                  <a:rPr lang="en-US" altLang="zh-CN" sz="1700" dirty="0"/>
                  <a:t>1+</a:t>
                </a:r>
                <a:r>
                  <a:rPr lang="zh-CN" altLang="zh-CN" sz="1700" dirty="0"/>
                  <a:t>ρ</a:t>
                </a:r>
                <a:r>
                  <a:rPr lang="en-US" altLang="zh-CN" sz="1700" dirty="0"/>
                  <a:t>]</a:t>
                </a:r>
              </a:p>
              <a:p>
                <a:pPr lvl="1"/>
                <a:endParaRPr lang="en-US" altLang="zh-CN" sz="1900" dirty="0"/>
              </a:p>
              <a:p>
                <a:pPr lvl="1"/>
                <a:endParaRPr lang="en-US" altLang="zh-CN" sz="1900" dirty="0"/>
              </a:p>
              <a:p>
                <a:r>
                  <a:rPr lang="en-US" altLang="zh-CN" sz="2200" dirty="0"/>
                  <a:t>How to compensate ?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</a:t>
                </a:r>
                <a:r>
                  <a:rPr lang="en-US" altLang="zh-CN" sz="2400" dirty="0"/>
                  <a:t>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, send 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include                                           into the message.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1A7DEC-A821-44FA-85BA-08591F46D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592" y="1468232"/>
                <a:ext cx="11049001" cy="4322364"/>
              </a:xfrm>
              <a:blipFill>
                <a:blip r:embed="rId2"/>
                <a:stretch>
                  <a:fillRect l="-496" t="-2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—p &#10;m,. &#10;if l/s &#10;if 1 -F p &#10;otherwise. ">
            <a:extLst>
              <a:ext uri="{FF2B5EF4-FFF2-40B4-BE49-F238E27FC236}">
                <a16:creationId xmlns:a16="http://schemas.microsoft.com/office/drawing/2014/main" id="{81CC878D-6733-4B4A-8C76-73B726501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90" y="3856891"/>
            <a:ext cx="2789866" cy="71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0B44CD-95BD-4528-A6A7-7C727F1CE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78" y="4807988"/>
            <a:ext cx="2462011" cy="3952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C823E8-B4E6-44AA-9764-FF11EF1F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280" y="5292951"/>
            <a:ext cx="2759903" cy="2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3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D080-DE6C-41DD-B08B-2BE451D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Pseudocode 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1BF9F-638B-4E64-9853-B1E648BC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54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100" name="Picture 4" descr="Algorithm 1: Whenever Hr (t) mod B O at the &#10;root node r. &#10;wait until time t + Tr when allowed to send &#10;send // Hr(t+Tr) = t + Tr ">
            <a:extLst>
              <a:ext uri="{FF2B5EF4-FFF2-40B4-BE49-F238E27FC236}">
                <a16:creationId xmlns:a16="http://schemas.microsoft.com/office/drawing/2014/main" id="{73A94C78-930F-4B7A-AB90-AAC75E93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40" y="1490751"/>
            <a:ext cx="5334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gorithm 2: Node v r receives its parent's &#10;message (t, i, i) with sequence number i at local time &#10;Ile(t). &#10;delete G, &#10;store (He i, i, i) &#10;wait until time t + Tv when allowed to send &#10;send H v (t + Tv) — H v i + ">
            <a:extLst>
              <a:ext uri="{FF2B5EF4-FFF2-40B4-BE49-F238E27FC236}">
                <a16:creationId xmlns:a16="http://schemas.microsoft.com/office/drawing/2014/main" id="{A2946482-5DBC-4786-9169-A02C156B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90" y="3363644"/>
            <a:ext cx="5353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3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866</Words>
  <Application>Microsoft Office PowerPoint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PulseSync: An Efficient and Scalable Clock Synchronization Protocol </vt:lpstr>
      <vt:lpstr>Problem</vt:lpstr>
      <vt:lpstr>Contributions</vt:lpstr>
      <vt:lpstr>Model</vt:lpstr>
      <vt:lpstr>Formalize the problem</vt:lpstr>
      <vt:lpstr>PulseSync</vt:lpstr>
      <vt:lpstr>Simple Forwarding</vt:lpstr>
      <vt:lpstr>Drift Compensation</vt:lpstr>
      <vt:lpstr> Pseudocode </vt:lpstr>
      <vt:lpstr> IMPLEMENTATION</vt:lpstr>
      <vt:lpstr>EVALUATION </vt:lpstr>
      <vt:lpstr>EVALUATION </vt:lpstr>
      <vt:lpstr>EVALUATION </vt:lpstr>
      <vt:lpstr>EVALUATION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PulseSync: An Efficient and Scalable Clock Synchronization Protocol </dc:title>
  <dc:creator>JIAYAN HUANG</dc:creator>
  <cp:lastModifiedBy>JIAYAN HUANG</cp:lastModifiedBy>
  <cp:revision>39</cp:revision>
  <dcterms:created xsi:type="dcterms:W3CDTF">2020-02-24T10:06:02Z</dcterms:created>
  <dcterms:modified xsi:type="dcterms:W3CDTF">2020-02-26T04:53:09Z</dcterms:modified>
</cp:coreProperties>
</file>