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60" r:id="rId5"/>
    <p:sldId id="262" r:id="rId6"/>
    <p:sldId id="261" r:id="rId7"/>
    <p:sldId id="265" r:id="rId8"/>
    <p:sldId id="266" r:id="rId9"/>
    <p:sldId id="267" r:id="rId10"/>
    <p:sldId id="263" r:id="rId11"/>
    <p:sldId id="264" r:id="rId12"/>
    <p:sldId id="269" r:id="rId13"/>
    <p:sldId id="268" r:id="rId14"/>
    <p:sldId id="270" r:id="rId15"/>
    <p:sldId id="271" r:id="rId16"/>
    <p:sldId id="272" r:id="rId17"/>
    <p:sldId id="27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32" autoAdjust="0"/>
  </p:normalViewPr>
  <p:slideViewPr>
    <p:cSldViewPr snapToGrid="0">
      <p:cViewPr varScale="1">
        <p:scale>
          <a:sx n="74" d="100"/>
          <a:sy n="74" d="100"/>
        </p:scale>
        <p:origin x="34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2F515C-BE1B-4F00-8A4A-03C3B473D6F8}" type="datetimeFigureOut">
              <a:rPr lang="zh-CN" altLang="en-US" smtClean="0"/>
              <a:t>2019/12/19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2B69F7-9B61-4D96-9F6C-5B396EC98FFA}" type="slidenum">
              <a:rPr lang="zh-CN" altLang="en-US" smtClean="0"/>
              <a:t>‹#›</a:t>
            </a:fld>
            <a:endParaRPr lang="zh-CN" altLang="en-US"/>
          </a:p>
        </p:txBody>
      </p:sp>
    </p:spTree>
    <p:extLst>
      <p:ext uri="{BB962C8B-B14F-4D97-AF65-F5344CB8AC3E}">
        <p14:creationId xmlns:p14="http://schemas.microsoft.com/office/powerpoint/2010/main" val="350109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在高层次上，该系统有两部分通过无线链路连接：移动设备（智能手机或AR耳机）上的本地跟踪和渲染系统，以及边缘云上的流水线对象检测系统。</a:t>
            </a:r>
          </a:p>
          <a:p>
            <a:r>
              <a:rPr lang="en-US" altLang="zh-CN" b="1" dirty="0" err="1"/>
              <a:t>为了隐藏由于卸载对象检测任务而导致的延迟，我们的系统将渲染过程和CNN卸载过程分离为两个独立的管道</a:t>
            </a:r>
            <a:r>
              <a:rPr lang="en-US" altLang="zh-CN" dirty="0"/>
              <a:t>。</a:t>
            </a:r>
            <a:r>
              <a:rPr lang="zh-CN" altLang="zh-CN" b="1" dirty="0"/>
              <a:t>本地渲染管道在等待对象检测结果时开始跟踪场景和渲染虚拟覆盖，然后在检测结果到达下一帧时将其合并到跟踪中。</a:t>
            </a:r>
            <a:endParaRPr lang="zh-CN" altLang="zh-CN" dirty="0"/>
          </a:p>
          <a:p>
            <a:r>
              <a:rPr lang="en-US" altLang="zh-CN" dirty="0"/>
              <a:t> </a:t>
            </a:r>
          </a:p>
          <a:p>
            <a:r>
              <a:rPr lang="en-US" altLang="zh-CN" dirty="0"/>
              <a:t>如图4所示，两个管道都以</a:t>
            </a:r>
            <a:r>
              <a:rPr lang="en-US" altLang="zh-CN" b="1" dirty="0"/>
              <a:t>动态RoI编码</a:t>
            </a:r>
            <a:r>
              <a:rPr lang="en-US" altLang="zh-CN" dirty="0"/>
              <a:t>技术开始，该技术</a:t>
            </a:r>
            <a:r>
              <a:rPr lang="en-US" altLang="zh-CN" b="1" dirty="0"/>
              <a:t>不仅压缩CNN卸载管道的原始帧</a:t>
            </a:r>
            <a:r>
              <a:rPr lang="en-US" altLang="zh-CN" dirty="0"/>
              <a:t>（黄色箭头），</a:t>
            </a:r>
            <a:r>
              <a:rPr lang="en-US" altLang="zh-CN" dirty="0" err="1"/>
              <a:t>而且还为</a:t>
            </a:r>
            <a:r>
              <a:rPr lang="en-US" altLang="zh-CN" b="1" dirty="0" err="1"/>
              <a:t>跟踪和呈现管道中的设备上跟踪模块提供元数据</a:t>
            </a:r>
            <a:r>
              <a:rPr lang="en-US" altLang="zh-CN" dirty="0" err="1"/>
              <a:t>（绿色箭头</a:t>
            </a:r>
            <a:r>
              <a:rPr lang="en-US" altLang="zh-CN" dirty="0"/>
              <a:t>）。</a:t>
            </a:r>
            <a:r>
              <a:rPr lang="en-US" altLang="zh-CN" dirty="0" err="1"/>
              <a:t>动态感兴趣区域编码是一种高效的视频编码机制，</a:t>
            </a:r>
            <a:r>
              <a:rPr lang="en-US" altLang="zh-CN" b="1" dirty="0" err="1"/>
              <a:t>它能够在保持检测精度的同时，大幅度降低带宽消耗，从而减少到边缘云的传输延迟</a:t>
            </a:r>
            <a:r>
              <a:rPr lang="en-US" altLang="zh-CN" dirty="0"/>
              <a:t>。</a:t>
            </a:r>
            <a:r>
              <a:rPr lang="zh-CN" altLang="zh-CN" dirty="0"/>
              <a:t>动态感兴趣区域编码（</a:t>
            </a:r>
            <a:r>
              <a:rPr lang="en-US" altLang="zh-CN" dirty="0"/>
              <a:t>DRE</a:t>
            </a:r>
            <a:r>
              <a:rPr lang="zh-CN" altLang="zh-CN" dirty="0"/>
              <a:t>）的</a:t>
            </a:r>
            <a:r>
              <a:rPr lang="zh-CN" altLang="zh-CN" b="1" dirty="0"/>
              <a:t>核心思想是降低帧中不感兴趣区域的编码质量，并基于早期的目标检测结果来保持可能包含感兴趣对象的候选区域的高质量。</a:t>
            </a:r>
            <a:r>
              <a:rPr lang="zh-CN" altLang="zh-CN" dirty="0"/>
              <a:t>由于后续视频帧的时空相关性，系统使用最后一个卸载帧的中间推理输出作为候选区域。这些候选区域是</a:t>
            </a:r>
            <a:r>
              <a:rPr lang="zh-CN" altLang="zh-CN" b="1" dirty="0"/>
              <a:t>保持高编码质量</a:t>
            </a:r>
            <a:r>
              <a:rPr lang="zh-CN" altLang="zh-CN" dirty="0"/>
              <a:t>的地方，也被称为</a:t>
            </a:r>
            <a:r>
              <a:rPr lang="zh-CN" altLang="zh-CN" b="1" dirty="0"/>
              <a:t>感兴趣区域（</a:t>
            </a:r>
            <a:r>
              <a:rPr lang="en-US" altLang="zh-CN" b="1" dirty="0" err="1"/>
              <a:t>roi</a:t>
            </a:r>
            <a:r>
              <a:rPr lang="zh-CN" altLang="zh-CN" b="1" dirty="0"/>
              <a:t>）</a:t>
            </a:r>
            <a:r>
              <a:rPr lang="zh-CN" altLang="zh-CN" dirty="0"/>
              <a:t>。</a:t>
            </a:r>
            <a:r>
              <a:rPr lang="en-US" altLang="zh-CN" dirty="0"/>
              <a:t>。</a:t>
            </a:r>
            <a:endParaRPr lang="zh-CN" altLang="zh-CN" dirty="0"/>
          </a:p>
          <a:p>
            <a:r>
              <a:rPr lang="en-US" altLang="zh-CN" dirty="0"/>
              <a:t> </a:t>
            </a:r>
          </a:p>
          <a:p>
            <a:r>
              <a:rPr lang="en-US" altLang="zh-CN" dirty="0" err="1"/>
              <a:t>在CNN卸载管道中，我们提出了一种自适应卸载和并行流和推理（PSI）技术，以</a:t>
            </a:r>
            <a:r>
              <a:rPr lang="en-US" altLang="zh-CN" b="1" dirty="0" err="1"/>
              <a:t>进一步降低卸载任务的延迟和带宽消耗</a:t>
            </a:r>
            <a:r>
              <a:rPr lang="en-US" altLang="zh-CN" dirty="0"/>
              <a:t>。</a:t>
            </a:r>
          </a:p>
          <a:p>
            <a:r>
              <a:rPr lang="zh-CN" altLang="zh-CN" dirty="0"/>
              <a:t> </a:t>
            </a:r>
          </a:p>
          <a:p>
            <a:r>
              <a:rPr lang="en-US" altLang="zh-CN" dirty="0"/>
              <a:t>自适应卸载能够通过基于</a:t>
            </a:r>
            <a:r>
              <a:rPr lang="en-US" altLang="zh-CN" b="1" dirty="0"/>
              <a:t>与之前卸载的帧相比是否有显著变化来决定是否将每个帧卸载到边缘云</a:t>
            </a:r>
            <a:r>
              <a:rPr lang="en-US" altLang="zh-CN" dirty="0"/>
              <a:t>，从而降低系统的带宽和功耗。为了提高效率，该技术从动态RoI编码中</a:t>
            </a:r>
            <a:r>
              <a:rPr lang="en-US" altLang="zh-CN" b="1" dirty="0"/>
              <a:t>重用嵌入到编码视频帧中的宏块类型</a:t>
            </a:r>
            <a:r>
              <a:rPr lang="en-US" altLang="zh-CN" dirty="0"/>
              <a:t>（预测间块或预测内块），</a:t>
            </a:r>
            <a:r>
              <a:rPr lang="en-US" altLang="zh-CN" dirty="0" err="1"/>
              <a:t>以识别需要卸载以进行对象检测的显著变化</a:t>
            </a:r>
            <a:endParaRPr lang="en-US" altLang="zh-CN" dirty="0"/>
          </a:p>
          <a:p>
            <a:r>
              <a:rPr lang="zh-CN" altLang="zh-CN" dirty="0"/>
              <a:t> </a:t>
            </a:r>
          </a:p>
          <a:p>
            <a:r>
              <a:rPr lang="en-US" altLang="zh-CN" dirty="0"/>
              <a:t>一旦帧被标记为要卸载，并行流和推理（PSI）方法</a:t>
            </a:r>
            <a:r>
              <a:rPr lang="en-US" altLang="zh-CN" b="1" dirty="0"/>
              <a:t>将传输、解码和推理任务并行化，以进一步减少卸载延迟</a:t>
            </a:r>
            <a:r>
              <a:rPr lang="en-US" altLang="zh-CN" dirty="0"/>
              <a:t>。它将一个帧分割成若干个片段，并在接收到一个片段后</a:t>
            </a:r>
            <a:r>
              <a:rPr lang="en-US" altLang="zh-CN" b="1" dirty="0"/>
              <a:t>立即开始</a:t>
            </a:r>
            <a:r>
              <a:rPr lang="en-US" altLang="zh-CN" dirty="0"/>
              <a:t>卷积神经网络目标检测任务，而不是等待整个帧。这意味着接收、解码和目标检测可以并行进行。为了解决目标检测过程中各切片之间的依赖性问题，我们提出了一种新的依赖感知推理机制，该机制确定每个特征映射上的区域，该区域在每个切片接收后都有足够的输入特征来计算，并且只计算位于该区域内的特征。检测结果被送回AR设备并缓存以备将来使用。</a:t>
            </a:r>
          </a:p>
          <a:p>
            <a:r>
              <a:rPr lang="zh-CN" altLang="zh-CN" dirty="0"/>
              <a:t> </a:t>
            </a:r>
          </a:p>
          <a:p>
            <a:r>
              <a:rPr lang="en-US" altLang="zh-CN" dirty="0"/>
              <a:t>在跟踪和渲染管道（图4中的绿色块和箭头）中，我们没有等待下一个检测结果，而是使用基于快速和轻量运动矢量的对象跟踪（</a:t>
            </a:r>
            <a:r>
              <a:rPr lang="en-US" altLang="zh-CN" b="1" dirty="0"/>
              <a:t>MvOT</a:t>
            </a:r>
            <a:r>
              <a:rPr lang="en-US" altLang="zh-CN" dirty="0"/>
              <a:t>）技术来</a:t>
            </a:r>
            <a:r>
              <a:rPr lang="en-US" altLang="zh-CN" b="1" dirty="0"/>
              <a:t>调整具有查看器或场景运动的先前缓存的检测结果</a:t>
            </a:r>
            <a:r>
              <a:rPr lang="en-US" altLang="zh-CN" dirty="0"/>
              <a:t>。与传统的两帧图像特征点（SIFT和光流）匹配的目标跟踪方法相比，该方法再次</a:t>
            </a:r>
            <a:r>
              <a:rPr lang="en-US" altLang="zh-CN" b="1" dirty="0"/>
              <a:t>重用了嵌入在编码视频帧中的运动矢量，使得目标跟踪不需要额外的处理开销</a:t>
            </a:r>
            <a:r>
              <a:rPr lang="en-US" altLang="zh-CN" dirty="0"/>
              <a:t>。考虑到上述减少卸载延迟的优化，只需要对较短的时间帧进行跟踪，并且轻量级方法可以提供足够精确的结果。使用这种轻量级方法为在设备上渲染留下足够的时间和计算资源，特别是在16.7毫秒（60赫兹屏幕刷新率）延迟要求内渲染高质量的虚拟覆盖。</a:t>
            </a:r>
          </a:p>
          <a:p>
            <a:endParaRPr lang="zh-CN" altLang="en-US" dirty="0"/>
          </a:p>
        </p:txBody>
      </p:sp>
      <p:sp>
        <p:nvSpPr>
          <p:cNvPr id="4" name="灯片编号占位符 3"/>
          <p:cNvSpPr>
            <a:spLocks noGrp="1"/>
          </p:cNvSpPr>
          <p:nvPr>
            <p:ph type="sldNum" sz="quarter" idx="5"/>
          </p:nvPr>
        </p:nvSpPr>
        <p:spPr/>
        <p:txBody>
          <a:bodyPr/>
          <a:lstStyle/>
          <a:p>
            <a:fld id="{B72B69F7-9B61-4D96-9F6C-5B396EC98FFA}" type="slidenum">
              <a:rPr lang="zh-CN" altLang="en-US" smtClean="0"/>
              <a:t>4</a:t>
            </a:fld>
            <a:endParaRPr lang="zh-CN" altLang="en-US"/>
          </a:p>
        </p:txBody>
      </p:sp>
    </p:spTree>
    <p:extLst>
      <p:ext uri="{BB962C8B-B14F-4D97-AF65-F5344CB8AC3E}">
        <p14:creationId xmlns:p14="http://schemas.microsoft.com/office/powerpoint/2010/main" val="1969083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一旦帧被标记为要卸载，并行流和推理（PSI）方法</a:t>
            </a:r>
            <a:r>
              <a:rPr lang="en-US" altLang="zh-CN" sz="1200" b="1" kern="1200" dirty="0">
                <a:solidFill>
                  <a:schemeClr val="tx1"/>
                </a:solidFill>
                <a:effectLst/>
                <a:latin typeface="+mn-lt"/>
                <a:ea typeface="+mn-ea"/>
                <a:cs typeface="+mn-cs"/>
              </a:rPr>
              <a:t>将传输、解码和推理任务并行化，以进一步减少卸载延迟</a:t>
            </a:r>
            <a:r>
              <a:rPr lang="en-US" altLang="zh-CN" sz="1200" kern="1200" dirty="0">
                <a:solidFill>
                  <a:schemeClr val="tx1"/>
                </a:solidFill>
                <a:effectLst/>
                <a:latin typeface="+mn-lt"/>
                <a:ea typeface="+mn-ea"/>
                <a:cs typeface="+mn-cs"/>
              </a:rPr>
              <a:t>。它将一个帧分割成若干个片段，并在接收到一个片段后</a:t>
            </a:r>
            <a:r>
              <a:rPr lang="en-US" altLang="zh-CN" sz="1200" b="1" kern="1200" dirty="0">
                <a:solidFill>
                  <a:schemeClr val="tx1"/>
                </a:solidFill>
                <a:effectLst/>
                <a:latin typeface="+mn-lt"/>
                <a:ea typeface="+mn-ea"/>
                <a:cs typeface="+mn-cs"/>
              </a:rPr>
              <a:t>立即开始</a:t>
            </a:r>
            <a:r>
              <a:rPr lang="en-US" altLang="zh-CN" sz="1200" kern="1200" dirty="0">
                <a:solidFill>
                  <a:schemeClr val="tx1"/>
                </a:solidFill>
                <a:effectLst/>
                <a:latin typeface="+mn-lt"/>
                <a:ea typeface="+mn-ea"/>
                <a:cs typeface="+mn-cs"/>
              </a:rPr>
              <a:t>卷积神经网络目标检测任务，而不是等待整个帧。这意味着接收、解码和目标检测可以并行进行。为了解决目标检测过程中各切片之间的依赖性问题，我们提出了一种新的依赖感知推理机制，该机制确定每个特征映射上的区域，该区域在每个切片接收后都有足够的输入特征来计算，并且只计算位于该区域内的特征。检测结果被送回AR设备并缓存以备将来使用。</a:t>
            </a:r>
            <a:endParaRPr lang="zh-CN" altLang="en-US" dirty="0"/>
          </a:p>
        </p:txBody>
      </p:sp>
      <p:sp>
        <p:nvSpPr>
          <p:cNvPr id="4" name="灯片编号占位符 3"/>
          <p:cNvSpPr>
            <a:spLocks noGrp="1"/>
          </p:cNvSpPr>
          <p:nvPr>
            <p:ph type="sldNum" sz="quarter" idx="5"/>
          </p:nvPr>
        </p:nvSpPr>
        <p:spPr/>
        <p:txBody>
          <a:bodyPr/>
          <a:lstStyle/>
          <a:p>
            <a:fld id="{B72B69F7-9B61-4D96-9F6C-5B396EC98FFA}" type="slidenum">
              <a:rPr lang="zh-CN" altLang="en-US" smtClean="0"/>
              <a:t>10</a:t>
            </a:fld>
            <a:endParaRPr lang="zh-CN" altLang="en-US"/>
          </a:p>
        </p:txBody>
      </p:sp>
    </p:spTree>
    <p:extLst>
      <p:ext uri="{BB962C8B-B14F-4D97-AF65-F5344CB8AC3E}">
        <p14:creationId xmlns:p14="http://schemas.microsoft.com/office/powerpoint/2010/main" val="1502360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依赖性是由卷积层（有时也包括合用层）引起的，其中每个帧片边界附近的特征计算也需要相邻的片，这一效应在标准卷积层和合用层结构中传播。</a:t>
            </a:r>
            <a:endParaRPr lang="zh-CN" altLang="en-US" dirty="0"/>
          </a:p>
        </p:txBody>
      </p:sp>
      <p:sp>
        <p:nvSpPr>
          <p:cNvPr id="4" name="灯片编号占位符 3"/>
          <p:cNvSpPr>
            <a:spLocks noGrp="1"/>
          </p:cNvSpPr>
          <p:nvPr>
            <p:ph type="sldNum" sz="quarter" idx="5"/>
          </p:nvPr>
        </p:nvSpPr>
        <p:spPr/>
        <p:txBody>
          <a:bodyPr/>
          <a:lstStyle/>
          <a:p>
            <a:fld id="{B72B69F7-9B61-4D96-9F6C-5B396EC98FFA}" type="slidenum">
              <a:rPr lang="zh-CN" altLang="en-US" smtClean="0"/>
              <a:t>11</a:t>
            </a:fld>
            <a:endParaRPr lang="zh-CN" altLang="en-US"/>
          </a:p>
        </p:txBody>
      </p:sp>
    </p:spTree>
    <p:extLst>
      <p:ext uri="{BB962C8B-B14F-4D97-AF65-F5344CB8AC3E}">
        <p14:creationId xmlns:p14="http://schemas.microsoft.com/office/powerpoint/2010/main" val="4242261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24CFD8-4BF4-4045-B759-E7829518DFB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892C36D-2B65-4A48-A9F7-5122EA9493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7D55146-E247-494D-838D-80C841D15ED6}"/>
              </a:ext>
            </a:extLst>
          </p:cNvPr>
          <p:cNvSpPr>
            <a:spLocks noGrp="1"/>
          </p:cNvSpPr>
          <p:nvPr>
            <p:ph type="dt" sz="half" idx="10"/>
          </p:nvPr>
        </p:nvSpPr>
        <p:spPr/>
        <p:txBody>
          <a:bodyPr/>
          <a:lstStyle/>
          <a:p>
            <a:fld id="{8F05B7B1-0535-45E7-A8A7-21C0CE23CCA4}" type="datetimeFigureOut">
              <a:rPr lang="zh-CN" altLang="en-US" smtClean="0"/>
              <a:t>2019/12/19</a:t>
            </a:fld>
            <a:endParaRPr lang="zh-CN" altLang="en-US"/>
          </a:p>
        </p:txBody>
      </p:sp>
      <p:sp>
        <p:nvSpPr>
          <p:cNvPr id="5" name="页脚占位符 4">
            <a:extLst>
              <a:ext uri="{FF2B5EF4-FFF2-40B4-BE49-F238E27FC236}">
                <a16:creationId xmlns:a16="http://schemas.microsoft.com/office/drawing/2014/main" id="{D664D25D-5244-48AD-ADBD-FB85EF49BE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2081CA-12F8-46AA-B030-516D42ECFF29}"/>
              </a:ext>
            </a:extLst>
          </p:cNvPr>
          <p:cNvSpPr>
            <a:spLocks noGrp="1"/>
          </p:cNvSpPr>
          <p:nvPr>
            <p:ph type="sldNum" sz="quarter" idx="12"/>
          </p:nvPr>
        </p:nvSpPr>
        <p:spPr/>
        <p:txBody>
          <a:bodyPr/>
          <a:lstStyle/>
          <a:p>
            <a:fld id="{7DD46D95-6FA1-48C5-A7C3-CC8DD2063662}" type="slidenum">
              <a:rPr lang="zh-CN" altLang="en-US" smtClean="0"/>
              <a:t>‹#›</a:t>
            </a:fld>
            <a:endParaRPr lang="zh-CN" altLang="en-US"/>
          </a:p>
        </p:txBody>
      </p:sp>
    </p:spTree>
    <p:extLst>
      <p:ext uri="{BB962C8B-B14F-4D97-AF65-F5344CB8AC3E}">
        <p14:creationId xmlns:p14="http://schemas.microsoft.com/office/powerpoint/2010/main" val="2863060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9DD40D-5313-4F4D-A4F3-A8D2F6D1CEE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AFBD459-884F-4A26-A03C-9B7149CD98F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84A8EB-A4AE-4857-A4AE-37291E912746}"/>
              </a:ext>
            </a:extLst>
          </p:cNvPr>
          <p:cNvSpPr>
            <a:spLocks noGrp="1"/>
          </p:cNvSpPr>
          <p:nvPr>
            <p:ph type="dt" sz="half" idx="10"/>
          </p:nvPr>
        </p:nvSpPr>
        <p:spPr/>
        <p:txBody>
          <a:bodyPr/>
          <a:lstStyle/>
          <a:p>
            <a:fld id="{8F05B7B1-0535-45E7-A8A7-21C0CE23CCA4}" type="datetimeFigureOut">
              <a:rPr lang="zh-CN" altLang="en-US" smtClean="0"/>
              <a:t>2019/12/19</a:t>
            </a:fld>
            <a:endParaRPr lang="zh-CN" altLang="en-US"/>
          </a:p>
        </p:txBody>
      </p:sp>
      <p:sp>
        <p:nvSpPr>
          <p:cNvPr id="5" name="页脚占位符 4">
            <a:extLst>
              <a:ext uri="{FF2B5EF4-FFF2-40B4-BE49-F238E27FC236}">
                <a16:creationId xmlns:a16="http://schemas.microsoft.com/office/drawing/2014/main" id="{3A209E06-2271-49BD-9A96-158BB83718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3EE59A-E6F5-4D25-82E7-14895E392090}"/>
              </a:ext>
            </a:extLst>
          </p:cNvPr>
          <p:cNvSpPr>
            <a:spLocks noGrp="1"/>
          </p:cNvSpPr>
          <p:nvPr>
            <p:ph type="sldNum" sz="quarter" idx="12"/>
          </p:nvPr>
        </p:nvSpPr>
        <p:spPr/>
        <p:txBody>
          <a:bodyPr/>
          <a:lstStyle/>
          <a:p>
            <a:fld id="{7DD46D95-6FA1-48C5-A7C3-CC8DD2063662}" type="slidenum">
              <a:rPr lang="zh-CN" altLang="en-US" smtClean="0"/>
              <a:t>‹#›</a:t>
            </a:fld>
            <a:endParaRPr lang="zh-CN" altLang="en-US"/>
          </a:p>
        </p:txBody>
      </p:sp>
    </p:spTree>
    <p:extLst>
      <p:ext uri="{BB962C8B-B14F-4D97-AF65-F5344CB8AC3E}">
        <p14:creationId xmlns:p14="http://schemas.microsoft.com/office/powerpoint/2010/main" val="4107206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B3514CE-3832-4D3D-ADB0-518005CFF35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62414DF-F19E-475B-BC33-993445E441E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871ACAD-92C6-4386-A318-86211AD23F82}"/>
              </a:ext>
            </a:extLst>
          </p:cNvPr>
          <p:cNvSpPr>
            <a:spLocks noGrp="1"/>
          </p:cNvSpPr>
          <p:nvPr>
            <p:ph type="dt" sz="half" idx="10"/>
          </p:nvPr>
        </p:nvSpPr>
        <p:spPr/>
        <p:txBody>
          <a:bodyPr/>
          <a:lstStyle/>
          <a:p>
            <a:fld id="{8F05B7B1-0535-45E7-A8A7-21C0CE23CCA4}" type="datetimeFigureOut">
              <a:rPr lang="zh-CN" altLang="en-US" smtClean="0"/>
              <a:t>2019/12/19</a:t>
            </a:fld>
            <a:endParaRPr lang="zh-CN" altLang="en-US"/>
          </a:p>
        </p:txBody>
      </p:sp>
      <p:sp>
        <p:nvSpPr>
          <p:cNvPr id="5" name="页脚占位符 4">
            <a:extLst>
              <a:ext uri="{FF2B5EF4-FFF2-40B4-BE49-F238E27FC236}">
                <a16:creationId xmlns:a16="http://schemas.microsoft.com/office/drawing/2014/main" id="{FDD4FDF8-7E42-44D6-BBB4-7CCA864F91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970E61-0D1F-4992-8B49-10FC72ED0338}"/>
              </a:ext>
            </a:extLst>
          </p:cNvPr>
          <p:cNvSpPr>
            <a:spLocks noGrp="1"/>
          </p:cNvSpPr>
          <p:nvPr>
            <p:ph type="sldNum" sz="quarter" idx="12"/>
          </p:nvPr>
        </p:nvSpPr>
        <p:spPr/>
        <p:txBody>
          <a:bodyPr/>
          <a:lstStyle/>
          <a:p>
            <a:fld id="{7DD46D95-6FA1-48C5-A7C3-CC8DD2063662}" type="slidenum">
              <a:rPr lang="zh-CN" altLang="en-US" smtClean="0"/>
              <a:t>‹#›</a:t>
            </a:fld>
            <a:endParaRPr lang="zh-CN" altLang="en-US"/>
          </a:p>
        </p:txBody>
      </p:sp>
    </p:spTree>
    <p:extLst>
      <p:ext uri="{BB962C8B-B14F-4D97-AF65-F5344CB8AC3E}">
        <p14:creationId xmlns:p14="http://schemas.microsoft.com/office/powerpoint/2010/main" val="1373828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D1F49-A479-479C-9474-56A41037333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A70A18F-B200-4108-A1B2-A2200F67A7E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64C473-0AEA-45E1-B1DC-56B8B81E6BB2}"/>
              </a:ext>
            </a:extLst>
          </p:cNvPr>
          <p:cNvSpPr>
            <a:spLocks noGrp="1"/>
          </p:cNvSpPr>
          <p:nvPr>
            <p:ph type="dt" sz="half" idx="10"/>
          </p:nvPr>
        </p:nvSpPr>
        <p:spPr/>
        <p:txBody>
          <a:bodyPr/>
          <a:lstStyle/>
          <a:p>
            <a:fld id="{8F05B7B1-0535-45E7-A8A7-21C0CE23CCA4}" type="datetimeFigureOut">
              <a:rPr lang="zh-CN" altLang="en-US" smtClean="0"/>
              <a:t>2019/12/19</a:t>
            </a:fld>
            <a:endParaRPr lang="zh-CN" altLang="en-US"/>
          </a:p>
        </p:txBody>
      </p:sp>
      <p:sp>
        <p:nvSpPr>
          <p:cNvPr id="5" name="页脚占位符 4">
            <a:extLst>
              <a:ext uri="{FF2B5EF4-FFF2-40B4-BE49-F238E27FC236}">
                <a16:creationId xmlns:a16="http://schemas.microsoft.com/office/drawing/2014/main" id="{74855207-2BBE-468F-A022-B3B770636C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745B80-4B8F-4376-B406-F47A0EADC1F2}"/>
              </a:ext>
            </a:extLst>
          </p:cNvPr>
          <p:cNvSpPr>
            <a:spLocks noGrp="1"/>
          </p:cNvSpPr>
          <p:nvPr>
            <p:ph type="sldNum" sz="quarter" idx="12"/>
          </p:nvPr>
        </p:nvSpPr>
        <p:spPr/>
        <p:txBody>
          <a:bodyPr/>
          <a:lstStyle/>
          <a:p>
            <a:fld id="{7DD46D95-6FA1-48C5-A7C3-CC8DD2063662}" type="slidenum">
              <a:rPr lang="zh-CN" altLang="en-US" smtClean="0"/>
              <a:t>‹#›</a:t>
            </a:fld>
            <a:endParaRPr lang="zh-CN" altLang="en-US"/>
          </a:p>
        </p:txBody>
      </p:sp>
    </p:spTree>
    <p:extLst>
      <p:ext uri="{BB962C8B-B14F-4D97-AF65-F5344CB8AC3E}">
        <p14:creationId xmlns:p14="http://schemas.microsoft.com/office/powerpoint/2010/main" val="4125254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E83B07-3FAC-45A7-86FD-4ADE25A714E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7F1AF61-A266-49B4-9A36-6957AC463B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DFD04C4-2D78-46A8-B1F5-C125FD743758}"/>
              </a:ext>
            </a:extLst>
          </p:cNvPr>
          <p:cNvSpPr>
            <a:spLocks noGrp="1"/>
          </p:cNvSpPr>
          <p:nvPr>
            <p:ph type="dt" sz="half" idx="10"/>
          </p:nvPr>
        </p:nvSpPr>
        <p:spPr/>
        <p:txBody>
          <a:bodyPr/>
          <a:lstStyle/>
          <a:p>
            <a:fld id="{8F05B7B1-0535-45E7-A8A7-21C0CE23CCA4}" type="datetimeFigureOut">
              <a:rPr lang="zh-CN" altLang="en-US" smtClean="0"/>
              <a:t>2019/12/19</a:t>
            </a:fld>
            <a:endParaRPr lang="zh-CN" altLang="en-US"/>
          </a:p>
        </p:txBody>
      </p:sp>
      <p:sp>
        <p:nvSpPr>
          <p:cNvPr id="5" name="页脚占位符 4">
            <a:extLst>
              <a:ext uri="{FF2B5EF4-FFF2-40B4-BE49-F238E27FC236}">
                <a16:creationId xmlns:a16="http://schemas.microsoft.com/office/drawing/2014/main" id="{CC2B7F75-246C-4031-B466-2127E9AD2A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92C741-4513-4D97-9BD5-111B49C0861C}"/>
              </a:ext>
            </a:extLst>
          </p:cNvPr>
          <p:cNvSpPr>
            <a:spLocks noGrp="1"/>
          </p:cNvSpPr>
          <p:nvPr>
            <p:ph type="sldNum" sz="quarter" idx="12"/>
          </p:nvPr>
        </p:nvSpPr>
        <p:spPr/>
        <p:txBody>
          <a:bodyPr/>
          <a:lstStyle/>
          <a:p>
            <a:fld id="{7DD46D95-6FA1-48C5-A7C3-CC8DD2063662}" type="slidenum">
              <a:rPr lang="zh-CN" altLang="en-US" smtClean="0"/>
              <a:t>‹#›</a:t>
            </a:fld>
            <a:endParaRPr lang="zh-CN" altLang="en-US"/>
          </a:p>
        </p:txBody>
      </p:sp>
    </p:spTree>
    <p:extLst>
      <p:ext uri="{BB962C8B-B14F-4D97-AF65-F5344CB8AC3E}">
        <p14:creationId xmlns:p14="http://schemas.microsoft.com/office/powerpoint/2010/main" val="1112807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644EF-0D2E-44AD-9EC5-57616E41CA7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4A24689-0537-44CC-B48C-15658CB726B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106EA04-37C6-4D2D-AEF2-D385019D52F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6006555-0D04-46BC-96D7-73B6A3894E19}"/>
              </a:ext>
            </a:extLst>
          </p:cNvPr>
          <p:cNvSpPr>
            <a:spLocks noGrp="1"/>
          </p:cNvSpPr>
          <p:nvPr>
            <p:ph type="dt" sz="half" idx="10"/>
          </p:nvPr>
        </p:nvSpPr>
        <p:spPr/>
        <p:txBody>
          <a:bodyPr/>
          <a:lstStyle/>
          <a:p>
            <a:fld id="{8F05B7B1-0535-45E7-A8A7-21C0CE23CCA4}" type="datetimeFigureOut">
              <a:rPr lang="zh-CN" altLang="en-US" smtClean="0"/>
              <a:t>2019/12/19</a:t>
            </a:fld>
            <a:endParaRPr lang="zh-CN" altLang="en-US"/>
          </a:p>
        </p:txBody>
      </p:sp>
      <p:sp>
        <p:nvSpPr>
          <p:cNvPr id="6" name="页脚占位符 5">
            <a:extLst>
              <a:ext uri="{FF2B5EF4-FFF2-40B4-BE49-F238E27FC236}">
                <a16:creationId xmlns:a16="http://schemas.microsoft.com/office/drawing/2014/main" id="{832A7A4B-3932-48E0-9FEB-A6A34EA1AD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3AF26C1-1E10-4105-8B76-5ECB0EAE9B05}"/>
              </a:ext>
            </a:extLst>
          </p:cNvPr>
          <p:cNvSpPr>
            <a:spLocks noGrp="1"/>
          </p:cNvSpPr>
          <p:nvPr>
            <p:ph type="sldNum" sz="quarter" idx="12"/>
          </p:nvPr>
        </p:nvSpPr>
        <p:spPr/>
        <p:txBody>
          <a:bodyPr/>
          <a:lstStyle/>
          <a:p>
            <a:fld id="{7DD46D95-6FA1-48C5-A7C3-CC8DD2063662}" type="slidenum">
              <a:rPr lang="zh-CN" altLang="en-US" smtClean="0"/>
              <a:t>‹#›</a:t>
            </a:fld>
            <a:endParaRPr lang="zh-CN" altLang="en-US"/>
          </a:p>
        </p:txBody>
      </p:sp>
    </p:spTree>
    <p:extLst>
      <p:ext uri="{BB962C8B-B14F-4D97-AF65-F5344CB8AC3E}">
        <p14:creationId xmlns:p14="http://schemas.microsoft.com/office/powerpoint/2010/main" val="3509389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A111DD-B411-4404-A8AF-17A2DDBAF96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E1BE218-9059-41F0-99F2-0BF89217E2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5B14E30-8A3A-4FB0-8914-3D8908AAD03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55DD33C-97B4-4AFB-A180-993C58A886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E521939-7F66-4267-9B08-9BF98060E4F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1141EB0-0F90-4537-885C-56C687998390}"/>
              </a:ext>
            </a:extLst>
          </p:cNvPr>
          <p:cNvSpPr>
            <a:spLocks noGrp="1"/>
          </p:cNvSpPr>
          <p:nvPr>
            <p:ph type="dt" sz="half" idx="10"/>
          </p:nvPr>
        </p:nvSpPr>
        <p:spPr/>
        <p:txBody>
          <a:bodyPr/>
          <a:lstStyle/>
          <a:p>
            <a:fld id="{8F05B7B1-0535-45E7-A8A7-21C0CE23CCA4}" type="datetimeFigureOut">
              <a:rPr lang="zh-CN" altLang="en-US" smtClean="0"/>
              <a:t>2019/12/19</a:t>
            </a:fld>
            <a:endParaRPr lang="zh-CN" altLang="en-US"/>
          </a:p>
        </p:txBody>
      </p:sp>
      <p:sp>
        <p:nvSpPr>
          <p:cNvPr id="8" name="页脚占位符 7">
            <a:extLst>
              <a:ext uri="{FF2B5EF4-FFF2-40B4-BE49-F238E27FC236}">
                <a16:creationId xmlns:a16="http://schemas.microsoft.com/office/drawing/2014/main" id="{BDD8BC8A-0363-4947-BA10-D1746826C9B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12E4B2E-88FF-48E2-BBE9-AAB51778C54A}"/>
              </a:ext>
            </a:extLst>
          </p:cNvPr>
          <p:cNvSpPr>
            <a:spLocks noGrp="1"/>
          </p:cNvSpPr>
          <p:nvPr>
            <p:ph type="sldNum" sz="quarter" idx="12"/>
          </p:nvPr>
        </p:nvSpPr>
        <p:spPr/>
        <p:txBody>
          <a:bodyPr/>
          <a:lstStyle/>
          <a:p>
            <a:fld id="{7DD46D95-6FA1-48C5-A7C3-CC8DD2063662}" type="slidenum">
              <a:rPr lang="zh-CN" altLang="en-US" smtClean="0"/>
              <a:t>‹#›</a:t>
            </a:fld>
            <a:endParaRPr lang="zh-CN" altLang="en-US"/>
          </a:p>
        </p:txBody>
      </p:sp>
    </p:spTree>
    <p:extLst>
      <p:ext uri="{BB962C8B-B14F-4D97-AF65-F5344CB8AC3E}">
        <p14:creationId xmlns:p14="http://schemas.microsoft.com/office/powerpoint/2010/main" val="13029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27001F-6984-4CBF-AD68-CF7FA05356A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2101196-8484-4BAF-B5D4-59D243434B58}"/>
              </a:ext>
            </a:extLst>
          </p:cNvPr>
          <p:cNvSpPr>
            <a:spLocks noGrp="1"/>
          </p:cNvSpPr>
          <p:nvPr>
            <p:ph type="dt" sz="half" idx="10"/>
          </p:nvPr>
        </p:nvSpPr>
        <p:spPr/>
        <p:txBody>
          <a:bodyPr/>
          <a:lstStyle/>
          <a:p>
            <a:fld id="{8F05B7B1-0535-45E7-A8A7-21C0CE23CCA4}" type="datetimeFigureOut">
              <a:rPr lang="zh-CN" altLang="en-US" smtClean="0"/>
              <a:t>2019/12/19</a:t>
            </a:fld>
            <a:endParaRPr lang="zh-CN" altLang="en-US"/>
          </a:p>
        </p:txBody>
      </p:sp>
      <p:sp>
        <p:nvSpPr>
          <p:cNvPr id="4" name="页脚占位符 3">
            <a:extLst>
              <a:ext uri="{FF2B5EF4-FFF2-40B4-BE49-F238E27FC236}">
                <a16:creationId xmlns:a16="http://schemas.microsoft.com/office/drawing/2014/main" id="{451A66F5-C917-40E3-83C4-3DBE98ED9F5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36D0364-24B0-412D-A70A-2EA08C1357B0}"/>
              </a:ext>
            </a:extLst>
          </p:cNvPr>
          <p:cNvSpPr>
            <a:spLocks noGrp="1"/>
          </p:cNvSpPr>
          <p:nvPr>
            <p:ph type="sldNum" sz="quarter" idx="12"/>
          </p:nvPr>
        </p:nvSpPr>
        <p:spPr/>
        <p:txBody>
          <a:bodyPr/>
          <a:lstStyle/>
          <a:p>
            <a:fld id="{7DD46D95-6FA1-48C5-A7C3-CC8DD2063662}" type="slidenum">
              <a:rPr lang="zh-CN" altLang="en-US" smtClean="0"/>
              <a:t>‹#›</a:t>
            </a:fld>
            <a:endParaRPr lang="zh-CN" altLang="en-US"/>
          </a:p>
        </p:txBody>
      </p:sp>
    </p:spTree>
    <p:extLst>
      <p:ext uri="{BB962C8B-B14F-4D97-AF65-F5344CB8AC3E}">
        <p14:creationId xmlns:p14="http://schemas.microsoft.com/office/powerpoint/2010/main" val="2117308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BEC0815-C8D9-4264-947C-8388F6DBE392}"/>
              </a:ext>
            </a:extLst>
          </p:cNvPr>
          <p:cNvSpPr>
            <a:spLocks noGrp="1"/>
          </p:cNvSpPr>
          <p:nvPr>
            <p:ph type="dt" sz="half" idx="10"/>
          </p:nvPr>
        </p:nvSpPr>
        <p:spPr/>
        <p:txBody>
          <a:bodyPr/>
          <a:lstStyle/>
          <a:p>
            <a:fld id="{8F05B7B1-0535-45E7-A8A7-21C0CE23CCA4}" type="datetimeFigureOut">
              <a:rPr lang="zh-CN" altLang="en-US" smtClean="0"/>
              <a:t>2019/12/19</a:t>
            </a:fld>
            <a:endParaRPr lang="zh-CN" altLang="en-US"/>
          </a:p>
        </p:txBody>
      </p:sp>
      <p:sp>
        <p:nvSpPr>
          <p:cNvPr id="3" name="页脚占位符 2">
            <a:extLst>
              <a:ext uri="{FF2B5EF4-FFF2-40B4-BE49-F238E27FC236}">
                <a16:creationId xmlns:a16="http://schemas.microsoft.com/office/drawing/2014/main" id="{150B8645-5662-4BC9-A45A-16B50E03D2A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3463920-5DEC-4764-8CA6-AF8F8F936DA7}"/>
              </a:ext>
            </a:extLst>
          </p:cNvPr>
          <p:cNvSpPr>
            <a:spLocks noGrp="1"/>
          </p:cNvSpPr>
          <p:nvPr>
            <p:ph type="sldNum" sz="quarter" idx="12"/>
          </p:nvPr>
        </p:nvSpPr>
        <p:spPr/>
        <p:txBody>
          <a:bodyPr/>
          <a:lstStyle/>
          <a:p>
            <a:fld id="{7DD46D95-6FA1-48C5-A7C3-CC8DD2063662}" type="slidenum">
              <a:rPr lang="zh-CN" altLang="en-US" smtClean="0"/>
              <a:t>‹#›</a:t>
            </a:fld>
            <a:endParaRPr lang="zh-CN" altLang="en-US"/>
          </a:p>
        </p:txBody>
      </p:sp>
    </p:spTree>
    <p:extLst>
      <p:ext uri="{BB962C8B-B14F-4D97-AF65-F5344CB8AC3E}">
        <p14:creationId xmlns:p14="http://schemas.microsoft.com/office/powerpoint/2010/main" val="2631585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F3979-F563-4AD2-9BC0-28A0CD773CE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79CBF50-C09E-4DC2-A5F1-2DBE751DE1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903DA06-1C02-4448-9E6C-371197E1B1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CFD24D4-E556-4622-91EB-2B899B7F1022}"/>
              </a:ext>
            </a:extLst>
          </p:cNvPr>
          <p:cNvSpPr>
            <a:spLocks noGrp="1"/>
          </p:cNvSpPr>
          <p:nvPr>
            <p:ph type="dt" sz="half" idx="10"/>
          </p:nvPr>
        </p:nvSpPr>
        <p:spPr/>
        <p:txBody>
          <a:bodyPr/>
          <a:lstStyle/>
          <a:p>
            <a:fld id="{8F05B7B1-0535-45E7-A8A7-21C0CE23CCA4}" type="datetimeFigureOut">
              <a:rPr lang="zh-CN" altLang="en-US" smtClean="0"/>
              <a:t>2019/12/19</a:t>
            </a:fld>
            <a:endParaRPr lang="zh-CN" altLang="en-US"/>
          </a:p>
        </p:txBody>
      </p:sp>
      <p:sp>
        <p:nvSpPr>
          <p:cNvPr id="6" name="页脚占位符 5">
            <a:extLst>
              <a:ext uri="{FF2B5EF4-FFF2-40B4-BE49-F238E27FC236}">
                <a16:creationId xmlns:a16="http://schemas.microsoft.com/office/drawing/2014/main" id="{6DD5A142-B0C9-4DD3-A5E6-22A2C2268E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6116E8-C30F-4AA0-A926-EF282E4E416C}"/>
              </a:ext>
            </a:extLst>
          </p:cNvPr>
          <p:cNvSpPr>
            <a:spLocks noGrp="1"/>
          </p:cNvSpPr>
          <p:nvPr>
            <p:ph type="sldNum" sz="quarter" idx="12"/>
          </p:nvPr>
        </p:nvSpPr>
        <p:spPr/>
        <p:txBody>
          <a:bodyPr/>
          <a:lstStyle/>
          <a:p>
            <a:fld id="{7DD46D95-6FA1-48C5-A7C3-CC8DD2063662}" type="slidenum">
              <a:rPr lang="zh-CN" altLang="en-US" smtClean="0"/>
              <a:t>‹#›</a:t>
            </a:fld>
            <a:endParaRPr lang="zh-CN" altLang="en-US"/>
          </a:p>
        </p:txBody>
      </p:sp>
    </p:spTree>
    <p:extLst>
      <p:ext uri="{BB962C8B-B14F-4D97-AF65-F5344CB8AC3E}">
        <p14:creationId xmlns:p14="http://schemas.microsoft.com/office/powerpoint/2010/main" val="2693636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C2A85E-997B-443F-8B07-68E68919C1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5E01ED1-1C17-4CD8-BCA3-100E3C17A6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847D4B7-0F1C-4302-A471-7465B62B0F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0222D27-A8CD-4FDB-A338-C0BFEF40596C}"/>
              </a:ext>
            </a:extLst>
          </p:cNvPr>
          <p:cNvSpPr>
            <a:spLocks noGrp="1"/>
          </p:cNvSpPr>
          <p:nvPr>
            <p:ph type="dt" sz="half" idx="10"/>
          </p:nvPr>
        </p:nvSpPr>
        <p:spPr/>
        <p:txBody>
          <a:bodyPr/>
          <a:lstStyle/>
          <a:p>
            <a:fld id="{8F05B7B1-0535-45E7-A8A7-21C0CE23CCA4}" type="datetimeFigureOut">
              <a:rPr lang="zh-CN" altLang="en-US" smtClean="0"/>
              <a:t>2019/12/19</a:t>
            </a:fld>
            <a:endParaRPr lang="zh-CN" altLang="en-US"/>
          </a:p>
        </p:txBody>
      </p:sp>
      <p:sp>
        <p:nvSpPr>
          <p:cNvPr id="6" name="页脚占位符 5">
            <a:extLst>
              <a:ext uri="{FF2B5EF4-FFF2-40B4-BE49-F238E27FC236}">
                <a16:creationId xmlns:a16="http://schemas.microsoft.com/office/drawing/2014/main" id="{8DD5B25B-6DEE-4B5E-B6F8-52E3D16F70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B66518-B5A2-4E71-B001-28C0CB13D4F1}"/>
              </a:ext>
            </a:extLst>
          </p:cNvPr>
          <p:cNvSpPr>
            <a:spLocks noGrp="1"/>
          </p:cNvSpPr>
          <p:nvPr>
            <p:ph type="sldNum" sz="quarter" idx="12"/>
          </p:nvPr>
        </p:nvSpPr>
        <p:spPr/>
        <p:txBody>
          <a:bodyPr/>
          <a:lstStyle/>
          <a:p>
            <a:fld id="{7DD46D95-6FA1-48C5-A7C3-CC8DD2063662}" type="slidenum">
              <a:rPr lang="zh-CN" altLang="en-US" smtClean="0"/>
              <a:t>‹#›</a:t>
            </a:fld>
            <a:endParaRPr lang="zh-CN" altLang="en-US"/>
          </a:p>
        </p:txBody>
      </p:sp>
    </p:spTree>
    <p:extLst>
      <p:ext uri="{BB962C8B-B14F-4D97-AF65-F5344CB8AC3E}">
        <p14:creationId xmlns:p14="http://schemas.microsoft.com/office/powerpoint/2010/main" val="3847372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2774E91-3B64-4F65-BB26-DE351EB8B6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3D29D2A-5512-469E-B636-CBA10E2A00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CEAA3C-4BFB-48A4-A12F-B9466742BC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05B7B1-0535-45E7-A8A7-21C0CE23CCA4}" type="datetimeFigureOut">
              <a:rPr lang="zh-CN" altLang="en-US" smtClean="0"/>
              <a:t>2019/12/19</a:t>
            </a:fld>
            <a:endParaRPr lang="zh-CN" altLang="en-US"/>
          </a:p>
        </p:txBody>
      </p:sp>
      <p:sp>
        <p:nvSpPr>
          <p:cNvPr id="5" name="页脚占位符 4">
            <a:extLst>
              <a:ext uri="{FF2B5EF4-FFF2-40B4-BE49-F238E27FC236}">
                <a16:creationId xmlns:a16="http://schemas.microsoft.com/office/drawing/2014/main" id="{1FDDE421-7B00-4B7D-A762-9EC2CB1215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B8F6CFE-BC77-4CF7-81A2-A0898A0A2B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D46D95-6FA1-48C5-A7C3-CC8DD2063662}" type="slidenum">
              <a:rPr lang="zh-CN" altLang="en-US" smtClean="0"/>
              <a:t>‹#›</a:t>
            </a:fld>
            <a:endParaRPr lang="zh-CN" altLang="en-US"/>
          </a:p>
        </p:txBody>
      </p:sp>
    </p:spTree>
    <p:extLst>
      <p:ext uri="{BB962C8B-B14F-4D97-AF65-F5344CB8AC3E}">
        <p14:creationId xmlns:p14="http://schemas.microsoft.com/office/powerpoint/2010/main" val="3223521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0AB05F-1B69-4578-B8A1-5217A69B071E}"/>
              </a:ext>
            </a:extLst>
          </p:cNvPr>
          <p:cNvSpPr>
            <a:spLocks noGrp="1"/>
          </p:cNvSpPr>
          <p:nvPr>
            <p:ph type="ctrTitle"/>
          </p:nvPr>
        </p:nvSpPr>
        <p:spPr/>
        <p:txBody>
          <a:bodyPr>
            <a:normAutofit/>
          </a:bodyPr>
          <a:lstStyle/>
          <a:p>
            <a:r>
              <a:rPr lang="en-US" altLang="zh-CN" sz="4000" dirty="0"/>
              <a:t>Edge Assisted Real-time Object Detection for Mobile Augmented Reality</a:t>
            </a:r>
            <a:endParaRPr lang="zh-CN" altLang="en-US" sz="4000" dirty="0"/>
          </a:p>
        </p:txBody>
      </p:sp>
      <p:sp>
        <p:nvSpPr>
          <p:cNvPr id="3" name="副标题 2">
            <a:extLst>
              <a:ext uri="{FF2B5EF4-FFF2-40B4-BE49-F238E27FC236}">
                <a16:creationId xmlns:a16="http://schemas.microsoft.com/office/drawing/2014/main" id="{4E678E42-D686-426B-A47B-1D2F7E08312B}"/>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353671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C6FEA2-DC9E-42FE-A0F0-B44F2917771F}"/>
              </a:ext>
            </a:extLst>
          </p:cNvPr>
          <p:cNvSpPr>
            <a:spLocks noGrp="1"/>
          </p:cNvSpPr>
          <p:nvPr>
            <p:ph type="title"/>
          </p:nvPr>
        </p:nvSpPr>
        <p:spPr>
          <a:xfrm>
            <a:off x="775677" y="0"/>
            <a:ext cx="11353800" cy="1460500"/>
          </a:xfrm>
        </p:spPr>
        <p:txBody>
          <a:bodyPr>
            <a:normAutofit/>
          </a:bodyPr>
          <a:lstStyle/>
          <a:p>
            <a:r>
              <a:rPr lang="en-US" altLang="zh-CN" sz="3600" b="1" dirty="0"/>
              <a:t>PARALLEL STREAMING AND INFERENCE(PSI)</a:t>
            </a:r>
            <a:endParaRPr lang="zh-CN" altLang="en-US" sz="3600" dirty="0"/>
          </a:p>
        </p:txBody>
      </p:sp>
      <p:sp>
        <p:nvSpPr>
          <p:cNvPr id="3" name="内容占位符 2">
            <a:extLst>
              <a:ext uri="{FF2B5EF4-FFF2-40B4-BE49-F238E27FC236}">
                <a16:creationId xmlns:a16="http://schemas.microsoft.com/office/drawing/2014/main" id="{9A0A45E4-32AE-4CC2-9F30-16755C3248A2}"/>
              </a:ext>
            </a:extLst>
          </p:cNvPr>
          <p:cNvSpPr>
            <a:spLocks noGrp="1"/>
          </p:cNvSpPr>
          <p:nvPr>
            <p:ph idx="1"/>
          </p:nvPr>
        </p:nvSpPr>
        <p:spPr>
          <a:xfrm>
            <a:off x="838200" y="1227014"/>
            <a:ext cx="10970846" cy="5455139"/>
          </a:xfrm>
        </p:spPr>
        <p:txBody>
          <a:bodyPr>
            <a:normAutofit/>
          </a:bodyPr>
          <a:lstStyle/>
          <a:p>
            <a:r>
              <a:rPr lang="zh-CN" altLang="zh-CN" sz="2000" b="1" dirty="0">
                <a:latin typeface="+mn-ea"/>
              </a:rPr>
              <a:t>问题：</a:t>
            </a:r>
            <a:r>
              <a:rPr lang="zh-CN" altLang="zh-CN" sz="2000" dirty="0">
                <a:latin typeface="+mn-ea"/>
              </a:rPr>
              <a:t>深层神经网络具有邻域依赖性，传统的结构只能在接收到整个帧的情况下启动目标检测过程</a:t>
            </a:r>
            <a:r>
              <a:rPr lang="zh-CN" altLang="en-US" sz="2000" dirty="0">
                <a:latin typeface="+mn-ea"/>
              </a:rPr>
              <a:t>，</a:t>
            </a:r>
            <a:r>
              <a:rPr lang="zh-CN" altLang="zh-CN" sz="2000" dirty="0">
                <a:latin typeface="+mn-ea"/>
              </a:rPr>
              <a:t> 因为流和推理过程都需要相当长的时间并顺序运行</a:t>
            </a:r>
            <a:r>
              <a:rPr lang="zh-CN" altLang="en-US" sz="2000" dirty="0">
                <a:latin typeface="+mn-ea"/>
              </a:rPr>
              <a:t>，所以会增加延迟。</a:t>
            </a:r>
            <a:endParaRPr lang="en-US" altLang="zh-CN" sz="2000" dirty="0">
              <a:latin typeface="+mn-ea"/>
            </a:endParaRPr>
          </a:p>
          <a:p>
            <a:r>
              <a:rPr lang="zh-CN" altLang="en-US" sz="2000" b="1" dirty="0">
                <a:latin typeface="+mn-ea"/>
              </a:rPr>
              <a:t>思想：</a:t>
            </a:r>
            <a:r>
              <a:rPr lang="en-US" altLang="zh-CN" sz="2000" dirty="0" err="1">
                <a:latin typeface="+mn-ea"/>
              </a:rPr>
              <a:t>传输、解码和推理任务并行化</a:t>
            </a:r>
            <a:endParaRPr lang="en-US" altLang="zh-CN" sz="2000" dirty="0">
              <a:latin typeface="+mn-ea"/>
            </a:endParaRPr>
          </a:p>
          <a:p>
            <a:r>
              <a:rPr lang="zh-CN" altLang="en-US" sz="2000" b="1" dirty="0">
                <a:latin typeface="+mn-ea"/>
              </a:rPr>
              <a:t>方法：</a:t>
            </a:r>
            <a:r>
              <a:rPr lang="en-US" altLang="zh-CN" sz="2000" dirty="0" err="1">
                <a:latin typeface="+mn-ea"/>
              </a:rPr>
              <a:t>将一个帧分割成若干个片段，并在接收到一个片段后立即开始卷积神经网络目标检测任务，而不是等待整个帧</a:t>
            </a:r>
            <a:r>
              <a:rPr lang="en-US" altLang="zh-CN" sz="2000" dirty="0">
                <a:latin typeface="+mn-ea"/>
              </a:rPr>
              <a:t>。</a:t>
            </a:r>
            <a:r>
              <a:rPr lang="zh-CN" altLang="zh-CN" sz="2000" dirty="0">
                <a:latin typeface="+mn-ea"/>
              </a:rPr>
              <a:t>在帧的切片上进行推理，从而使流和推理能够有效地流水线并行执行</a:t>
            </a:r>
            <a:endParaRPr lang="en-US" altLang="zh-CN" sz="2000" dirty="0">
              <a:latin typeface="+mn-ea"/>
            </a:endParaRPr>
          </a:p>
          <a:p>
            <a:endParaRPr lang="en-US" altLang="zh-CN" sz="2000" dirty="0">
              <a:latin typeface="+mn-ea"/>
            </a:endParaRPr>
          </a:p>
          <a:p>
            <a:endParaRPr lang="en-US" altLang="zh-CN" sz="2000" dirty="0">
              <a:latin typeface="+mn-ea"/>
            </a:endParaRPr>
          </a:p>
          <a:p>
            <a:endParaRPr lang="en-US" altLang="zh-CN" sz="2000" dirty="0">
              <a:latin typeface="+mn-ea"/>
            </a:endParaRPr>
          </a:p>
          <a:p>
            <a:endParaRPr lang="en-US" altLang="zh-CN" sz="2000" dirty="0">
              <a:latin typeface="+mn-ea"/>
            </a:endParaRPr>
          </a:p>
          <a:p>
            <a:endParaRPr lang="en-US" altLang="zh-CN" sz="2000" dirty="0">
              <a:latin typeface="+mn-ea"/>
            </a:endParaRPr>
          </a:p>
          <a:p>
            <a:r>
              <a:rPr lang="zh-CN" altLang="en-US" sz="2000" b="1" dirty="0">
                <a:latin typeface="+mn-ea"/>
              </a:rPr>
              <a:t>原因：</a:t>
            </a:r>
            <a:r>
              <a:rPr lang="zh-CN" altLang="zh-CN" sz="2000" dirty="0">
                <a:latin typeface="+mn-ea"/>
              </a:rPr>
              <a:t>由于流和推理消耗的资源不同，互不影响：传输消耗的是无线链路上的带宽，解码使用的是边缘云硬件解码器，神经网络推理主要消耗的是边缘云上的</a:t>
            </a:r>
            <a:r>
              <a:rPr lang="en-US" altLang="zh-CN" sz="2000" dirty="0">
                <a:latin typeface="+mn-ea"/>
              </a:rPr>
              <a:t>GPU</a:t>
            </a:r>
            <a:r>
              <a:rPr lang="zh-CN" altLang="zh-CN" sz="2000" dirty="0">
                <a:latin typeface="+mn-ea"/>
              </a:rPr>
              <a:t>资源。</a:t>
            </a:r>
            <a:endParaRPr lang="en-US" altLang="zh-CN" sz="2000" dirty="0">
              <a:latin typeface="+mn-ea"/>
            </a:endParaRPr>
          </a:p>
          <a:p>
            <a:r>
              <a:rPr lang="en-US" altLang="zh-CN" sz="2000" dirty="0" err="1">
                <a:latin typeface="+mn-ea"/>
              </a:rPr>
              <a:t>为了解决目标检测过程中各切片之间的</a:t>
            </a:r>
            <a:r>
              <a:rPr lang="en-US" altLang="zh-CN" sz="2000" b="1" dirty="0" err="1">
                <a:latin typeface="+mn-ea"/>
              </a:rPr>
              <a:t>依赖性问题</a:t>
            </a:r>
            <a:r>
              <a:rPr lang="en-US" altLang="zh-CN" sz="2000" dirty="0">
                <a:latin typeface="+mn-ea"/>
              </a:rPr>
              <a:t>，</a:t>
            </a:r>
            <a:r>
              <a:rPr lang="zh-CN" altLang="zh-CN" sz="2000" dirty="0">
                <a:latin typeface="+mn-ea"/>
              </a:rPr>
              <a:t>提出了</a:t>
            </a:r>
            <a:r>
              <a:rPr lang="zh-CN" altLang="zh-CN" sz="2000" b="1" dirty="0">
                <a:latin typeface="+mn-ea"/>
              </a:rPr>
              <a:t>依赖感知推理</a:t>
            </a:r>
            <a:r>
              <a:rPr lang="zh-CN" altLang="zh-CN" sz="2000" dirty="0">
                <a:latin typeface="+mn-ea"/>
              </a:rPr>
              <a:t>来自动分析每一层的依赖关系。</a:t>
            </a:r>
            <a:endParaRPr lang="en-US" altLang="zh-CN" sz="2000" dirty="0">
              <a:latin typeface="+mn-ea"/>
            </a:endParaRPr>
          </a:p>
          <a:p>
            <a:endParaRPr lang="zh-CN" altLang="en-US" sz="2000" dirty="0"/>
          </a:p>
        </p:txBody>
      </p:sp>
      <p:pic>
        <p:nvPicPr>
          <p:cNvPr id="4" name="图片 3">
            <a:extLst>
              <a:ext uri="{FF2B5EF4-FFF2-40B4-BE49-F238E27FC236}">
                <a16:creationId xmlns:a16="http://schemas.microsoft.com/office/drawing/2014/main" id="{D0CDEC2F-F9EB-4404-AF1A-7C92DD576028}"/>
              </a:ext>
            </a:extLst>
          </p:cNvPr>
          <p:cNvPicPr>
            <a:picLocks noChangeAspect="1"/>
          </p:cNvPicPr>
          <p:nvPr/>
        </p:nvPicPr>
        <p:blipFill>
          <a:blip r:embed="rId3"/>
          <a:stretch>
            <a:fillRect/>
          </a:stretch>
        </p:blipFill>
        <p:spPr>
          <a:xfrm>
            <a:off x="1924095" y="2934610"/>
            <a:ext cx="7620376" cy="1903111"/>
          </a:xfrm>
          <a:prstGeom prst="rect">
            <a:avLst/>
          </a:prstGeom>
        </p:spPr>
      </p:pic>
    </p:spTree>
    <p:extLst>
      <p:ext uri="{BB962C8B-B14F-4D97-AF65-F5344CB8AC3E}">
        <p14:creationId xmlns:p14="http://schemas.microsoft.com/office/powerpoint/2010/main" val="2092219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D915F6-8CF3-403F-BA3E-B32450F87447}"/>
              </a:ext>
            </a:extLst>
          </p:cNvPr>
          <p:cNvSpPr>
            <a:spLocks noGrp="1"/>
          </p:cNvSpPr>
          <p:nvPr>
            <p:ph type="title"/>
          </p:nvPr>
        </p:nvSpPr>
        <p:spPr>
          <a:xfrm>
            <a:off x="838200" y="18255"/>
            <a:ext cx="10862256" cy="1325563"/>
          </a:xfrm>
        </p:spPr>
        <p:txBody>
          <a:bodyPr>
            <a:normAutofit/>
          </a:bodyPr>
          <a:lstStyle/>
          <a:p>
            <a:r>
              <a:rPr lang="zh-CN" altLang="zh-CN" sz="3600" b="1" dirty="0"/>
              <a:t>依赖感知推理</a:t>
            </a:r>
            <a:r>
              <a:rPr lang="zh-CN" altLang="en-US" sz="3600" b="1" dirty="0"/>
              <a:t>（</a:t>
            </a:r>
            <a:r>
              <a:rPr lang="en-US" altLang="zh-CN" sz="3600" dirty="0"/>
              <a:t> Dependency Aware Inference </a:t>
            </a:r>
            <a:r>
              <a:rPr lang="zh-CN" altLang="en-US" sz="3600" b="1" dirty="0"/>
              <a:t>）</a:t>
            </a:r>
            <a:endParaRPr lang="en-US" altLang="zh-CN" sz="3600" dirty="0"/>
          </a:p>
        </p:txBody>
      </p:sp>
      <p:sp>
        <p:nvSpPr>
          <p:cNvPr id="3" name="内容占位符 2">
            <a:extLst>
              <a:ext uri="{FF2B5EF4-FFF2-40B4-BE49-F238E27FC236}">
                <a16:creationId xmlns:a16="http://schemas.microsoft.com/office/drawing/2014/main" id="{F19BA2CD-D8B6-4A9A-8125-A3F04AA4E516}"/>
              </a:ext>
            </a:extLst>
          </p:cNvPr>
          <p:cNvSpPr>
            <a:spLocks noGrp="1"/>
          </p:cNvSpPr>
          <p:nvPr>
            <p:ph idx="1"/>
          </p:nvPr>
        </p:nvSpPr>
        <p:spPr>
          <a:xfrm>
            <a:off x="838200" y="1398954"/>
            <a:ext cx="10515600" cy="5298831"/>
          </a:xfrm>
        </p:spPr>
        <p:txBody>
          <a:bodyPr>
            <a:normAutofit/>
          </a:bodyPr>
          <a:lstStyle/>
          <a:p>
            <a:r>
              <a:rPr lang="zh-CN" altLang="en-US" sz="2000" b="1" dirty="0">
                <a:latin typeface="+mn-ea"/>
              </a:rPr>
              <a:t>原因：</a:t>
            </a:r>
            <a:r>
              <a:rPr lang="zh-CN" altLang="zh-CN" sz="2000" dirty="0">
                <a:latin typeface="+mn-ea"/>
              </a:rPr>
              <a:t>由以邻域值为输入的神经元操作引起的输入之间的依赖性</a:t>
            </a:r>
            <a:endParaRPr lang="en-US" altLang="zh-CN" sz="2000" dirty="0">
              <a:latin typeface="+mn-ea"/>
            </a:endParaRPr>
          </a:p>
          <a:p>
            <a:endParaRPr lang="en-US" altLang="zh-CN" sz="2000" dirty="0">
              <a:latin typeface="+mn-ea"/>
            </a:endParaRPr>
          </a:p>
          <a:p>
            <a:r>
              <a:rPr lang="zh-CN" altLang="zh-CN" sz="2000" dirty="0">
                <a:latin typeface="+mn-ea"/>
              </a:rPr>
              <a:t>依赖感知推理自动分析每一层的</a:t>
            </a:r>
            <a:r>
              <a:rPr lang="zh-CN" altLang="zh-CN" sz="2000" b="1" dirty="0">
                <a:latin typeface="+mn-ea"/>
              </a:rPr>
              <a:t>依赖关系</a:t>
            </a:r>
            <a:r>
              <a:rPr lang="zh-CN" altLang="en-US" sz="2000" dirty="0">
                <a:latin typeface="+mn-ea"/>
              </a:rPr>
              <a:t>：</a:t>
            </a:r>
            <a:r>
              <a:rPr lang="zh-CN" altLang="zh-CN" sz="2000" dirty="0">
                <a:latin typeface="+mn-ea"/>
              </a:rPr>
              <a:t>计算每一层输出特征映射的有效区域</a:t>
            </a:r>
            <a:r>
              <a:rPr lang="zh-CN" altLang="en-US" sz="2000" dirty="0">
                <a:latin typeface="+mn-ea"/>
              </a:rPr>
              <a:t>（</a:t>
            </a:r>
            <a:r>
              <a:rPr lang="en-US" altLang="zh-CN" sz="2000" dirty="0">
                <a:latin typeface="+mn-ea"/>
              </a:rPr>
              <a:t> valid region </a:t>
            </a:r>
            <a:r>
              <a:rPr lang="zh-CN" altLang="en-US" sz="2000" dirty="0">
                <a:latin typeface="+mn-ea"/>
              </a:rPr>
              <a:t>）</a:t>
            </a:r>
            <a:r>
              <a:rPr lang="zh-CN" altLang="zh-CN" sz="2000" dirty="0">
                <a:latin typeface="+mn-ea"/>
              </a:rPr>
              <a:t>的大小，并且只根据有效区域进行</a:t>
            </a:r>
            <a:r>
              <a:rPr lang="zh-CN" altLang="en-US" sz="2000" dirty="0">
                <a:latin typeface="+mn-ea"/>
              </a:rPr>
              <a:t>推理</a:t>
            </a:r>
            <a:r>
              <a:rPr lang="zh-CN" altLang="zh-CN" sz="2000" dirty="0">
                <a:latin typeface="+mn-ea"/>
              </a:rPr>
              <a:t>。</a:t>
            </a:r>
            <a:endParaRPr lang="en-US" altLang="zh-CN" sz="2000" dirty="0">
              <a:latin typeface="+mn-ea"/>
            </a:endParaRPr>
          </a:p>
          <a:p>
            <a:r>
              <a:rPr lang="zh-CN" altLang="zh-CN" sz="2000" dirty="0">
                <a:latin typeface="+mn-ea"/>
              </a:rPr>
              <a:t>有效区域</a:t>
            </a:r>
            <a:r>
              <a:rPr lang="zh-CN" altLang="en-US" sz="2000" dirty="0">
                <a:latin typeface="+mn-ea"/>
              </a:rPr>
              <a:t>：</a:t>
            </a:r>
            <a:r>
              <a:rPr lang="zh-CN" altLang="zh-CN" sz="2000" dirty="0">
                <a:latin typeface="+mn-ea"/>
              </a:rPr>
              <a:t>每个卷积特征映射中具有足够可用输入特征的区域</a:t>
            </a:r>
            <a:endParaRPr lang="en-US" altLang="zh-CN" sz="2000" dirty="0">
              <a:latin typeface="+mn-ea"/>
            </a:endParaRPr>
          </a:p>
          <a:p>
            <a:endParaRPr lang="en-US" altLang="zh-CN" sz="2400" dirty="0">
              <a:latin typeface="+mn-ea"/>
            </a:endParaRPr>
          </a:p>
          <a:p>
            <a:endParaRPr lang="en-US" altLang="zh-CN" sz="2400" dirty="0">
              <a:latin typeface="+mn-ea"/>
            </a:endParaRPr>
          </a:p>
          <a:p>
            <a:pPr marL="0" indent="0">
              <a:buNone/>
            </a:pPr>
            <a:endParaRPr lang="en-US" altLang="zh-CN" sz="2400" dirty="0">
              <a:latin typeface="+mn-ea"/>
            </a:endParaRPr>
          </a:p>
          <a:p>
            <a:endParaRPr lang="en-US" altLang="zh-CN" sz="1900" dirty="0"/>
          </a:p>
          <a:p>
            <a:r>
              <a:rPr lang="zh-CN" altLang="zh-CN" sz="1900" dirty="0"/>
              <a:t>切片</a:t>
            </a:r>
            <a:r>
              <a:rPr lang="en-US" altLang="zh-CN" sz="1900" dirty="0" err="1"/>
              <a:t>i</a:t>
            </a:r>
            <a:r>
              <a:rPr lang="zh-CN" altLang="zh-CN" sz="1900" dirty="0"/>
              <a:t>到达边缘云后卷积层输出特征图有效区域的高度和宽度</a:t>
            </a:r>
            <a:r>
              <a:rPr lang="en-US" altLang="zh-CN" sz="1900" dirty="0"/>
              <a:t>(</a:t>
            </a:r>
            <a:r>
              <a:rPr lang="en-US" altLang="zh-CN" sz="2000" dirty="0"/>
              <a:t>the output feature map of a convolutional layer</a:t>
            </a:r>
            <a:r>
              <a:rPr lang="en-US" altLang="zh-CN" sz="1900" dirty="0"/>
              <a:t>)</a:t>
            </a:r>
          </a:p>
          <a:p>
            <a:r>
              <a:rPr lang="zh-CN" altLang="zh-CN" sz="1900" dirty="0"/>
              <a:t>该卷积层的输入特征映射上的有效区域</a:t>
            </a:r>
            <a:endParaRPr lang="en-US" altLang="zh-CN" sz="1900" dirty="0"/>
          </a:p>
          <a:p>
            <a:r>
              <a:rPr lang="en-US" altLang="zh-CN" sz="1800" dirty="0"/>
              <a:t>F</a:t>
            </a:r>
            <a:r>
              <a:rPr lang="zh-CN" altLang="zh-CN" sz="1800" dirty="0"/>
              <a:t>和</a:t>
            </a:r>
            <a:r>
              <a:rPr lang="en-US" altLang="zh-CN" sz="1800" dirty="0"/>
              <a:t>S</a:t>
            </a:r>
            <a:r>
              <a:rPr lang="zh-CN" altLang="en-US" sz="1800" dirty="0"/>
              <a:t>：</a:t>
            </a:r>
            <a:r>
              <a:rPr lang="zh-CN" altLang="en-US" sz="1700" dirty="0">
                <a:latin typeface="+mn-ea"/>
              </a:rPr>
              <a:t>这个卷积层的空间范围和步幅</a:t>
            </a:r>
          </a:p>
        </p:txBody>
      </p:sp>
      <p:pic>
        <p:nvPicPr>
          <p:cNvPr id="5" name="图片 4">
            <a:extLst>
              <a:ext uri="{FF2B5EF4-FFF2-40B4-BE49-F238E27FC236}">
                <a16:creationId xmlns:a16="http://schemas.microsoft.com/office/drawing/2014/main" id="{CCC6B34E-C33A-44EC-970C-52F681347E95}"/>
              </a:ext>
            </a:extLst>
          </p:cNvPr>
          <p:cNvPicPr>
            <a:picLocks noChangeAspect="1"/>
          </p:cNvPicPr>
          <p:nvPr/>
        </p:nvPicPr>
        <p:blipFill>
          <a:blip r:embed="rId3"/>
          <a:stretch>
            <a:fillRect/>
          </a:stretch>
        </p:blipFill>
        <p:spPr>
          <a:xfrm>
            <a:off x="1117217" y="3544131"/>
            <a:ext cx="4638317" cy="1317568"/>
          </a:xfrm>
          <a:prstGeom prst="rect">
            <a:avLst/>
          </a:prstGeom>
        </p:spPr>
      </p:pic>
    </p:spTree>
    <p:extLst>
      <p:ext uri="{BB962C8B-B14F-4D97-AF65-F5344CB8AC3E}">
        <p14:creationId xmlns:p14="http://schemas.microsoft.com/office/powerpoint/2010/main" val="434020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EA3BA4B-2B0E-4EB2-A5D8-10261751FA4E}"/>
              </a:ext>
            </a:extLst>
          </p:cNvPr>
          <p:cNvSpPr>
            <a:spLocks noGrp="1"/>
          </p:cNvSpPr>
          <p:nvPr>
            <p:ph idx="1"/>
          </p:nvPr>
        </p:nvSpPr>
        <p:spPr>
          <a:xfrm>
            <a:off x="838200" y="740536"/>
            <a:ext cx="10746346" cy="5436428"/>
          </a:xfrm>
        </p:spPr>
        <p:txBody>
          <a:bodyPr>
            <a:normAutofit/>
          </a:bodyPr>
          <a:lstStyle/>
          <a:p>
            <a:r>
              <a:rPr lang="zh-CN" altLang="en-US" sz="2000" dirty="0"/>
              <a:t>随着越来越多的碎片到达边缘云，</a:t>
            </a:r>
            <a:r>
              <a:rPr lang="en-US" altLang="zh-CN" sz="2000" dirty="0" err="1"/>
              <a:t>W_i^out</a:t>
            </a:r>
            <a:r>
              <a:rPr lang="zh-CN" altLang="en-US" sz="2000" dirty="0"/>
              <a:t>不断增加</a:t>
            </a:r>
            <a:endParaRPr lang="en-US" altLang="zh-CN" sz="2000" dirty="0"/>
          </a:p>
          <a:p>
            <a:r>
              <a:rPr lang="zh-CN" altLang="zh-CN" sz="2000" dirty="0"/>
              <a:t>将整个框架切割成</a:t>
            </a:r>
            <a:r>
              <a:rPr lang="en-US" altLang="zh-CN" sz="2000" dirty="0"/>
              <a:t>4</a:t>
            </a:r>
            <a:r>
              <a:rPr lang="zh-CN" altLang="zh-CN" sz="2000" dirty="0"/>
              <a:t>片，宽度为原始宽度的</a:t>
            </a:r>
            <a:r>
              <a:rPr lang="en-US" altLang="zh-CN" sz="2000" dirty="0"/>
              <a:t>1/4</a:t>
            </a:r>
          </a:p>
          <a:p>
            <a:r>
              <a:rPr lang="en-US" altLang="zh-CN" sz="2000" dirty="0"/>
              <a:t>S =1 , F = 3</a:t>
            </a:r>
          </a:p>
          <a:p>
            <a:endParaRPr lang="en-US" altLang="zh-CN" sz="2000" dirty="0"/>
          </a:p>
          <a:p>
            <a:r>
              <a:rPr lang="zh-CN" altLang="en-US" sz="2000" dirty="0"/>
              <a:t>不计算第</a:t>
            </a:r>
            <a:r>
              <a:rPr lang="en-US" altLang="zh-CN" sz="2000" dirty="0"/>
              <a:t>1</a:t>
            </a:r>
            <a:r>
              <a:rPr lang="zh-CN" altLang="en-US" sz="2000" dirty="0"/>
              <a:t>、</a:t>
            </a:r>
            <a:r>
              <a:rPr lang="en-US" altLang="zh-CN" sz="2000" dirty="0"/>
              <a:t>2</a:t>
            </a:r>
            <a:r>
              <a:rPr lang="zh-CN" altLang="en-US" sz="2000" dirty="0"/>
              <a:t>和</a:t>
            </a:r>
            <a:r>
              <a:rPr lang="en-US" altLang="zh-CN" sz="2000" dirty="0"/>
              <a:t>3</a:t>
            </a:r>
            <a:r>
              <a:rPr lang="zh-CN" altLang="en-US" sz="2000" dirty="0"/>
              <a:t>切片的非常右的特征列</a:t>
            </a:r>
            <a:endParaRPr lang="en-US" altLang="zh-CN" sz="2000" dirty="0"/>
          </a:p>
          <a:p>
            <a:pPr marL="0" indent="0">
              <a:buNone/>
            </a:pPr>
            <a:r>
              <a:rPr lang="en-US" altLang="zh-CN" sz="2000" dirty="0"/>
              <a:t>(the very right column of features)</a:t>
            </a:r>
            <a:r>
              <a:rPr lang="zh-CN" altLang="en-US" sz="2000" dirty="0"/>
              <a:t>，因为这些</a:t>
            </a:r>
            <a:endParaRPr lang="en-US" altLang="zh-CN" sz="2000" dirty="0"/>
          </a:p>
          <a:p>
            <a:pPr marL="0" indent="0">
              <a:buNone/>
            </a:pPr>
            <a:r>
              <a:rPr lang="zh-CN" altLang="en-US" sz="2000" dirty="0"/>
              <a:t>特征需要从帧的下一个切片输入</a:t>
            </a:r>
            <a:endParaRPr lang="en-US" altLang="zh-CN" sz="2000" dirty="0"/>
          </a:p>
          <a:p>
            <a:pPr marL="0" indent="0">
              <a:buNone/>
            </a:pPr>
            <a:endParaRPr lang="en-US" altLang="zh-CN" sz="2000" dirty="0"/>
          </a:p>
          <a:p>
            <a:pPr marL="0" indent="0">
              <a:buNone/>
            </a:pPr>
            <a:r>
              <a:rPr lang="zh-CN" altLang="zh-CN" sz="2000" dirty="0"/>
              <a:t>如图所示，我们的系统只计算</a:t>
            </a:r>
            <a:r>
              <a:rPr lang="en-US" altLang="zh-CN" sz="2000" dirty="0"/>
              <a:t>slice 1</a:t>
            </a:r>
            <a:r>
              <a:rPr lang="zh-CN" altLang="zh-CN" sz="2000" dirty="0"/>
              <a:t>到达边缘云后每个</a:t>
            </a:r>
            <a:r>
              <a:rPr lang="zh-CN" altLang="en-US" sz="2000" dirty="0"/>
              <a:t>卷积</a:t>
            </a:r>
            <a:r>
              <a:rPr lang="zh-CN" altLang="zh-CN" sz="2000" dirty="0"/>
              <a:t>层中的红色区域。</a:t>
            </a:r>
            <a:endParaRPr lang="en-US" altLang="zh-CN" sz="2000" dirty="0"/>
          </a:p>
          <a:p>
            <a:pPr marL="0" indent="0">
              <a:buNone/>
            </a:pPr>
            <a:r>
              <a:rPr lang="zh-CN" altLang="zh-CN" sz="2000" dirty="0"/>
              <a:t>当更多的切片到达时，有效区域在每个特征地图上不断增加，并且系统持续计算有效区域中包含的那些新特征。</a:t>
            </a:r>
            <a:endParaRPr lang="en-US" altLang="zh-CN" sz="2000" dirty="0"/>
          </a:p>
          <a:p>
            <a:pPr marL="0" indent="0">
              <a:buNone/>
            </a:pPr>
            <a:r>
              <a:rPr lang="zh-CN" altLang="zh-CN" sz="2000" dirty="0"/>
              <a:t>随着网络的深入，可以为</a:t>
            </a:r>
            <a:r>
              <a:rPr lang="en-US" altLang="zh-CN" sz="2000" dirty="0"/>
              <a:t>slice 1</a:t>
            </a:r>
            <a:r>
              <a:rPr lang="zh-CN" altLang="zh-CN" sz="2000" dirty="0"/>
              <a:t>计算的特征数不断减少。</a:t>
            </a:r>
            <a:r>
              <a:rPr lang="en-US" altLang="zh-CN" sz="2000" dirty="0"/>
              <a:t> slice 2</a:t>
            </a:r>
            <a:r>
              <a:rPr lang="zh-CN" altLang="zh-CN" sz="2000" dirty="0"/>
              <a:t>和</a:t>
            </a:r>
            <a:r>
              <a:rPr lang="en-US" altLang="zh-CN" sz="2000" dirty="0"/>
              <a:t>3</a:t>
            </a:r>
            <a:r>
              <a:rPr lang="zh-CN" altLang="zh-CN" sz="2000" dirty="0"/>
              <a:t>能够计算比</a:t>
            </a:r>
            <a:r>
              <a:rPr lang="en-US" altLang="zh-CN" sz="2000" dirty="0"/>
              <a:t>slice 1</a:t>
            </a:r>
            <a:r>
              <a:rPr lang="zh-CN" altLang="zh-CN" sz="2000" dirty="0"/>
              <a:t>更多的特征，所有剩余的特征将在</a:t>
            </a:r>
            <a:r>
              <a:rPr lang="en-US" altLang="zh-CN" sz="2000" dirty="0"/>
              <a:t>slice 4</a:t>
            </a:r>
            <a:r>
              <a:rPr lang="zh-CN" altLang="zh-CN" sz="2000" dirty="0"/>
              <a:t>到达后计算。</a:t>
            </a:r>
            <a:endParaRPr lang="zh-CN" altLang="en-US" sz="2000" dirty="0"/>
          </a:p>
        </p:txBody>
      </p:sp>
      <p:pic>
        <p:nvPicPr>
          <p:cNvPr id="4" name="图片 3">
            <a:extLst>
              <a:ext uri="{FF2B5EF4-FFF2-40B4-BE49-F238E27FC236}">
                <a16:creationId xmlns:a16="http://schemas.microsoft.com/office/drawing/2014/main" id="{A1E39BBE-09CF-408E-92D0-6B5DF9865FBF}"/>
              </a:ext>
            </a:extLst>
          </p:cNvPr>
          <p:cNvPicPr>
            <a:picLocks noChangeAspect="1"/>
          </p:cNvPicPr>
          <p:nvPr/>
        </p:nvPicPr>
        <p:blipFill>
          <a:blip r:embed="rId2"/>
          <a:stretch>
            <a:fillRect/>
          </a:stretch>
        </p:blipFill>
        <p:spPr>
          <a:xfrm>
            <a:off x="7203457" y="740536"/>
            <a:ext cx="4917710" cy="2801605"/>
          </a:xfrm>
          <a:prstGeom prst="rect">
            <a:avLst/>
          </a:prstGeom>
        </p:spPr>
      </p:pic>
    </p:spTree>
    <p:extLst>
      <p:ext uri="{BB962C8B-B14F-4D97-AF65-F5344CB8AC3E}">
        <p14:creationId xmlns:p14="http://schemas.microsoft.com/office/powerpoint/2010/main" val="1916615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606D73-2514-4ACA-9800-8DF517E59D02}"/>
              </a:ext>
            </a:extLst>
          </p:cNvPr>
          <p:cNvSpPr>
            <a:spLocks noGrp="1"/>
          </p:cNvSpPr>
          <p:nvPr>
            <p:ph type="title"/>
          </p:nvPr>
        </p:nvSpPr>
        <p:spPr/>
        <p:txBody>
          <a:bodyPr/>
          <a:lstStyle/>
          <a:p>
            <a:r>
              <a:rPr lang="en-US" altLang="zh-CN" dirty="0"/>
              <a:t>EVALUATION</a:t>
            </a:r>
            <a:endParaRPr lang="zh-CN" altLang="en-US" dirty="0"/>
          </a:p>
        </p:txBody>
      </p:sp>
      <p:sp>
        <p:nvSpPr>
          <p:cNvPr id="3" name="内容占位符 2">
            <a:extLst>
              <a:ext uri="{FF2B5EF4-FFF2-40B4-BE49-F238E27FC236}">
                <a16:creationId xmlns:a16="http://schemas.microsoft.com/office/drawing/2014/main" id="{C9B6F01C-68FB-48C2-B4E4-81FE87E6E9B2}"/>
              </a:ext>
            </a:extLst>
          </p:cNvPr>
          <p:cNvSpPr>
            <a:spLocks noGrp="1"/>
          </p:cNvSpPr>
          <p:nvPr>
            <p:ph idx="1"/>
          </p:nvPr>
        </p:nvSpPr>
        <p:spPr>
          <a:xfrm>
            <a:off x="838200" y="1422400"/>
            <a:ext cx="10515600" cy="5150338"/>
          </a:xfrm>
        </p:spPr>
        <p:txBody>
          <a:bodyPr>
            <a:normAutofit fontScale="92500" lnSpcReduction="10000"/>
          </a:bodyPr>
          <a:lstStyle/>
          <a:p>
            <a:pPr marL="0" indent="0">
              <a:buNone/>
            </a:pPr>
            <a:r>
              <a:rPr lang="zh-CN" altLang="zh-CN" sz="2400" b="1" dirty="0">
                <a:latin typeface="+mn-ea"/>
              </a:rPr>
              <a:t>硬件设置</a:t>
            </a:r>
            <a:endParaRPr lang="zh-CN" altLang="zh-CN" sz="2400" dirty="0">
              <a:latin typeface="+mn-ea"/>
            </a:endParaRPr>
          </a:p>
          <a:p>
            <a:r>
              <a:rPr lang="en-US" altLang="zh-CN" sz="2000" dirty="0">
                <a:latin typeface="+mn-ea"/>
              </a:rPr>
              <a:t>AR</a:t>
            </a:r>
            <a:r>
              <a:rPr lang="zh-CN" altLang="zh-CN" sz="2000" dirty="0">
                <a:latin typeface="+mn-ea"/>
              </a:rPr>
              <a:t>设备：移动开发板</a:t>
            </a:r>
            <a:r>
              <a:rPr lang="en-US" altLang="zh-CN" sz="2000" dirty="0">
                <a:latin typeface="+mn-ea"/>
              </a:rPr>
              <a:t>Nvidia Jetson TX2,</a:t>
            </a:r>
            <a:r>
              <a:rPr lang="zh-CN" altLang="zh-CN" sz="2000" dirty="0">
                <a:latin typeface="+mn-ea"/>
              </a:rPr>
              <a:t>其中包含与Magic Leap One AR glass相同的移动SoC（Tegra TX2），</a:t>
            </a:r>
            <a:r>
              <a:rPr lang="en-US" altLang="zh-CN" sz="2000" dirty="0">
                <a:latin typeface="+mn-ea"/>
              </a:rPr>
              <a:t> </a:t>
            </a:r>
            <a:r>
              <a:rPr lang="en-US" altLang="zh-CN" sz="2000" dirty="0" err="1">
                <a:latin typeface="+mn-ea"/>
              </a:rPr>
              <a:t>WiFi</a:t>
            </a:r>
            <a:r>
              <a:rPr lang="zh-CN" altLang="zh-CN" sz="2000" dirty="0">
                <a:latin typeface="+mn-ea"/>
              </a:rPr>
              <a:t>连接</a:t>
            </a:r>
          </a:p>
          <a:p>
            <a:r>
              <a:rPr lang="en-US" altLang="zh-CN" sz="2000" dirty="0">
                <a:latin typeface="+mn-ea"/>
              </a:rPr>
              <a:t>PC</a:t>
            </a:r>
            <a:r>
              <a:rPr lang="zh-CN" altLang="zh-CN" sz="2000" dirty="0">
                <a:latin typeface="+mn-ea"/>
              </a:rPr>
              <a:t>（边缘云）：配备英特尔</a:t>
            </a:r>
            <a:r>
              <a:rPr lang="en-US" altLang="zh-CN" sz="2000" dirty="0">
                <a:latin typeface="+mn-ea"/>
              </a:rPr>
              <a:t>i7-6850K CPU</a:t>
            </a:r>
            <a:r>
              <a:rPr lang="zh-CN" altLang="zh-CN" sz="2000" dirty="0">
                <a:latin typeface="+mn-ea"/>
              </a:rPr>
              <a:t>和</a:t>
            </a:r>
            <a:r>
              <a:rPr lang="en-US" altLang="zh-CN" sz="2000" dirty="0">
                <a:latin typeface="+mn-ea"/>
              </a:rPr>
              <a:t>Nvidia Titan XP GPU</a:t>
            </a:r>
            <a:r>
              <a:rPr lang="zh-CN" altLang="zh-CN" sz="2000" dirty="0">
                <a:latin typeface="+mn-ea"/>
              </a:rPr>
              <a:t>的</a:t>
            </a:r>
            <a:r>
              <a:rPr lang="en-US" altLang="zh-CN" sz="2000" dirty="0">
                <a:latin typeface="+mn-ea"/>
              </a:rPr>
              <a:t>PC</a:t>
            </a:r>
            <a:r>
              <a:rPr lang="zh-CN" altLang="zh-CN" sz="2000" dirty="0">
                <a:latin typeface="+mn-ea"/>
              </a:rPr>
              <a:t>，</a:t>
            </a:r>
            <a:r>
              <a:rPr lang="en-US" altLang="zh-CN" sz="2000" dirty="0">
                <a:latin typeface="+mn-ea"/>
              </a:rPr>
              <a:t>1Gbps </a:t>
            </a:r>
            <a:r>
              <a:rPr lang="zh-CN" altLang="zh-CN" sz="2000" dirty="0">
                <a:latin typeface="+mn-ea"/>
              </a:rPr>
              <a:t>以太网连接</a:t>
            </a:r>
          </a:p>
          <a:p>
            <a:r>
              <a:rPr lang="zh-CN" altLang="zh-CN" sz="2000" dirty="0">
                <a:latin typeface="+mn-ea"/>
              </a:rPr>
              <a:t>路由器：</a:t>
            </a:r>
            <a:r>
              <a:rPr lang="en-US" altLang="zh-CN" sz="2000" dirty="0">
                <a:latin typeface="+mn-ea"/>
              </a:rPr>
              <a:t>TP Link AC1900 </a:t>
            </a:r>
            <a:endParaRPr lang="zh-CN" altLang="zh-CN" sz="2000" dirty="0">
              <a:latin typeface="+mn-ea"/>
            </a:endParaRPr>
          </a:p>
          <a:p>
            <a:r>
              <a:rPr lang="en-US" altLang="zh-CN" sz="2000" dirty="0">
                <a:latin typeface="+mn-ea"/>
              </a:rPr>
              <a:t>AR</a:t>
            </a:r>
            <a:r>
              <a:rPr lang="zh-CN" altLang="zh-CN" sz="2000" dirty="0">
                <a:latin typeface="+mn-ea"/>
              </a:rPr>
              <a:t>设备和台式机都运行</a:t>
            </a:r>
            <a:r>
              <a:rPr lang="en-US" altLang="zh-CN" sz="2000" dirty="0">
                <a:latin typeface="+mn-ea"/>
              </a:rPr>
              <a:t>Ubuntu 16.04</a:t>
            </a:r>
            <a:r>
              <a:rPr lang="zh-CN" altLang="zh-CN" sz="2000" dirty="0">
                <a:latin typeface="+mn-ea"/>
              </a:rPr>
              <a:t>操作系统</a:t>
            </a:r>
            <a:endParaRPr lang="en-US" altLang="zh-CN" sz="2000" dirty="0">
              <a:latin typeface="+mn-ea"/>
            </a:endParaRPr>
          </a:p>
          <a:p>
            <a:endParaRPr lang="en-US" altLang="zh-CN" sz="2000" dirty="0">
              <a:latin typeface="+mn-ea"/>
            </a:endParaRPr>
          </a:p>
          <a:p>
            <a:pPr marL="0" indent="0">
              <a:buNone/>
            </a:pPr>
            <a:r>
              <a:rPr lang="zh-CN" altLang="zh-CN" sz="2400" b="1" dirty="0">
                <a:latin typeface="+mn-ea"/>
              </a:rPr>
              <a:t>实验设置</a:t>
            </a:r>
            <a:endParaRPr lang="en-US" altLang="zh-CN" sz="2400" dirty="0">
              <a:latin typeface="+mn-ea"/>
            </a:endParaRPr>
          </a:p>
          <a:p>
            <a:r>
              <a:rPr lang="zh-CN" altLang="zh-CN" sz="2000" dirty="0">
                <a:latin typeface="+mn-ea"/>
              </a:rPr>
              <a:t>目标检测任务</a:t>
            </a:r>
            <a:r>
              <a:rPr lang="zh-CN" altLang="en-US" sz="2000" dirty="0">
                <a:latin typeface="+mn-ea"/>
              </a:rPr>
              <a:t>：</a:t>
            </a:r>
            <a:r>
              <a:rPr lang="zh-CN" altLang="zh-CN" sz="2000" dirty="0">
                <a:latin typeface="+mn-ea"/>
              </a:rPr>
              <a:t>边缘云使用ResNet-50运行一个</a:t>
            </a:r>
            <a:r>
              <a:rPr lang="en-US" altLang="zh-CN" sz="2000" dirty="0">
                <a:latin typeface="+mn-ea"/>
              </a:rPr>
              <a:t>Faster </a:t>
            </a:r>
            <a:r>
              <a:rPr lang="zh-CN" altLang="zh-CN" sz="2000" dirty="0">
                <a:latin typeface="+mn-ea"/>
              </a:rPr>
              <a:t>R-CNN对象检测模型，为每个卸载的帧生成对象的边界框</a:t>
            </a:r>
            <a:endParaRPr lang="en-US" altLang="zh-CN" sz="2000" dirty="0">
              <a:latin typeface="+mn-ea"/>
            </a:endParaRPr>
          </a:p>
          <a:p>
            <a:r>
              <a:rPr lang="zh-CN" altLang="zh-CN" sz="2000" dirty="0">
                <a:latin typeface="+mn-ea"/>
              </a:rPr>
              <a:t>关键点检测任务</a:t>
            </a:r>
            <a:r>
              <a:rPr lang="zh-CN" altLang="en-US" sz="2000" dirty="0">
                <a:latin typeface="+mn-ea"/>
              </a:rPr>
              <a:t>：</a:t>
            </a:r>
            <a:r>
              <a:rPr lang="zh-CN" altLang="zh-CN" sz="2000" dirty="0">
                <a:latin typeface="+mn-ea"/>
              </a:rPr>
              <a:t>边缘云使用ResNet-50运行一个</a:t>
            </a:r>
            <a:r>
              <a:rPr lang="en-US" altLang="zh-CN" sz="2000" dirty="0" err="1">
                <a:latin typeface="+mn-ea"/>
              </a:rPr>
              <a:t>Keypoint</a:t>
            </a:r>
            <a:r>
              <a:rPr lang="en-US" altLang="zh-CN" sz="2000" dirty="0">
                <a:latin typeface="+mn-ea"/>
              </a:rPr>
              <a:t> Detection Mask R-CNN </a:t>
            </a:r>
            <a:r>
              <a:rPr lang="zh-CN" altLang="zh-CN" sz="2000" dirty="0">
                <a:latin typeface="+mn-ea"/>
              </a:rPr>
              <a:t>模型来检测人体关键点</a:t>
            </a:r>
            <a:r>
              <a:rPr lang="zh-CN" altLang="en-US" sz="2000" dirty="0">
                <a:latin typeface="+mn-ea"/>
              </a:rPr>
              <a:t>，</a:t>
            </a:r>
            <a:r>
              <a:rPr lang="zh-CN" altLang="zh-CN" sz="2000" dirty="0">
                <a:latin typeface="+mn-ea"/>
              </a:rPr>
              <a:t>第二个任务在AR设备上产生更高的渲染负载</a:t>
            </a:r>
            <a:endParaRPr lang="en-US" altLang="zh-CN" sz="2000" dirty="0">
              <a:latin typeface="+mn-ea"/>
            </a:endParaRPr>
          </a:p>
          <a:p>
            <a:pPr marL="0" indent="0">
              <a:buNone/>
            </a:pPr>
            <a:endParaRPr lang="en-US" altLang="zh-CN" sz="2200" dirty="0"/>
          </a:p>
          <a:p>
            <a:pPr marL="0" indent="0">
              <a:buNone/>
            </a:pPr>
            <a:r>
              <a:rPr lang="zh-CN" altLang="zh-CN" sz="2200" dirty="0"/>
              <a:t>从</a:t>
            </a:r>
            <a:r>
              <a:rPr lang="zh-CN" altLang="zh-CN" sz="2200" b="1" dirty="0"/>
              <a:t>检测准确度</a:t>
            </a:r>
            <a:r>
              <a:rPr lang="zh-CN" altLang="zh-CN" sz="2200" dirty="0"/>
              <a:t>、</a:t>
            </a:r>
            <a:r>
              <a:rPr lang="zh-CN" altLang="zh-CN" sz="2200" b="1" dirty="0"/>
              <a:t>检测延迟</a:t>
            </a:r>
            <a:r>
              <a:rPr lang="zh-CN" altLang="zh-CN" sz="2200" dirty="0"/>
              <a:t>、</a:t>
            </a:r>
            <a:r>
              <a:rPr lang="zh-CN" altLang="zh-CN" sz="2200" b="1" dirty="0"/>
              <a:t>端到端跟踪和呈现延迟</a:t>
            </a:r>
            <a:r>
              <a:rPr lang="zh-CN" altLang="zh-CN" sz="2200" dirty="0"/>
              <a:t>、</a:t>
            </a:r>
            <a:r>
              <a:rPr lang="zh-CN" altLang="zh-CN" sz="2200" b="1" dirty="0"/>
              <a:t>卸载延迟</a:t>
            </a:r>
            <a:r>
              <a:rPr lang="zh-CN" altLang="zh-CN" sz="2200" dirty="0"/>
              <a:t>、</a:t>
            </a:r>
            <a:r>
              <a:rPr lang="zh-CN" altLang="zh-CN" sz="2200" b="1" dirty="0"/>
              <a:t>带宽消耗</a:t>
            </a:r>
            <a:r>
              <a:rPr lang="zh-CN" altLang="zh-CN" sz="2200" dirty="0"/>
              <a:t>和</a:t>
            </a:r>
            <a:r>
              <a:rPr lang="zh-CN" altLang="zh-CN" sz="2200" b="1" dirty="0"/>
              <a:t>资源消耗</a:t>
            </a:r>
            <a:r>
              <a:rPr lang="zh-CN" altLang="zh-CN" sz="2200" dirty="0"/>
              <a:t>等方面评估系统的性能</a:t>
            </a:r>
            <a:endParaRPr lang="zh-CN" altLang="en-US" sz="2200" dirty="0"/>
          </a:p>
          <a:p>
            <a:endParaRPr lang="zh-CN" altLang="zh-CN" sz="2400" dirty="0"/>
          </a:p>
        </p:txBody>
      </p:sp>
    </p:spTree>
    <p:extLst>
      <p:ext uri="{BB962C8B-B14F-4D97-AF65-F5344CB8AC3E}">
        <p14:creationId xmlns:p14="http://schemas.microsoft.com/office/powerpoint/2010/main" val="1570994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C318A0-EF43-4A09-9E2C-39C55482E963}"/>
              </a:ext>
            </a:extLst>
          </p:cNvPr>
          <p:cNvSpPr>
            <a:spLocks noGrp="1"/>
          </p:cNvSpPr>
          <p:nvPr>
            <p:ph idx="1"/>
          </p:nvPr>
        </p:nvSpPr>
        <p:spPr>
          <a:xfrm>
            <a:off x="838200" y="365125"/>
            <a:ext cx="10515600" cy="5811838"/>
          </a:xfrm>
        </p:spPr>
        <p:txBody>
          <a:bodyPr/>
          <a:lstStyle/>
          <a:p>
            <a:r>
              <a:rPr lang="zh-CN" altLang="zh-CN" b="1" dirty="0"/>
              <a:t>目标检测准确度</a:t>
            </a:r>
            <a:endParaRPr lang="en-US" altLang="zh-CN" b="1" dirty="0"/>
          </a:p>
          <a:p>
            <a:r>
              <a:rPr lang="zh-CN" altLang="zh-CN" sz="2000" dirty="0"/>
              <a:t>四种方法测量目标检测精度：</a:t>
            </a:r>
            <a:endParaRPr lang="en-US" altLang="zh-CN" sz="2000" dirty="0"/>
          </a:p>
          <a:p>
            <a:pPr marL="0" indent="0">
              <a:buNone/>
            </a:pPr>
            <a:r>
              <a:rPr lang="en-US" altLang="zh-CN" sz="2000" dirty="0"/>
              <a:t>	</a:t>
            </a:r>
            <a:r>
              <a:rPr lang="zh-CN" altLang="zh-CN" sz="2000" dirty="0"/>
              <a:t>基线解（baseline），</a:t>
            </a:r>
            <a:endParaRPr lang="en-US" altLang="zh-CN" sz="2000" dirty="0"/>
          </a:p>
          <a:p>
            <a:pPr marL="0" indent="0">
              <a:buNone/>
            </a:pPr>
            <a:r>
              <a:rPr lang="en-US" altLang="zh-CN" sz="2000" dirty="0"/>
              <a:t>	</a:t>
            </a:r>
            <a:r>
              <a:rPr lang="zh-CN" altLang="zh-CN" sz="2000" dirty="0"/>
              <a:t>仅用两种延迟优化技术（DRE+PSI）的解，</a:t>
            </a:r>
            <a:endParaRPr lang="en-US" altLang="zh-CN" sz="2000" dirty="0"/>
          </a:p>
          <a:p>
            <a:pPr marL="0" indent="0">
              <a:buNone/>
            </a:pPr>
            <a:r>
              <a:rPr lang="en-US" altLang="zh-CN" sz="2000" dirty="0"/>
              <a:t>	</a:t>
            </a:r>
            <a:r>
              <a:rPr lang="zh-CN" altLang="zh-CN" sz="2000" dirty="0"/>
              <a:t>仅用基于客户端运动矢量的目标跟踪方法（baseline+MvOT）的解，</a:t>
            </a:r>
            <a:endParaRPr lang="en-US" altLang="zh-CN" sz="2000" dirty="0"/>
          </a:p>
          <a:p>
            <a:pPr marL="0" indent="0">
              <a:buNone/>
            </a:pPr>
            <a:r>
              <a:rPr lang="en-US" altLang="zh-CN" sz="2000" dirty="0"/>
              <a:t>	</a:t>
            </a:r>
            <a:r>
              <a:rPr lang="zh-CN" altLang="zh-CN" sz="2000" dirty="0"/>
              <a:t>全部三种技术（DRE+PSI+MvOT）的整个系统</a:t>
            </a:r>
            <a:endParaRPr lang="en-US" altLang="zh-CN" sz="2000" dirty="0"/>
          </a:p>
          <a:p>
            <a:r>
              <a:rPr lang="zh-CN" altLang="zh-CN" sz="2000" dirty="0"/>
              <a:t>关键指标来评估系统的检测精度：</a:t>
            </a:r>
            <a:r>
              <a:rPr lang="zh-CN" altLang="zh-CN" sz="2000" b="1" dirty="0"/>
              <a:t>平均检测精度和错误检测率</a:t>
            </a:r>
            <a:endParaRPr lang="zh-CN" altLang="en-US" sz="2000" dirty="0"/>
          </a:p>
        </p:txBody>
      </p:sp>
      <p:pic>
        <p:nvPicPr>
          <p:cNvPr id="4" name="图片 3">
            <a:extLst>
              <a:ext uri="{FF2B5EF4-FFF2-40B4-BE49-F238E27FC236}">
                <a16:creationId xmlns:a16="http://schemas.microsoft.com/office/drawing/2014/main" id="{CE50971B-12ED-4D93-BFDF-A867F3EB69F0}"/>
              </a:ext>
            </a:extLst>
          </p:cNvPr>
          <p:cNvPicPr>
            <a:picLocks noChangeAspect="1"/>
          </p:cNvPicPr>
          <p:nvPr/>
        </p:nvPicPr>
        <p:blipFill>
          <a:blip r:embed="rId2"/>
          <a:stretch>
            <a:fillRect/>
          </a:stretch>
        </p:blipFill>
        <p:spPr>
          <a:xfrm>
            <a:off x="8605337" y="3681934"/>
            <a:ext cx="2630428" cy="1935300"/>
          </a:xfrm>
          <a:prstGeom prst="rect">
            <a:avLst/>
          </a:prstGeom>
        </p:spPr>
      </p:pic>
      <p:pic>
        <p:nvPicPr>
          <p:cNvPr id="6" name="图片 5">
            <a:extLst>
              <a:ext uri="{FF2B5EF4-FFF2-40B4-BE49-F238E27FC236}">
                <a16:creationId xmlns:a16="http://schemas.microsoft.com/office/drawing/2014/main" id="{95B2A9CB-74ED-4573-B7D3-F06616BF4533}"/>
              </a:ext>
            </a:extLst>
          </p:cNvPr>
          <p:cNvPicPr>
            <a:picLocks noChangeAspect="1"/>
          </p:cNvPicPr>
          <p:nvPr/>
        </p:nvPicPr>
        <p:blipFill>
          <a:blip r:embed="rId3"/>
          <a:stretch>
            <a:fillRect/>
          </a:stretch>
        </p:blipFill>
        <p:spPr>
          <a:xfrm>
            <a:off x="512192" y="3681934"/>
            <a:ext cx="2860268" cy="1859174"/>
          </a:xfrm>
          <a:prstGeom prst="rect">
            <a:avLst/>
          </a:prstGeom>
        </p:spPr>
      </p:pic>
      <p:pic>
        <p:nvPicPr>
          <p:cNvPr id="7" name="图片 6">
            <a:extLst>
              <a:ext uri="{FF2B5EF4-FFF2-40B4-BE49-F238E27FC236}">
                <a16:creationId xmlns:a16="http://schemas.microsoft.com/office/drawing/2014/main" id="{5E796C85-B9AA-4396-A725-2D29D0C3C20D}"/>
              </a:ext>
            </a:extLst>
          </p:cNvPr>
          <p:cNvPicPr>
            <a:picLocks noChangeAspect="1"/>
          </p:cNvPicPr>
          <p:nvPr/>
        </p:nvPicPr>
        <p:blipFill>
          <a:blip r:embed="rId4"/>
          <a:stretch>
            <a:fillRect/>
          </a:stretch>
        </p:blipFill>
        <p:spPr>
          <a:xfrm>
            <a:off x="3794229" y="3288023"/>
            <a:ext cx="4247801" cy="3204852"/>
          </a:xfrm>
          <a:prstGeom prst="rect">
            <a:avLst/>
          </a:prstGeom>
        </p:spPr>
      </p:pic>
    </p:spTree>
    <p:extLst>
      <p:ext uri="{BB962C8B-B14F-4D97-AF65-F5344CB8AC3E}">
        <p14:creationId xmlns:p14="http://schemas.microsoft.com/office/powerpoint/2010/main" val="451072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55AF60B-5A46-4CBA-941B-67703DECCFF2}"/>
              </a:ext>
            </a:extLst>
          </p:cNvPr>
          <p:cNvSpPr>
            <a:spLocks noGrp="1"/>
          </p:cNvSpPr>
          <p:nvPr>
            <p:ph idx="1"/>
          </p:nvPr>
        </p:nvSpPr>
        <p:spPr>
          <a:xfrm>
            <a:off x="838200" y="851877"/>
            <a:ext cx="5793935" cy="5325085"/>
          </a:xfrm>
        </p:spPr>
        <p:txBody>
          <a:bodyPr/>
          <a:lstStyle/>
          <a:p>
            <a:r>
              <a:rPr lang="zh-CN" altLang="zh-CN" b="1" dirty="0"/>
              <a:t>目标跟踪延迟</a:t>
            </a:r>
            <a:endParaRPr lang="en-US" altLang="zh-CN" b="1" dirty="0"/>
          </a:p>
          <a:p>
            <a:pPr marL="0" indent="0">
              <a:buNone/>
            </a:pPr>
            <a:r>
              <a:rPr lang="en-US" altLang="zh-CN" dirty="0"/>
              <a:t>  </a:t>
            </a:r>
            <a:r>
              <a:rPr lang="zh-CN" altLang="zh-CN" sz="2000" dirty="0"/>
              <a:t>只需要</a:t>
            </a:r>
            <a:r>
              <a:rPr lang="en-US" altLang="zh-CN" sz="2000" dirty="0"/>
              <a:t>2.24ms</a:t>
            </a:r>
            <a:r>
              <a:rPr lang="zh-CN" altLang="zh-CN" sz="2000" dirty="0"/>
              <a:t>就可以在一个新的帧中调整先前检测到的物体的位置，这就为</a:t>
            </a:r>
            <a:r>
              <a:rPr lang="en-US" altLang="zh-CN" sz="2000" dirty="0"/>
              <a:t>AR</a:t>
            </a:r>
            <a:r>
              <a:rPr lang="zh-CN" altLang="zh-CN" sz="2000" dirty="0"/>
              <a:t>设备留下了足够的时间和计算资源，以便在两帧之间呈现高质量的虚拟覆盖。</a:t>
            </a:r>
            <a:endParaRPr lang="en-US" altLang="zh-CN" sz="2000" dirty="0"/>
          </a:p>
          <a:p>
            <a:pPr marL="0" indent="0">
              <a:buNone/>
            </a:pPr>
            <a:endParaRPr lang="en-US" altLang="zh-CN" sz="2000" dirty="0"/>
          </a:p>
          <a:p>
            <a:pPr marL="0" indent="0">
              <a:buNone/>
            </a:pPr>
            <a:endParaRPr lang="en-US" altLang="zh-CN" sz="2000" dirty="0"/>
          </a:p>
          <a:p>
            <a:r>
              <a:rPr lang="zh-CN" altLang="zh-CN" b="1" dirty="0"/>
              <a:t>端到端跟踪和呈现延迟</a:t>
            </a:r>
            <a:endParaRPr lang="en-US" altLang="zh-CN" b="1" dirty="0"/>
          </a:p>
          <a:p>
            <a:pPr marL="0" indent="0">
              <a:buNone/>
            </a:pPr>
            <a:r>
              <a:rPr lang="zh-CN" altLang="zh-CN" sz="2000" dirty="0"/>
              <a:t>系统能够以</a:t>
            </a:r>
            <a:r>
              <a:rPr lang="en-US" altLang="zh-CN" sz="2000" dirty="0"/>
              <a:t>60fps</a:t>
            </a:r>
            <a:r>
              <a:rPr lang="zh-CN" altLang="zh-CN" sz="2000" dirty="0"/>
              <a:t>的速度在</a:t>
            </a:r>
            <a:r>
              <a:rPr lang="en-US" altLang="zh-CN" sz="2000" dirty="0"/>
              <a:t>16.7ms</a:t>
            </a:r>
            <a:r>
              <a:rPr lang="zh-CN" altLang="zh-CN" sz="2000" dirty="0"/>
              <a:t>帧间时间内实现端到端的延迟，以保持平滑的</a:t>
            </a:r>
            <a:r>
              <a:rPr lang="en-US" altLang="zh-CN" sz="2000" dirty="0"/>
              <a:t>AR</a:t>
            </a:r>
            <a:r>
              <a:rPr lang="zh-CN" altLang="zh-CN" sz="2000" dirty="0"/>
              <a:t>体验</a:t>
            </a:r>
            <a:endParaRPr lang="zh-CN" altLang="en-US" sz="2000" dirty="0"/>
          </a:p>
        </p:txBody>
      </p:sp>
      <p:pic>
        <p:nvPicPr>
          <p:cNvPr id="4" name="图片 3">
            <a:extLst>
              <a:ext uri="{FF2B5EF4-FFF2-40B4-BE49-F238E27FC236}">
                <a16:creationId xmlns:a16="http://schemas.microsoft.com/office/drawing/2014/main" id="{71C35ACE-2411-4703-8592-89E03D58DA46}"/>
              </a:ext>
            </a:extLst>
          </p:cNvPr>
          <p:cNvPicPr>
            <a:picLocks noChangeAspect="1"/>
          </p:cNvPicPr>
          <p:nvPr/>
        </p:nvPicPr>
        <p:blipFill>
          <a:blip r:embed="rId2"/>
          <a:stretch>
            <a:fillRect/>
          </a:stretch>
        </p:blipFill>
        <p:spPr>
          <a:xfrm>
            <a:off x="6717371" y="668948"/>
            <a:ext cx="3195661" cy="2357455"/>
          </a:xfrm>
          <a:prstGeom prst="rect">
            <a:avLst/>
          </a:prstGeom>
        </p:spPr>
      </p:pic>
      <p:pic>
        <p:nvPicPr>
          <p:cNvPr id="5" name="图片 4">
            <a:extLst>
              <a:ext uri="{FF2B5EF4-FFF2-40B4-BE49-F238E27FC236}">
                <a16:creationId xmlns:a16="http://schemas.microsoft.com/office/drawing/2014/main" id="{DE5223E8-08E1-4F8F-AD84-896E5E84208C}"/>
              </a:ext>
            </a:extLst>
          </p:cNvPr>
          <p:cNvPicPr>
            <a:picLocks noChangeAspect="1"/>
          </p:cNvPicPr>
          <p:nvPr/>
        </p:nvPicPr>
        <p:blipFill>
          <a:blip r:embed="rId3"/>
          <a:stretch>
            <a:fillRect/>
          </a:stretch>
        </p:blipFill>
        <p:spPr>
          <a:xfrm>
            <a:off x="6858780" y="3372355"/>
            <a:ext cx="3148036" cy="2352692"/>
          </a:xfrm>
          <a:prstGeom prst="rect">
            <a:avLst/>
          </a:prstGeom>
        </p:spPr>
      </p:pic>
    </p:spTree>
    <p:extLst>
      <p:ext uri="{BB962C8B-B14F-4D97-AF65-F5344CB8AC3E}">
        <p14:creationId xmlns:p14="http://schemas.microsoft.com/office/powerpoint/2010/main" val="4068436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3D696C-3E18-46A5-B0D6-9448DDECC154}"/>
              </a:ext>
            </a:extLst>
          </p:cNvPr>
          <p:cNvSpPr>
            <a:spLocks noGrp="1"/>
          </p:cNvSpPr>
          <p:nvPr>
            <p:ph idx="1"/>
          </p:nvPr>
        </p:nvSpPr>
        <p:spPr>
          <a:xfrm>
            <a:off x="838200" y="468923"/>
            <a:ext cx="7649308" cy="5700720"/>
          </a:xfrm>
        </p:spPr>
        <p:txBody>
          <a:bodyPr>
            <a:normAutofit/>
          </a:bodyPr>
          <a:lstStyle/>
          <a:p>
            <a:r>
              <a:rPr lang="zh-CN" altLang="zh-CN" b="1" dirty="0"/>
              <a:t>卸载延迟</a:t>
            </a:r>
            <a:endParaRPr lang="en-US" altLang="zh-CN" b="1" dirty="0"/>
          </a:p>
          <a:p>
            <a:pPr marL="0" indent="0">
              <a:buNone/>
            </a:pPr>
            <a:r>
              <a:rPr lang="zh-CN" altLang="zh-CN" sz="2200" dirty="0"/>
              <a:t>前两种方法的卸载延迟分为流式延迟和推断延迟</a:t>
            </a:r>
            <a:r>
              <a:rPr lang="zh-CN" altLang="en-US" sz="2200" b="1" dirty="0"/>
              <a:t>。</a:t>
            </a:r>
            <a:r>
              <a:rPr lang="zh-CN" altLang="zh-CN" sz="2200" dirty="0"/>
              <a:t>PSI</a:t>
            </a:r>
            <a:r>
              <a:rPr lang="zh-CN" altLang="en-US" sz="2200" dirty="0"/>
              <a:t>的</a:t>
            </a:r>
            <a:r>
              <a:rPr lang="zh-CN" altLang="zh-CN" sz="2200" dirty="0"/>
              <a:t>流式和推断过程并行运行。流延迟包含在编码、传输和解码任务上花费的时间</a:t>
            </a:r>
            <a:endParaRPr lang="en-US" altLang="zh-CN" sz="2200" dirty="0"/>
          </a:p>
          <a:p>
            <a:pPr marL="0" indent="0">
              <a:buNone/>
            </a:pPr>
            <a:endParaRPr lang="en-US" altLang="zh-CN" sz="2200" b="1" dirty="0"/>
          </a:p>
          <a:p>
            <a:r>
              <a:rPr lang="zh-CN" altLang="zh-CN" b="1" dirty="0"/>
              <a:t>带宽消耗</a:t>
            </a:r>
            <a:endParaRPr lang="en-US" altLang="zh-CN" b="1" dirty="0"/>
          </a:p>
          <a:p>
            <a:pPr marL="0" indent="0">
              <a:buNone/>
            </a:pPr>
            <a:r>
              <a:rPr lang="zh-CN" altLang="zh-CN" sz="2000" dirty="0"/>
              <a:t>通过动态RoI编码和自适应卸载技术来减少卸载任务的带宽消耗</a:t>
            </a:r>
            <a:endParaRPr lang="en-US" altLang="zh-CN" sz="2000" dirty="0"/>
          </a:p>
          <a:p>
            <a:pPr marL="0" indent="0">
              <a:buNone/>
            </a:pPr>
            <a:r>
              <a:rPr lang="zh-CN" altLang="zh-CN" sz="2000" dirty="0"/>
              <a:t>平均检测精度随目标检测任务的带宽</a:t>
            </a:r>
            <a:r>
              <a:rPr lang="zh-CN" altLang="en-US" sz="2000" dirty="0"/>
              <a:t>的</a:t>
            </a:r>
            <a:r>
              <a:rPr lang="zh-CN" altLang="zh-CN" sz="2000" dirty="0"/>
              <a:t>变化</a:t>
            </a:r>
            <a:endParaRPr lang="en-US" altLang="zh-CN" sz="2000" dirty="0"/>
          </a:p>
          <a:p>
            <a:pPr marL="0" indent="0">
              <a:buNone/>
            </a:pPr>
            <a:endParaRPr lang="en-US" altLang="zh-CN" b="1" dirty="0"/>
          </a:p>
          <a:p>
            <a:r>
              <a:rPr lang="zh-CN" altLang="zh-CN" b="1" dirty="0"/>
              <a:t>资源消耗</a:t>
            </a:r>
            <a:endParaRPr lang="en-US" altLang="zh-CN" b="1" dirty="0"/>
          </a:p>
          <a:p>
            <a:pPr marL="0" indent="0">
              <a:buNone/>
            </a:pPr>
            <a:r>
              <a:rPr lang="zh-CN" altLang="zh-CN" sz="2000" dirty="0"/>
              <a:t>只需要</a:t>
            </a:r>
            <a:r>
              <a:rPr lang="en-US" altLang="zh-CN" sz="2000" dirty="0"/>
              <a:t>15%</a:t>
            </a:r>
            <a:r>
              <a:rPr lang="zh-CN" altLang="zh-CN" sz="2000" dirty="0"/>
              <a:t>的</a:t>
            </a:r>
            <a:r>
              <a:rPr lang="en-US" altLang="zh-CN" sz="2000" dirty="0"/>
              <a:t>CPU</a:t>
            </a:r>
            <a:r>
              <a:rPr lang="zh-CN" altLang="zh-CN" sz="2000" dirty="0"/>
              <a:t>资源和</a:t>
            </a:r>
            <a:r>
              <a:rPr lang="en-US" altLang="zh-CN" sz="2000" dirty="0"/>
              <a:t>13%</a:t>
            </a:r>
            <a:r>
              <a:rPr lang="zh-CN" altLang="zh-CN" sz="2000" dirty="0"/>
              <a:t>的</a:t>
            </a:r>
            <a:r>
              <a:rPr lang="en-US" altLang="zh-CN" sz="2000" dirty="0"/>
              <a:t>GPU</a:t>
            </a:r>
            <a:r>
              <a:rPr lang="zh-CN" altLang="zh-CN" sz="2000" dirty="0"/>
              <a:t>资源，剩下的资源全部用来为</a:t>
            </a:r>
            <a:r>
              <a:rPr lang="en-US" altLang="zh-CN" sz="2000" dirty="0"/>
              <a:t>AR/MR</a:t>
            </a:r>
            <a:r>
              <a:rPr lang="zh-CN" altLang="zh-CN" sz="2000" dirty="0"/>
              <a:t>系统绘制丰富的图形覆盖图。</a:t>
            </a:r>
            <a:endParaRPr lang="zh-CN" altLang="en-US" sz="2000" dirty="0"/>
          </a:p>
        </p:txBody>
      </p:sp>
      <p:pic>
        <p:nvPicPr>
          <p:cNvPr id="4" name="图片 3">
            <a:extLst>
              <a:ext uri="{FF2B5EF4-FFF2-40B4-BE49-F238E27FC236}">
                <a16:creationId xmlns:a16="http://schemas.microsoft.com/office/drawing/2014/main" id="{27D2ECAB-8112-432C-9644-F0C0EFDB3DFD}"/>
              </a:ext>
            </a:extLst>
          </p:cNvPr>
          <p:cNvPicPr>
            <a:picLocks noChangeAspect="1"/>
          </p:cNvPicPr>
          <p:nvPr/>
        </p:nvPicPr>
        <p:blipFill>
          <a:blip r:embed="rId2"/>
          <a:stretch>
            <a:fillRect/>
          </a:stretch>
        </p:blipFill>
        <p:spPr>
          <a:xfrm>
            <a:off x="8834651" y="160628"/>
            <a:ext cx="2736939" cy="1973987"/>
          </a:xfrm>
          <a:prstGeom prst="rect">
            <a:avLst/>
          </a:prstGeom>
        </p:spPr>
      </p:pic>
      <p:pic>
        <p:nvPicPr>
          <p:cNvPr id="5" name="图片 4">
            <a:extLst>
              <a:ext uri="{FF2B5EF4-FFF2-40B4-BE49-F238E27FC236}">
                <a16:creationId xmlns:a16="http://schemas.microsoft.com/office/drawing/2014/main" id="{B3B51211-9FAD-4D9A-93B4-04FB0C91D040}"/>
              </a:ext>
            </a:extLst>
          </p:cNvPr>
          <p:cNvPicPr>
            <a:picLocks noChangeAspect="1"/>
          </p:cNvPicPr>
          <p:nvPr/>
        </p:nvPicPr>
        <p:blipFill>
          <a:blip r:embed="rId3"/>
          <a:stretch>
            <a:fillRect/>
          </a:stretch>
        </p:blipFill>
        <p:spPr>
          <a:xfrm>
            <a:off x="8694372" y="2163022"/>
            <a:ext cx="3017499" cy="2105643"/>
          </a:xfrm>
          <a:prstGeom prst="rect">
            <a:avLst/>
          </a:prstGeom>
        </p:spPr>
      </p:pic>
      <p:pic>
        <p:nvPicPr>
          <p:cNvPr id="6" name="图片 5">
            <a:extLst>
              <a:ext uri="{FF2B5EF4-FFF2-40B4-BE49-F238E27FC236}">
                <a16:creationId xmlns:a16="http://schemas.microsoft.com/office/drawing/2014/main" id="{B649FD35-6B7B-4022-A283-D6C9EA7445F2}"/>
              </a:ext>
            </a:extLst>
          </p:cNvPr>
          <p:cNvPicPr>
            <a:picLocks noChangeAspect="1"/>
          </p:cNvPicPr>
          <p:nvPr/>
        </p:nvPicPr>
        <p:blipFill>
          <a:blip r:embed="rId4"/>
          <a:stretch>
            <a:fillRect/>
          </a:stretch>
        </p:blipFill>
        <p:spPr>
          <a:xfrm>
            <a:off x="8694372" y="4613382"/>
            <a:ext cx="2919290" cy="2083990"/>
          </a:xfrm>
          <a:prstGeom prst="rect">
            <a:avLst/>
          </a:prstGeom>
        </p:spPr>
      </p:pic>
    </p:spTree>
    <p:extLst>
      <p:ext uri="{BB962C8B-B14F-4D97-AF65-F5344CB8AC3E}">
        <p14:creationId xmlns:p14="http://schemas.microsoft.com/office/powerpoint/2010/main" val="2320435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C8E103-74C0-4308-9FD0-338ED25249E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0110BE0-575F-4431-B605-70CB3C65384E}"/>
              </a:ext>
            </a:extLst>
          </p:cNvPr>
          <p:cNvSpPr>
            <a:spLocks noGrp="1"/>
          </p:cNvSpPr>
          <p:nvPr>
            <p:ph idx="1"/>
          </p:nvPr>
        </p:nvSpPr>
        <p:spPr/>
        <p:txBody>
          <a:bodyPr/>
          <a:lstStyle/>
          <a:p>
            <a:r>
              <a:rPr lang="en-US" altLang="zh-CN" dirty="0"/>
              <a:t>Thanks</a:t>
            </a:r>
            <a:endParaRPr lang="zh-CN" altLang="en-US" dirty="0"/>
          </a:p>
        </p:txBody>
      </p:sp>
    </p:spTree>
    <p:extLst>
      <p:ext uri="{BB962C8B-B14F-4D97-AF65-F5344CB8AC3E}">
        <p14:creationId xmlns:p14="http://schemas.microsoft.com/office/powerpoint/2010/main" val="3840238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55B935-988E-4C98-B000-8C763E7E8F18}"/>
              </a:ext>
            </a:extLst>
          </p:cNvPr>
          <p:cNvSpPr>
            <a:spLocks noGrp="1"/>
          </p:cNvSpPr>
          <p:nvPr>
            <p:ph type="title"/>
          </p:nvPr>
        </p:nvSpPr>
        <p:spPr>
          <a:xfrm>
            <a:off x="838200" y="146294"/>
            <a:ext cx="10515600" cy="1325563"/>
          </a:xfrm>
        </p:spPr>
        <p:txBody>
          <a:bodyPr>
            <a:normAutofit/>
          </a:bodyPr>
          <a:lstStyle/>
          <a:p>
            <a:r>
              <a:rPr lang="zh-CN" altLang="en-US" sz="3600" dirty="0"/>
              <a:t>背景</a:t>
            </a:r>
          </a:p>
        </p:txBody>
      </p:sp>
      <p:sp>
        <p:nvSpPr>
          <p:cNvPr id="3" name="内容占位符 2">
            <a:extLst>
              <a:ext uri="{FF2B5EF4-FFF2-40B4-BE49-F238E27FC236}">
                <a16:creationId xmlns:a16="http://schemas.microsoft.com/office/drawing/2014/main" id="{AEA867A5-7141-4B3A-A127-B5D794A1376B}"/>
              </a:ext>
            </a:extLst>
          </p:cNvPr>
          <p:cNvSpPr>
            <a:spLocks noGrp="1"/>
          </p:cNvSpPr>
          <p:nvPr>
            <p:ph idx="1"/>
          </p:nvPr>
        </p:nvSpPr>
        <p:spPr>
          <a:xfrm>
            <a:off x="838200" y="1266092"/>
            <a:ext cx="10515600" cy="4910871"/>
          </a:xfrm>
        </p:spPr>
        <p:txBody>
          <a:bodyPr>
            <a:normAutofit/>
          </a:bodyPr>
          <a:lstStyle/>
          <a:p>
            <a:r>
              <a:rPr lang="zh-CN" altLang="en-US" sz="2400" dirty="0"/>
              <a:t>场景：</a:t>
            </a:r>
            <a:r>
              <a:rPr lang="zh-CN" altLang="zh-CN" sz="2400" dirty="0"/>
              <a:t>增强现实（</a:t>
            </a:r>
            <a:r>
              <a:rPr lang="en-US" altLang="zh-CN" sz="2400" dirty="0"/>
              <a:t>AR</a:t>
            </a:r>
            <a:r>
              <a:rPr lang="zh-CN" altLang="zh-CN" sz="2400" dirty="0"/>
              <a:t>）和混合现实（</a:t>
            </a:r>
            <a:r>
              <a:rPr lang="en-US" altLang="zh-CN" sz="2400" dirty="0"/>
              <a:t>MR</a:t>
            </a:r>
            <a:r>
              <a:rPr lang="zh-CN" altLang="zh-CN" sz="2400" dirty="0"/>
              <a:t>）系统</a:t>
            </a:r>
            <a:endParaRPr lang="en-US" altLang="zh-CN" sz="2400" dirty="0"/>
          </a:p>
          <a:p>
            <a:r>
              <a:rPr lang="zh-CN" altLang="en-US" sz="2400" dirty="0"/>
              <a:t>挑战：</a:t>
            </a:r>
            <a:r>
              <a:rPr lang="zh-CN" altLang="zh-CN" sz="2400" dirty="0"/>
              <a:t>在移动增强现实设备中提供复杂的</a:t>
            </a:r>
            <a:r>
              <a:rPr lang="zh-CN" altLang="en-US" sz="2400" dirty="0"/>
              <a:t>高精度的</a:t>
            </a:r>
            <a:r>
              <a:rPr lang="zh-CN" altLang="zh-CN" sz="2400" dirty="0"/>
              <a:t>目标检测</a:t>
            </a:r>
            <a:endParaRPr lang="en-US" altLang="zh-CN" sz="2400" dirty="0"/>
          </a:p>
          <a:p>
            <a:endParaRPr lang="en-US" altLang="zh-CN" sz="2400" dirty="0"/>
          </a:p>
          <a:p>
            <a:r>
              <a:rPr lang="zh-CN" altLang="en-US" sz="2400" dirty="0"/>
              <a:t>原因：</a:t>
            </a:r>
            <a:r>
              <a:rPr lang="zh-CN" altLang="zh-CN" sz="2400" dirty="0"/>
              <a:t>该任务的计算量太大，无法在设备上执行，而带宽太大，无法轻松地卸载到边缘或云上。</a:t>
            </a:r>
            <a:r>
              <a:rPr lang="zh-CN" altLang="en-US" sz="2400" dirty="0"/>
              <a:t>无法满足</a:t>
            </a:r>
            <a:r>
              <a:rPr lang="zh-CN" altLang="zh-CN" sz="2400" dirty="0"/>
              <a:t>对高检测精度和低端到端延迟的严格要求</a:t>
            </a:r>
            <a:r>
              <a:rPr lang="zh-CN" altLang="en-US" sz="2400" dirty="0"/>
              <a:t>。</a:t>
            </a:r>
            <a:endParaRPr lang="en-US" altLang="zh-CN" sz="2400" dirty="0"/>
          </a:p>
          <a:p>
            <a:pPr marL="0" indent="0">
              <a:buNone/>
            </a:pPr>
            <a:endParaRPr lang="en-US" altLang="zh-CN" sz="2400" dirty="0"/>
          </a:p>
          <a:p>
            <a:r>
              <a:rPr lang="zh-CN" altLang="zh-CN" sz="2400" dirty="0"/>
              <a:t>大多数现有的研究都集中于在移动设备上实现高帧率对象检测，但不考虑这些高质量</a:t>
            </a:r>
            <a:r>
              <a:rPr lang="en-US" altLang="zh-CN" sz="2400" dirty="0"/>
              <a:t>AR</a:t>
            </a:r>
            <a:r>
              <a:rPr lang="zh-CN" altLang="zh-CN" sz="2400" dirty="0"/>
              <a:t>和混合现实系统的端到端延迟要求</a:t>
            </a:r>
            <a:r>
              <a:rPr lang="zh-CN" altLang="en-US" sz="2400" dirty="0"/>
              <a:t>。</a:t>
            </a:r>
            <a:endParaRPr lang="en-US" altLang="zh-CN" sz="2400" dirty="0"/>
          </a:p>
          <a:p>
            <a:endParaRPr lang="en-US" altLang="zh-CN" sz="2400" dirty="0"/>
          </a:p>
          <a:p>
            <a:pPr marL="0" indent="0">
              <a:buNone/>
            </a:pPr>
            <a:r>
              <a:rPr lang="zh-CN" altLang="zh-CN" sz="2400" dirty="0"/>
              <a:t>为了解决这一问题，我们</a:t>
            </a:r>
            <a:r>
              <a:rPr lang="zh-CN" altLang="zh-CN" sz="2400" b="1" dirty="0"/>
              <a:t>设计了一个能够在</a:t>
            </a:r>
            <a:r>
              <a:rPr lang="en-US" altLang="zh-CN" sz="2400" b="1" dirty="0"/>
              <a:t>60fps</a:t>
            </a:r>
            <a:r>
              <a:rPr lang="zh-CN" altLang="zh-CN" sz="2400" b="1" dirty="0"/>
              <a:t>的</a:t>
            </a:r>
            <a:r>
              <a:rPr lang="en-US" altLang="zh-CN" sz="2400" b="1" dirty="0"/>
              <a:t>commodity  AR/MR</a:t>
            </a:r>
            <a:r>
              <a:rPr lang="zh-CN" altLang="zh-CN" sz="2400" b="1" dirty="0"/>
              <a:t>系统中实现高精度目标检测的系统</a:t>
            </a:r>
            <a:r>
              <a:rPr lang="zh-CN" altLang="zh-CN" sz="2400" dirty="0"/>
              <a:t>。</a:t>
            </a:r>
            <a:endParaRPr lang="en-US" altLang="zh-CN" sz="2400" dirty="0"/>
          </a:p>
          <a:p>
            <a:endParaRPr lang="en-US" altLang="zh-CN" sz="2400" dirty="0"/>
          </a:p>
          <a:p>
            <a:endParaRPr lang="en-US" altLang="zh-CN" sz="2400" dirty="0"/>
          </a:p>
          <a:p>
            <a:endParaRPr lang="en-US" altLang="zh-CN" sz="2400" dirty="0"/>
          </a:p>
          <a:p>
            <a:endParaRPr lang="en-US" altLang="zh-CN" sz="2400" dirty="0"/>
          </a:p>
        </p:txBody>
      </p:sp>
    </p:spTree>
    <p:extLst>
      <p:ext uri="{BB962C8B-B14F-4D97-AF65-F5344CB8AC3E}">
        <p14:creationId xmlns:p14="http://schemas.microsoft.com/office/powerpoint/2010/main" val="1611032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2D5EC3-BB5C-497E-B0C3-73065AB167AC}"/>
              </a:ext>
            </a:extLst>
          </p:cNvPr>
          <p:cNvSpPr>
            <a:spLocks noGrp="1"/>
          </p:cNvSpPr>
          <p:nvPr>
            <p:ph type="title"/>
          </p:nvPr>
        </p:nvSpPr>
        <p:spPr/>
        <p:txBody>
          <a:bodyPr/>
          <a:lstStyle/>
          <a:p>
            <a:r>
              <a:rPr lang="zh-CN" altLang="zh-CN" b="1" dirty="0"/>
              <a:t>SYSTEM ARCHITECTURE</a:t>
            </a:r>
            <a:r>
              <a:rPr lang="en-US" altLang="zh-CN" b="1" dirty="0"/>
              <a:t>  </a:t>
            </a:r>
            <a:endParaRPr lang="zh-CN" altLang="en-US" dirty="0"/>
          </a:p>
        </p:txBody>
      </p:sp>
      <p:pic>
        <p:nvPicPr>
          <p:cNvPr id="4" name="内容占位符 3">
            <a:extLst>
              <a:ext uri="{FF2B5EF4-FFF2-40B4-BE49-F238E27FC236}">
                <a16:creationId xmlns:a16="http://schemas.microsoft.com/office/drawing/2014/main" id="{0D2F731D-9B8C-4C34-8A2F-ACB0E19509AA}"/>
              </a:ext>
            </a:extLst>
          </p:cNvPr>
          <p:cNvPicPr>
            <a:picLocks noGrp="1" noChangeAspect="1"/>
          </p:cNvPicPr>
          <p:nvPr>
            <p:ph idx="1"/>
          </p:nvPr>
        </p:nvPicPr>
        <p:blipFill>
          <a:blip r:embed="rId2"/>
          <a:stretch>
            <a:fillRect/>
          </a:stretch>
        </p:blipFill>
        <p:spPr>
          <a:xfrm>
            <a:off x="564953" y="1595913"/>
            <a:ext cx="5354541" cy="3964171"/>
          </a:xfrm>
          <a:prstGeom prst="rect">
            <a:avLst/>
          </a:prstGeom>
        </p:spPr>
      </p:pic>
      <p:sp>
        <p:nvSpPr>
          <p:cNvPr id="3" name="文本框 2">
            <a:extLst>
              <a:ext uri="{FF2B5EF4-FFF2-40B4-BE49-F238E27FC236}">
                <a16:creationId xmlns:a16="http://schemas.microsoft.com/office/drawing/2014/main" id="{A5698722-60C4-428F-BBED-A0BBD26C957F}"/>
              </a:ext>
            </a:extLst>
          </p:cNvPr>
          <p:cNvSpPr txBox="1"/>
          <p:nvPr/>
        </p:nvSpPr>
        <p:spPr>
          <a:xfrm>
            <a:off x="6096000" y="1972042"/>
            <a:ext cx="6065741" cy="3416320"/>
          </a:xfrm>
          <a:prstGeom prst="rect">
            <a:avLst/>
          </a:prstGeom>
          <a:noFill/>
        </p:spPr>
        <p:txBody>
          <a:bodyPr wrap="square" rtlCol="0">
            <a:spAutoFit/>
          </a:bodyPr>
          <a:lstStyle/>
          <a:p>
            <a:r>
              <a:rPr lang="zh-CN" altLang="zh-CN" b="1" dirty="0"/>
              <a:t>DYNAMIC ROI ENCODING</a:t>
            </a:r>
            <a:r>
              <a:rPr lang="zh-CN" altLang="zh-CN" dirty="0"/>
              <a:t> </a:t>
            </a:r>
            <a:r>
              <a:rPr lang="zh-CN" altLang="en-US" b="1" dirty="0"/>
              <a:t>（</a:t>
            </a:r>
            <a:r>
              <a:rPr lang="en-US" altLang="zh-CN" b="1" dirty="0"/>
              <a:t> DRE </a:t>
            </a:r>
            <a:r>
              <a:rPr lang="zh-CN" altLang="en-US" b="1" dirty="0"/>
              <a:t>）</a:t>
            </a:r>
            <a:endParaRPr lang="en-US" altLang="zh-CN" dirty="0"/>
          </a:p>
          <a:p>
            <a:r>
              <a:rPr lang="en-US" altLang="zh-CN" dirty="0" err="1"/>
              <a:t>动态ROI编码</a:t>
            </a:r>
            <a:endParaRPr lang="en-US" altLang="zh-CN" dirty="0"/>
          </a:p>
          <a:p>
            <a:endParaRPr lang="zh-CN" altLang="zh-CN" dirty="0"/>
          </a:p>
          <a:p>
            <a:r>
              <a:rPr lang="zh-CN" altLang="zh-CN" b="1" dirty="0"/>
              <a:t>PARALLEL STREAMING AND INFERENCE</a:t>
            </a:r>
            <a:r>
              <a:rPr lang="x-none" altLang="zh-CN" b="1" dirty="0"/>
              <a:t> </a:t>
            </a:r>
            <a:r>
              <a:rPr lang="zh-CN" altLang="en-US" b="1" dirty="0"/>
              <a:t>（</a:t>
            </a:r>
            <a:r>
              <a:rPr lang="en-US" altLang="zh-CN" b="1" dirty="0"/>
              <a:t> PSI </a:t>
            </a:r>
            <a:r>
              <a:rPr lang="zh-CN" altLang="en-US" b="1" dirty="0"/>
              <a:t>）</a:t>
            </a:r>
            <a:endParaRPr lang="en-US" altLang="zh-CN" b="1" dirty="0"/>
          </a:p>
          <a:p>
            <a:r>
              <a:rPr lang="en-US" altLang="zh-CN" dirty="0" err="1"/>
              <a:t>并行流</a:t>
            </a:r>
            <a:r>
              <a:rPr lang="zh-CN" altLang="zh-CN" dirty="0"/>
              <a:t>和</a:t>
            </a:r>
            <a:r>
              <a:rPr lang="en-US" altLang="zh-CN" dirty="0" err="1"/>
              <a:t>推理</a:t>
            </a:r>
            <a:endParaRPr lang="en-US" altLang="zh-CN" dirty="0"/>
          </a:p>
          <a:p>
            <a:endParaRPr lang="zh-CN" altLang="zh-CN" dirty="0"/>
          </a:p>
          <a:p>
            <a:r>
              <a:rPr lang="en-US" altLang="zh-CN" b="1" dirty="0"/>
              <a:t>MOTION VECTORS BASED OBJECT TRACKING</a:t>
            </a:r>
            <a:r>
              <a:rPr lang="zh-CN" altLang="en-US" b="1" dirty="0"/>
              <a:t>（</a:t>
            </a:r>
            <a:r>
              <a:rPr lang="en-US" altLang="zh-CN" b="1" dirty="0"/>
              <a:t> </a:t>
            </a:r>
            <a:r>
              <a:rPr lang="en-US" altLang="zh-CN" b="1" dirty="0" err="1"/>
              <a:t>MvOT</a:t>
            </a:r>
            <a:r>
              <a:rPr lang="en-US" altLang="zh-CN" b="1" dirty="0"/>
              <a:t> </a:t>
            </a:r>
            <a:r>
              <a:rPr lang="zh-CN" altLang="en-US" b="1" dirty="0"/>
              <a:t>）</a:t>
            </a:r>
            <a:endParaRPr lang="en-US" altLang="zh-CN" b="1" dirty="0"/>
          </a:p>
          <a:p>
            <a:r>
              <a:rPr lang="zh-CN" altLang="zh-CN" dirty="0"/>
              <a:t>基于运动矢量的目标跟踪</a:t>
            </a:r>
            <a:endParaRPr lang="en-US" altLang="zh-CN" dirty="0"/>
          </a:p>
          <a:p>
            <a:endParaRPr lang="zh-CN" altLang="zh-CN" dirty="0"/>
          </a:p>
          <a:p>
            <a:r>
              <a:rPr lang="en-US" altLang="zh-CN" b="1" dirty="0"/>
              <a:t>ADAPTIVE OFFLOADING </a:t>
            </a:r>
          </a:p>
          <a:p>
            <a:r>
              <a:rPr lang="zh-CN" altLang="zh-CN" dirty="0"/>
              <a:t>自适应卸载</a:t>
            </a:r>
          </a:p>
          <a:p>
            <a:endParaRPr lang="zh-CN" altLang="en-US" dirty="0"/>
          </a:p>
        </p:txBody>
      </p:sp>
    </p:spTree>
    <p:extLst>
      <p:ext uri="{BB962C8B-B14F-4D97-AF65-F5344CB8AC3E}">
        <p14:creationId xmlns:p14="http://schemas.microsoft.com/office/powerpoint/2010/main" val="3155885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3C7F9-462E-41AC-822B-BE7A5EEA0529}"/>
              </a:ext>
            </a:extLst>
          </p:cNvPr>
          <p:cNvSpPr>
            <a:spLocks noGrp="1"/>
          </p:cNvSpPr>
          <p:nvPr>
            <p:ph type="title"/>
          </p:nvPr>
        </p:nvSpPr>
        <p:spPr/>
        <p:txBody>
          <a:bodyPr/>
          <a:lstStyle/>
          <a:p>
            <a:r>
              <a:rPr lang="zh-CN" altLang="zh-CN" b="1" dirty="0"/>
              <a:t>SYSTEM ARCHITECTURE</a:t>
            </a:r>
            <a:endParaRPr lang="zh-CN" altLang="zh-CN" dirty="0"/>
          </a:p>
        </p:txBody>
      </p:sp>
      <p:sp>
        <p:nvSpPr>
          <p:cNvPr id="3" name="内容占位符 2">
            <a:extLst>
              <a:ext uri="{FF2B5EF4-FFF2-40B4-BE49-F238E27FC236}">
                <a16:creationId xmlns:a16="http://schemas.microsoft.com/office/drawing/2014/main" id="{627E16ED-2E36-44AC-B267-01A4EA140F63}"/>
              </a:ext>
            </a:extLst>
          </p:cNvPr>
          <p:cNvSpPr>
            <a:spLocks noGrp="1"/>
          </p:cNvSpPr>
          <p:nvPr>
            <p:ph idx="1"/>
          </p:nvPr>
        </p:nvSpPr>
        <p:spPr>
          <a:xfrm>
            <a:off x="838200" y="1365161"/>
            <a:ext cx="10515600" cy="4811802"/>
          </a:xfrm>
        </p:spPr>
        <p:txBody>
          <a:bodyPr>
            <a:normAutofit/>
          </a:bodyPr>
          <a:lstStyle/>
          <a:p>
            <a:pPr marL="0" indent="0">
              <a:buNone/>
            </a:pPr>
            <a:endParaRPr lang="en-US" altLang="zh-CN" sz="2400" b="1" dirty="0">
              <a:latin typeface="+mn-ea"/>
            </a:endParaRPr>
          </a:p>
          <a:p>
            <a:pPr marL="0" indent="0">
              <a:buNone/>
            </a:pPr>
            <a:endParaRPr lang="zh-CN" altLang="en-US" sz="2400" dirty="0">
              <a:latin typeface="+mn-ea"/>
            </a:endParaRPr>
          </a:p>
        </p:txBody>
      </p:sp>
      <p:pic>
        <p:nvPicPr>
          <p:cNvPr id="4" name="内容占位符 3">
            <a:extLst>
              <a:ext uri="{FF2B5EF4-FFF2-40B4-BE49-F238E27FC236}">
                <a16:creationId xmlns:a16="http://schemas.microsoft.com/office/drawing/2014/main" id="{3ADFE01E-36BF-4E24-9289-D78ACBDCD000}"/>
              </a:ext>
            </a:extLst>
          </p:cNvPr>
          <p:cNvPicPr>
            <a:picLocks noChangeAspect="1"/>
          </p:cNvPicPr>
          <p:nvPr/>
        </p:nvPicPr>
        <p:blipFill>
          <a:blip r:embed="rId3"/>
          <a:stretch>
            <a:fillRect/>
          </a:stretch>
        </p:blipFill>
        <p:spPr>
          <a:xfrm>
            <a:off x="560781" y="1735764"/>
            <a:ext cx="5175712" cy="3831777"/>
          </a:xfrm>
          <a:prstGeom prst="rect">
            <a:avLst/>
          </a:prstGeom>
        </p:spPr>
      </p:pic>
      <p:sp>
        <p:nvSpPr>
          <p:cNvPr id="6" name="文本框 5">
            <a:extLst>
              <a:ext uri="{FF2B5EF4-FFF2-40B4-BE49-F238E27FC236}">
                <a16:creationId xmlns:a16="http://schemas.microsoft.com/office/drawing/2014/main" id="{7CAF3953-545E-406A-92D1-9D33D3481682}"/>
              </a:ext>
            </a:extLst>
          </p:cNvPr>
          <p:cNvSpPr txBox="1"/>
          <p:nvPr/>
        </p:nvSpPr>
        <p:spPr>
          <a:xfrm>
            <a:off x="6343395" y="1527993"/>
            <a:ext cx="5438479" cy="4247317"/>
          </a:xfrm>
          <a:prstGeom prst="rect">
            <a:avLst/>
          </a:prstGeom>
          <a:noFill/>
        </p:spPr>
        <p:txBody>
          <a:bodyPr wrap="square" rtlCol="0">
            <a:spAutoFit/>
          </a:bodyPr>
          <a:lstStyle/>
          <a:p>
            <a:r>
              <a:rPr lang="en-US" altLang="zh-CN" dirty="0" err="1"/>
              <a:t>两个管道都以</a:t>
            </a:r>
            <a:r>
              <a:rPr lang="en-US" altLang="zh-CN" b="1" dirty="0" err="1"/>
              <a:t>动态RoI编码</a:t>
            </a:r>
            <a:r>
              <a:rPr lang="en-US" altLang="zh-CN" dirty="0" err="1"/>
              <a:t>技术开始</a:t>
            </a:r>
            <a:endParaRPr lang="en-US" altLang="zh-CN" dirty="0"/>
          </a:p>
          <a:p>
            <a:r>
              <a:rPr lang="zh-CN" altLang="en-US" dirty="0"/>
              <a:t>（</a:t>
            </a:r>
            <a:r>
              <a:rPr lang="en-US" altLang="zh-CN" dirty="0" err="1"/>
              <a:t>它能够在保持检测精度的同时减少传输延迟</a:t>
            </a:r>
            <a:r>
              <a:rPr lang="zh-CN" altLang="en-US" dirty="0"/>
              <a:t>）</a:t>
            </a:r>
            <a:endParaRPr lang="en-US" altLang="zh-CN" dirty="0"/>
          </a:p>
          <a:p>
            <a:endParaRPr lang="en-US" altLang="zh-CN" dirty="0"/>
          </a:p>
          <a:p>
            <a:r>
              <a:rPr lang="en-US" altLang="zh-CN" b="1" dirty="0" err="1"/>
              <a:t>在CNN卸载管道中</a:t>
            </a:r>
            <a:r>
              <a:rPr lang="en-US" altLang="zh-CN" dirty="0" err="1"/>
              <a:t>，进一步降低卸载任务的延迟和带宽消耗</a:t>
            </a:r>
            <a:endParaRPr lang="en-US" altLang="zh-CN" dirty="0"/>
          </a:p>
          <a:p>
            <a:r>
              <a:rPr lang="en-US" altLang="zh-CN" b="1" dirty="0" err="1"/>
              <a:t>自适应卸载</a:t>
            </a:r>
            <a:r>
              <a:rPr lang="en-US" altLang="zh-CN" dirty="0" err="1"/>
              <a:t>能够通过与之前卸载的帧相比是否有显著变化来决定是否将每个帧卸载到边缘云</a:t>
            </a:r>
            <a:r>
              <a:rPr lang="zh-CN" altLang="en-US" dirty="0"/>
              <a:t>，</a:t>
            </a:r>
            <a:r>
              <a:rPr lang="en-US" altLang="zh-CN" dirty="0" err="1"/>
              <a:t>降低系统的带宽和功耗</a:t>
            </a:r>
            <a:endParaRPr lang="en-US" altLang="zh-CN" dirty="0"/>
          </a:p>
          <a:p>
            <a:r>
              <a:rPr lang="en-US" altLang="zh-CN" dirty="0" err="1"/>
              <a:t>一旦帧被标记为要卸载，</a:t>
            </a:r>
            <a:r>
              <a:rPr lang="en-US" altLang="zh-CN" b="1" dirty="0" err="1"/>
              <a:t>并行流和推理方法</a:t>
            </a:r>
            <a:r>
              <a:rPr lang="en-US" altLang="zh-CN" dirty="0" err="1"/>
              <a:t>将传输、解码和推理任务并行化，以进一步减少卸载延迟</a:t>
            </a:r>
            <a:r>
              <a:rPr lang="en-US" altLang="zh-CN" dirty="0"/>
              <a:t>。</a:t>
            </a:r>
          </a:p>
          <a:p>
            <a:endParaRPr lang="en-US" altLang="zh-CN" dirty="0"/>
          </a:p>
          <a:p>
            <a:r>
              <a:rPr lang="en-US" altLang="zh-CN" b="1" dirty="0" err="1"/>
              <a:t>在跟踪和渲染管道中</a:t>
            </a:r>
            <a:r>
              <a:rPr lang="en-US" altLang="zh-CN" dirty="0" err="1"/>
              <a:t>，没有等待下一个检测结果，而是使用</a:t>
            </a:r>
            <a:r>
              <a:rPr lang="zh-CN" altLang="en-US" dirty="0"/>
              <a:t>快速且轻量级的</a:t>
            </a:r>
            <a:r>
              <a:rPr lang="en-US" altLang="zh-CN" b="1" dirty="0" err="1"/>
              <a:t>MvOT技术</a:t>
            </a:r>
            <a:r>
              <a:rPr lang="zh-CN" altLang="en-US" dirty="0"/>
              <a:t>来调整先前缓存的检测结果。</a:t>
            </a:r>
            <a:endParaRPr lang="en-US" altLang="zh-CN" dirty="0"/>
          </a:p>
          <a:p>
            <a:endParaRPr lang="zh-CN" altLang="en-US" dirty="0"/>
          </a:p>
        </p:txBody>
      </p:sp>
    </p:spTree>
    <p:extLst>
      <p:ext uri="{BB962C8B-B14F-4D97-AF65-F5344CB8AC3E}">
        <p14:creationId xmlns:p14="http://schemas.microsoft.com/office/powerpoint/2010/main" val="579993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3C7F9-462E-41AC-822B-BE7A5EEA0529}"/>
              </a:ext>
            </a:extLst>
          </p:cNvPr>
          <p:cNvSpPr>
            <a:spLocks noGrp="1"/>
          </p:cNvSpPr>
          <p:nvPr>
            <p:ph type="title"/>
          </p:nvPr>
        </p:nvSpPr>
        <p:spPr>
          <a:xfrm>
            <a:off x="767862" y="0"/>
            <a:ext cx="10515600" cy="1325563"/>
          </a:xfrm>
        </p:spPr>
        <p:txBody>
          <a:bodyPr>
            <a:normAutofit/>
          </a:bodyPr>
          <a:lstStyle/>
          <a:p>
            <a:r>
              <a:rPr lang="zh-CN" altLang="zh-CN" sz="3600" b="1" dirty="0"/>
              <a:t>DYNAMIC ROI ENCODING</a:t>
            </a:r>
            <a:r>
              <a:rPr lang="zh-CN" altLang="en-US" sz="3600" b="1" dirty="0"/>
              <a:t>（</a:t>
            </a:r>
            <a:r>
              <a:rPr lang="en-US" altLang="zh-CN" sz="3600" b="1" dirty="0"/>
              <a:t>DRE</a:t>
            </a:r>
            <a:r>
              <a:rPr lang="zh-CN" altLang="en-US" sz="3600" b="1" dirty="0"/>
              <a:t>）</a:t>
            </a:r>
            <a:endParaRPr lang="zh-CN" altLang="zh-CN" sz="3600" dirty="0"/>
          </a:p>
        </p:txBody>
      </p:sp>
      <p:sp>
        <p:nvSpPr>
          <p:cNvPr id="3" name="内容占位符 2">
            <a:extLst>
              <a:ext uri="{FF2B5EF4-FFF2-40B4-BE49-F238E27FC236}">
                <a16:creationId xmlns:a16="http://schemas.microsoft.com/office/drawing/2014/main" id="{627E16ED-2E36-44AC-B267-01A4EA140F63}"/>
              </a:ext>
            </a:extLst>
          </p:cNvPr>
          <p:cNvSpPr>
            <a:spLocks noGrp="1"/>
          </p:cNvSpPr>
          <p:nvPr>
            <p:ph idx="1"/>
          </p:nvPr>
        </p:nvSpPr>
        <p:spPr>
          <a:xfrm>
            <a:off x="625697" y="1325563"/>
            <a:ext cx="11042561" cy="5706302"/>
          </a:xfrm>
        </p:spPr>
        <p:txBody>
          <a:bodyPr>
            <a:normAutofit/>
          </a:bodyPr>
          <a:lstStyle/>
          <a:p>
            <a:pPr marL="0" indent="0">
              <a:buNone/>
            </a:pPr>
            <a:r>
              <a:rPr lang="en-US" altLang="zh-CN" sz="2000" b="1" dirty="0">
                <a:latin typeface="+mn-ea"/>
              </a:rPr>
              <a:t>• </a:t>
            </a:r>
            <a:r>
              <a:rPr lang="zh-CN" altLang="en-US" sz="2000" b="1" dirty="0">
                <a:latin typeface="+mn-ea"/>
              </a:rPr>
              <a:t>问题：</a:t>
            </a:r>
            <a:r>
              <a:rPr lang="zh-CN" altLang="en-US" sz="2000" dirty="0">
                <a:latin typeface="+mn-ea"/>
              </a:rPr>
              <a:t>将具有高视觉质量的帧从移动设备传输到边缘 </a:t>
            </a:r>
            <a:r>
              <a:rPr lang="en-US" altLang="zh-CN" sz="2000" dirty="0">
                <a:latin typeface="+mn-ea"/>
              </a:rPr>
              <a:t>/ </a:t>
            </a:r>
            <a:r>
              <a:rPr lang="zh-CN" altLang="en-US" sz="2000" dirty="0">
                <a:latin typeface="+mn-ea"/>
              </a:rPr>
              <a:t>云会导致高带宽消耗，从而导致传输延迟。</a:t>
            </a:r>
          </a:p>
          <a:p>
            <a:pPr marL="0" indent="0">
              <a:buNone/>
            </a:pPr>
            <a:endParaRPr lang="en-US" altLang="zh-CN" sz="2000" b="1" dirty="0">
              <a:latin typeface="+mn-ea"/>
            </a:endParaRPr>
          </a:p>
          <a:p>
            <a:pPr marL="0" indent="0">
              <a:buNone/>
            </a:pPr>
            <a:r>
              <a:rPr lang="en-US" altLang="zh-CN" sz="2000" b="1" dirty="0">
                <a:latin typeface="+mn-ea"/>
              </a:rPr>
              <a:t>• </a:t>
            </a:r>
            <a:r>
              <a:rPr lang="zh-CN" altLang="en-US" sz="2000" b="1" dirty="0">
                <a:latin typeface="+mn-ea"/>
              </a:rPr>
              <a:t>核心思想：</a:t>
            </a:r>
            <a:r>
              <a:rPr lang="zh-CN" altLang="en-US" sz="2000" dirty="0">
                <a:latin typeface="+mn-ea"/>
              </a:rPr>
              <a:t>降低帧中不感兴趣区域的编码质量，并基于早期的目标检测结果来保持可能包含感兴趣对象的候选区域的高质量。</a:t>
            </a:r>
          </a:p>
          <a:p>
            <a:pPr marL="0" indent="0">
              <a:buNone/>
            </a:pPr>
            <a:endParaRPr lang="en-US" altLang="zh-CN" sz="2000" b="1" dirty="0">
              <a:latin typeface="+mn-ea"/>
            </a:endParaRPr>
          </a:p>
          <a:p>
            <a:pPr marL="0" indent="0">
              <a:buNone/>
            </a:pPr>
            <a:r>
              <a:rPr lang="en-US" altLang="zh-CN" sz="2000" b="1" dirty="0">
                <a:latin typeface="+mn-ea"/>
              </a:rPr>
              <a:t>• </a:t>
            </a:r>
            <a:r>
              <a:rPr lang="zh-CN" altLang="en-US" sz="2000" b="1" dirty="0">
                <a:latin typeface="+mn-ea"/>
              </a:rPr>
              <a:t>优点：</a:t>
            </a:r>
            <a:r>
              <a:rPr lang="zh-CN" altLang="en-US" sz="2000" dirty="0">
                <a:latin typeface="+mn-ea"/>
              </a:rPr>
              <a:t>它能够在保持较高的检测精度的同时，大幅度降低带宽消耗，从而减少到边缘云的传输延迟。</a:t>
            </a:r>
            <a:endParaRPr lang="en-US" altLang="zh-CN" sz="2000" dirty="0">
              <a:latin typeface="+mn-ea"/>
            </a:endParaRPr>
          </a:p>
          <a:p>
            <a:pPr marL="0" indent="0">
              <a:buNone/>
            </a:pPr>
            <a:endParaRPr lang="zh-CN" altLang="en-US" sz="2000" dirty="0">
              <a:latin typeface="+mn-ea"/>
            </a:endParaRPr>
          </a:p>
          <a:p>
            <a:pPr marL="0" indent="0">
              <a:buNone/>
            </a:pPr>
            <a:r>
              <a:rPr lang="en-US" altLang="zh-CN" sz="2000" b="1" dirty="0">
                <a:latin typeface="+mn-ea"/>
              </a:rPr>
              <a:t>• </a:t>
            </a:r>
            <a:r>
              <a:rPr lang="en-US" altLang="zh-CN" sz="2000" b="1" dirty="0" err="1">
                <a:latin typeface="+mn-ea"/>
              </a:rPr>
              <a:t>RoI</a:t>
            </a:r>
            <a:r>
              <a:rPr lang="en-US" altLang="zh-CN" sz="2000" dirty="0">
                <a:latin typeface="+mn-ea"/>
              </a:rPr>
              <a:t> (regions of interest) </a:t>
            </a:r>
            <a:r>
              <a:rPr lang="zh-CN" altLang="en-US" sz="2000" b="1" dirty="0">
                <a:latin typeface="+mn-ea"/>
              </a:rPr>
              <a:t>：</a:t>
            </a:r>
            <a:r>
              <a:rPr lang="zh-CN" altLang="en-US" sz="2000" dirty="0">
                <a:latin typeface="+mn-ea"/>
              </a:rPr>
              <a:t>保持高编码质量的区域</a:t>
            </a:r>
            <a:r>
              <a:rPr lang="en-US" altLang="zh-CN" sz="2000" dirty="0">
                <a:latin typeface="+mn-ea"/>
              </a:rPr>
              <a:t>-</a:t>
            </a:r>
            <a:r>
              <a:rPr lang="zh-CN" altLang="en-US" sz="2000" dirty="0">
                <a:latin typeface="+mn-ea"/>
              </a:rPr>
              <a:t>感兴趣对象的候选区域 </a:t>
            </a:r>
          </a:p>
          <a:p>
            <a:pPr marL="0" indent="0">
              <a:buNone/>
            </a:pPr>
            <a:r>
              <a:rPr lang="en-US" altLang="zh-CN" sz="2000" dirty="0">
                <a:latin typeface="+mn-ea"/>
              </a:rPr>
              <a:t>• </a:t>
            </a:r>
            <a:r>
              <a:rPr lang="en-US" altLang="zh-CN" sz="2000" b="1" dirty="0" err="1">
                <a:latin typeface="+mn-ea"/>
              </a:rPr>
              <a:t>RoI</a:t>
            </a:r>
            <a:r>
              <a:rPr lang="zh-CN" altLang="en-US" sz="2000" b="1" dirty="0">
                <a:latin typeface="+mn-ea"/>
              </a:rPr>
              <a:t>编码：</a:t>
            </a:r>
            <a:r>
              <a:rPr lang="zh-CN" altLang="en-US" sz="2000" dirty="0">
                <a:latin typeface="+mn-ea"/>
              </a:rPr>
              <a:t>允许用户调整帧中每个宏块 </a:t>
            </a:r>
            <a:r>
              <a:rPr lang="en-US" altLang="zh-CN" sz="2000" dirty="0">
                <a:latin typeface="+mn-ea"/>
              </a:rPr>
              <a:t>(macroblock)</a:t>
            </a:r>
            <a:r>
              <a:rPr lang="zh-CN" altLang="en-US" sz="2000" dirty="0">
                <a:latin typeface="+mn-ea"/>
              </a:rPr>
              <a:t>的编码质量（即量化参数</a:t>
            </a:r>
            <a:r>
              <a:rPr lang="en-US" altLang="zh-CN" sz="2000" dirty="0">
                <a:latin typeface="+mn-ea"/>
              </a:rPr>
              <a:t>-QP</a:t>
            </a:r>
            <a:r>
              <a:rPr lang="zh-CN" altLang="en-US" sz="2000" dirty="0">
                <a:latin typeface="+mn-ea"/>
              </a:rPr>
              <a:t>）</a:t>
            </a:r>
            <a:r>
              <a:rPr lang="en-US" altLang="zh-CN" sz="2000" dirty="0">
                <a:latin typeface="+mn-ea"/>
              </a:rPr>
              <a:t>, </a:t>
            </a:r>
            <a:r>
              <a:rPr lang="zh-CN" altLang="en-US" sz="2000" dirty="0">
                <a:latin typeface="+mn-ea"/>
              </a:rPr>
              <a:t>主要应用于监控摄像机视频流和</a:t>
            </a:r>
            <a:r>
              <a:rPr lang="en-US" altLang="zh-CN" sz="2000" dirty="0">
                <a:latin typeface="+mn-ea"/>
              </a:rPr>
              <a:t>360</a:t>
            </a:r>
            <a:r>
              <a:rPr lang="zh-CN" altLang="en-US" sz="2000" dirty="0">
                <a:latin typeface="+mn-ea"/>
              </a:rPr>
              <a:t>度视频流</a:t>
            </a:r>
            <a:r>
              <a:rPr lang="en-US" altLang="zh-CN" sz="2000" dirty="0">
                <a:latin typeface="+mn-ea"/>
              </a:rPr>
              <a:t>,</a:t>
            </a:r>
            <a:r>
              <a:rPr lang="zh-CN" altLang="en-US" sz="2000" dirty="0">
                <a:latin typeface="+mn-ea"/>
              </a:rPr>
              <a:t>大多数视频编码平台已经支持</a:t>
            </a:r>
            <a:r>
              <a:rPr lang="en-US" altLang="zh-CN" sz="2000" dirty="0" err="1">
                <a:latin typeface="+mn-ea"/>
              </a:rPr>
              <a:t>RoI</a:t>
            </a:r>
            <a:r>
              <a:rPr lang="zh-CN" altLang="en-US" sz="2000" dirty="0">
                <a:latin typeface="+mn-ea"/>
              </a:rPr>
              <a:t>编码</a:t>
            </a:r>
          </a:p>
          <a:p>
            <a:pPr marL="0" indent="0">
              <a:buNone/>
            </a:pPr>
            <a:endParaRPr lang="en-US" altLang="zh-CN" sz="2000" dirty="0">
              <a:latin typeface="+mn-ea"/>
            </a:endParaRPr>
          </a:p>
          <a:p>
            <a:pPr marL="0" indent="0">
              <a:buNone/>
            </a:pPr>
            <a:r>
              <a:rPr lang="zh-CN" altLang="en-US" sz="2000" dirty="0">
                <a:latin typeface="+mn-ea"/>
              </a:rPr>
              <a:t>关键：识别具有潜在感兴趣对象的区域（ </a:t>
            </a:r>
            <a:r>
              <a:rPr lang="en-US" altLang="zh-CN" sz="2000" dirty="0">
                <a:latin typeface="+mn-ea"/>
              </a:rPr>
              <a:t>the regions with potential objects of interest</a:t>
            </a:r>
            <a:r>
              <a:rPr lang="zh-CN" altLang="en-US" sz="2000" dirty="0">
                <a:latin typeface="+mn-ea"/>
              </a:rPr>
              <a:t>）</a:t>
            </a:r>
          </a:p>
          <a:p>
            <a:pPr marL="0" indent="0">
              <a:buNone/>
            </a:pPr>
            <a:r>
              <a:rPr lang="zh-CN" altLang="en-US" sz="2000" dirty="0">
                <a:latin typeface="+mn-ea"/>
              </a:rPr>
              <a:t>识别</a:t>
            </a:r>
            <a:r>
              <a:rPr lang="en-US" altLang="zh-CN" sz="2000" dirty="0" err="1">
                <a:latin typeface="+mn-ea"/>
              </a:rPr>
              <a:t>RoI</a:t>
            </a:r>
            <a:r>
              <a:rPr lang="en-US" altLang="zh-CN" sz="2000" dirty="0">
                <a:latin typeface="+mn-ea"/>
              </a:rPr>
              <a:t>: Object Detection CNNs</a:t>
            </a:r>
          </a:p>
          <a:p>
            <a:endParaRPr lang="zh-CN" altLang="en-US" dirty="0">
              <a:latin typeface="+mn-ea"/>
            </a:endParaRPr>
          </a:p>
        </p:txBody>
      </p:sp>
    </p:spTree>
    <p:extLst>
      <p:ext uri="{BB962C8B-B14F-4D97-AF65-F5344CB8AC3E}">
        <p14:creationId xmlns:p14="http://schemas.microsoft.com/office/powerpoint/2010/main" val="1331477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3C7F9-462E-41AC-822B-BE7A5EEA0529}"/>
              </a:ext>
            </a:extLst>
          </p:cNvPr>
          <p:cNvSpPr>
            <a:spLocks noGrp="1"/>
          </p:cNvSpPr>
          <p:nvPr>
            <p:ph type="title"/>
          </p:nvPr>
        </p:nvSpPr>
        <p:spPr>
          <a:xfrm>
            <a:off x="838200" y="18255"/>
            <a:ext cx="10515600" cy="1325563"/>
          </a:xfrm>
        </p:spPr>
        <p:txBody>
          <a:bodyPr>
            <a:normAutofit/>
          </a:bodyPr>
          <a:lstStyle/>
          <a:p>
            <a:r>
              <a:rPr lang="zh-CN" altLang="zh-CN" sz="3600" b="1" dirty="0"/>
              <a:t>DYNAMIC ROI ENCODING</a:t>
            </a:r>
            <a:r>
              <a:rPr lang="zh-CN" altLang="en-US" sz="3600" b="1" dirty="0"/>
              <a:t>（</a:t>
            </a:r>
            <a:r>
              <a:rPr lang="en-US" altLang="zh-CN" sz="3600" b="1" dirty="0"/>
              <a:t>DRE</a:t>
            </a:r>
            <a:r>
              <a:rPr lang="zh-CN" altLang="en-US" sz="3600" b="1" dirty="0"/>
              <a:t>）</a:t>
            </a:r>
            <a:endParaRPr lang="zh-CN" altLang="zh-CN" sz="3600" dirty="0"/>
          </a:p>
        </p:txBody>
      </p:sp>
      <p:sp>
        <p:nvSpPr>
          <p:cNvPr id="3" name="内容占位符 2">
            <a:extLst>
              <a:ext uri="{FF2B5EF4-FFF2-40B4-BE49-F238E27FC236}">
                <a16:creationId xmlns:a16="http://schemas.microsoft.com/office/drawing/2014/main" id="{627E16ED-2E36-44AC-B267-01A4EA140F63}"/>
              </a:ext>
            </a:extLst>
          </p:cNvPr>
          <p:cNvSpPr>
            <a:spLocks noGrp="1"/>
          </p:cNvSpPr>
          <p:nvPr>
            <p:ph idx="1"/>
          </p:nvPr>
        </p:nvSpPr>
        <p:spPr/>
        <p:txBody>
          <a:bodyPr>
            <a:normAutofit lnSpcReduction="10000"/>
          </a:bodyPr>
          <a:lstStyle/>
          <a:p>
            <a:endParaRPr lang="en-US" altLang="zh-CN" dirty="0"/>
          </a:p>
          <a:p>
            <a:endParaRPr lang="en-US" altLang="zh-CN" dirty="0"/>
          </a:p>
          <a:p>
            <a:endParaRPr lang="en-US" altLang="zh-CN" dirty="0"/>
          </a:p>
          <a:p>
            <a:endParaRPr lang="en-US" altLang="zh-CN" sz="2200" dirty="0">
              <a:latin typeface="+mn-ea"/>
            </a:endParaRPr>
          </a:p>
          <a:p>
            <a:r>
              <a:rPr lang="zh-CN" altLang="en-US" sz="2200" b="1" dirty="0">
                <a:latin typeface="+mn-ea"/>
              </a:rPr>
              <a:t>检测</a:t>
            </a:r>
            <a:r>
              <a:rPr lang="zh-CN" altLang="en-US" sz="2200" dirty="0">
                <a:latin typeface="+mn-ea"/>
              </a:rPr>
              <a:t>：最后一个卸载帧上的</a:t>
            </a:r>
            <a:r>
              <a:rPr lang="en-US" altLang="zh-CN" sz="2200" dirty="0" err="1">
                <a:latin typeface="+mn-ea"/>
              </a:rPr>
              <a:t>RoI</a:t>
            </a:r>
            <a:endParaRPr lang="en-US" altLang="zh-CN" sz="2200" dirty="0">
              <a:latin typeface="+mn-ea"/>
            </a:endParaRPr>
          </a:p>
          <a:p>
            <a:r>
              <a:rPr lang="zh-CN" altLang="en-US" sz="2200" b="1" dirty="0">
                <a:latin typeface="+mn-ea"/>
              </a:rPr>
              <a:t>标记</a:t>
            </a:r>
            <a:r>
              <a:rPr lang="zh-CN" altLang="en-US" sz="2200" dirty="0">
                <a:latin typeface="+mn-ea"/>
              </a:rPr>
              <a:t>：重叠宏块（</a:t>
            </a:r>
            <a:r>
              <a:rPr lang="en-US" altLang="zh-CN" sz="2200" dirty="0">
                <a:latin typeface="+mn-ea"/>
              </a:rPr>
              <a:t> QP</a:t>
            </a:r>
            <a:r>
              <a:rPr lang="zh-CN" altLang="zh-CN" sz="2200" dirty="0">
                <a:latin typeface="+mn-ea"/>
              </a:rPr>
              <a:t>映射指示每个宏块是否与任何</a:t>
            </a:r>
            <a:r>
              <a:rPr lang="en-US" altLang="zh-CN" sz="2200" dirty="0" err="1">
                <a:latin typeface="+mn-ea"/>
              </a:rPr>
              <a:t>RoI</a:t>
            </a:r>
            <a:r>
              <a:rPr lang="zh-CN" altLang="zh-CN" sz="2200" dirty="0">
                <a:latin typeface="+mn-ea"/>
              </a:rPr>
              <a:t>重叠</a:t>
            </a:r>
            <a:r>
              <a:rPr lang="zh-CN" altLang="en-US" sz="2200" dirty="0">
                <a:latin typeface="+mn-ea"/>
              </a:rPr>
              <a:t>）</a:t>
            </a:r>
            <a:endParaRPr lang="en-US" altLang="zh-CN" sz="2200" dirty="0">
              <a:latin typeface="+mn-ea"/>
            </a:endParaRPr>
          </a:p>
          <a:p>
            <a:r>
              <a:rPr lang="zh-CN" altLang="en-US" sz="2200" b="1" dirty="0">
                <a:latin typeface="+mn-ea"/>
              </a:rPr>
              <a:t>更改</a:t>
            </a:r>
            <a:r>
              <a:rPr lang="zh-CN" altLang="en-US" sz="2200" dirty="0">
                <a:latin typeface="+mn-ea"/>
              </a:rPr>
              <a:t>：</a:t>
            </a:r>
            <a:r>
              <a:rPr lang="zh-CN" altLang="zh-CN" sz="2200" dirty="0">
                <a:latin typeface="+mn-ea"/>
              </a:rPr>
              <a:t>编码器对那些非重叠（灰色）区域应用有损压缩，同时在重叠（蓝色）区域保持高视觉质量</a:t>
            </a:r>
            <a:endParaRPr lang="en-US" altLang="zh-CN" sz="2200" dirty="0">
              <a:latin typeface="+mn-ea"/>
            </a:endParaRPr>
          </a:p>
          <a:p>
            <a:pPr marL="0" indent="0">
              <a:buNone/>
            </a:pPr>
            <a:endParaRPr lang="en-US" altLang="zh-CN" sz="2200" dirty="0">
              <a:latin typeface="+mn-ea"/>
            </a:endParaRPr>
          </a:p>
          <a:p>
            <a:pPr marL="0" indent="0">
              <a:buNone/>
            </a:pPr>
            <a:r>
              <a:rPr lang="zh-CN" altLang="zh-CN" sz="2200" dirty="0">
                <a:latin typeface="+mn-ea"/>
              </a:rPr>
              <a:t>使用在最后处理的帧上生成的</a:t>
            </a:r>
            <a:r>
              <a:rPr lang="en-US" altLang="zh-CN" sz="2200" dirty="0">
                <a:latin typeface="+mn-ea"/>
              </a:rPr>
              <a:t>CNN</a:t>
            </a:r>
            <a:r>
              <a:rPr lang="zh-CN" altLang="zh-CN" sz="2200" dirty="0">
                <a:latin typeface="+mn-ea"/>
              </a:rPr>
              <a:t>候选</a:t>
            </a:r>
            <a:r>
              <a:rPr lang="en-US" altLang="zh-CN" sz="2200" dirty="0" err="1">
                <a:latin typeface="+mn-ea"/>
              </a:rPr>
              <a:t>RoI</a:t>
            </a:r>
            <a:r>
              <a:rPr lang="zh-CN" altLang="zh-CN" sz="2200" dirty="0">
                <a:latin typeface="+mn-ea"/>
              </a:rPr>
              <a:t>来确定下一个帧的编码质量</a:t>
            </a:r>
            <a:endParaRPr lang="en-US" altLang="zh-CN" sz="2200" dirty="0">
              <a:latin typeface="+mn-ea"/>
            </a:endParaRPr>
          </a:p>
          <a:p>
            <a:pPr marL="0" indent="0">
              <a:buNone/>
            </a:pPr>
            <a:endParaRPr lang="en-US" altLang="zh-CN" dirty="0">
              <a:latin typeface="+mn-ea"/>
            </a:endParaRPr>
          </a:p>
          <a:p>
            <a:endParaRPr lang="en-US" altLang="zh-CN" dirty="0">
              <a:latin typeface="+mn-ea"/>
            </a:endParaRPr>
          </a:p>
          <a:p>
            <a:endParaRPr lang="zh-CN" altLang="en-US" dirty="0">
              <a:latin typeface="+mn-ea"/>
            </a:endParaRPr>
          </a:p>
        </p:txBody>
      </p:sp>
      <p:pic>
        <p:nvPicPr>
          <p:cNvPr id="4" name="图片 3">
            <a:extLst>
              <a:ext uri="{FF2B5EF4-FFF2-40B4-BE49-F238E27FC236}">
                <a16:creationId xmlns:a16="http://schemas.microsoft.com/office/drawing/2014/main" id="{0F98231B-02DA-4EEB-B28D-AACDDF9FAE55}"/>
              </a:ext>
            </a:extLst>
          </p:cNvPr>
          <p:cNvPicPr>
            <a:picLocks noChangeAspect="1"/>
          </p:cNvPicPr>
          <p:nvPr/>
        </p:nvPicPr>
        <p:blipFill>
          <a:blip r:embed="rId2"/>
          <a:stretch>
            <a:fillRect/>
          </a:stretch>
        </p:blipFill>
        <p:spPr>
          <a:xfrm>
            <a:off x="838200" y="1094427"/>
            <a:ext cx="9653658" cy="2186003"/>
          </a:xfrm>
          <a:prstGeom prst="rect">
            <a:avLst/>
          </a:prstGeom>
        </p:spPr>
      </p:pic>
    </p:spTree>
    <p:extLst>
      <p:ext uri="{BB962C8B-B14F-4D97-AF65-F5344CB8AC3E}">
        <p14:creationId xmlns:p14="http://schemas.microsoft.com/office/powerpoint/2010/main" val="2778553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D723E5-FEEF-4A28-B17E-F47779461927}"/>
              </a:ext>
            </a:extLst>
          </p:cNvPr>
          <p:cNvSpPr>
            <a:spLocks noGrp="1"/>
          </p:cNvSpPr>
          <p:nvPr>
            <p:ph type="title"/>
          </p:nvPr>
        </p:nvSpPr>
        <p:spPr>
          <a:xfrm>
            <a:off x="413197" y="365125"/>
            <a:ext cx="11158470" cy="1325563"/>
          </a:xfrm>
        </p:spPr>
        <p:txBody>
          <a:bodyPr>
            <a:normAutofit/>
          </a:bodyPr>
          <a:lstStyle/>
          <a:p>
            <a:r>
              <a:rPr lang="en-US" altLang="zh-CN" sz="3600" b="1" dirty="0"/>
              <a:t>MOTION VECTORS BASED OBJECT TRACKING (</a:t>
            </a:r>
            <a:r>
              <a:rPr lang="en-US" altLang="zh-CN" sz="3600" b="1" dirty="0" err="1"/>
              <a:t>MvOT</a:t>
            </a:r>
            <a:r>
              <a:rPr lang="en-US" altLang="zh-CN" sz="3600" b="1" dirty="0"/>
              <a:t>)</a:t>
            </a:r>
            <a:endParaRPr lang="zh-CN" altLang="en-US" sz="3600" dirty="0"/>
          </a:p>
        </p:txBody>
      </p:sp>
      <p:sp>
        <p:nvSpPr>
          <p:cNvPr id="3" name="内容占位符 2">
            <a:extLst>
              <a:ext uri="{FF2B5EF4-FFF2-40B4-BE49-F238E27FC236}">
                <a16:creationId xmlns:a16="http://schemas.microsoft.com/office/drawing/2014/main" id="{F405D485-890F-4CB1-AB25-A6656B4273A0}"/>
              </a:ext>
            </a:extLst>
          </p:cNvPr>
          <p:cNvSpPr>
            <a:spLocks noGrp="1"/>
          </p:cNvSpPr>
          <p:nvPr>
            <p:ph idx="1"/>
          </p:nvPr>
        </p:nvSpPr>
        <p:spPr>
          <a:xfrm>
            <a:off x="838200" y="1500554"/>
            <a:ext cx="10515600" cy="5215777"/>
          </a:xfrm>
        </p:spPr>
        <p:txBody>
          <a:bodyPr>
            <a:normAutofit/>
          </a:bodyPr>
          <a:lstStyle/>
          <a:p>
            <a:pPr marL="0" indent="0">
              <a:buNone/>
            </a:pPr>
            <a:r>
              <a:rPr lang="zh-CN" altLang="en-US" sz="2000" b="1" dirty="0"/>
              <a:t>当前帧的运动矢量 </a:t>
            </a:r>
            <a:r>
              <a:rPr lang="en-US" altLang="zh-CN" sz="2000" b="1" dirty="0"/>
              <a:t>+ </a:t>
            </a:r>
            <a:r>
              <a:rPr lang="zh-CN" altLang="en-US" sz="2000" b="1" dirty="0"/>
              <a:t>上一帧的结果 </a:t>
            </a:r>
            <a:r>
              <a:rPr lang="en-US" altLang="zh-CN" sz="2000" b="1" dirty="0"/>
              <a:t>-&gt; </a:t>
            </a:r>
            <a:r>
              <a:rPr lang="zh-CN" altLang="en-US" sz="2000" b="1" dirty="0"/>
              <a:t>当前帧的检测结果</a:t>
            </a:r>
            <a:endParaRPr lang="en-US" altLang="zh-CN" sz="2000" b="1" dirty="0"/>
          </a:p>
          <a:p>
            <a:endParaRPr lang="en-US" altLang="zh-CN" sz="2000" b="1" dirty="0"/>
          </a:p>
          <a:p>
            <a:endParaRPr lang="en-US" altLang="zh-CN" sz="2000" b="1" dirty="0"/>
          </a:p>
          <a:p>
            <a:endParaRPr lang="en-US" altLang="zh-CN" sz="2000" b="1" dirty="0"/>
          </a:p>
          <a:p>
            <a:endParaRPr lang="en-US" altLang="zh-CN" sz="2000" b="1" dirty="0"/>
          </a:p>
          <a:p>
            <a:endParaRPr lang="en-US" altLang="zh-CN" sz="2000" b="1" dirty="0"/>
          </a:p>
          <a:p>
            <a:pPr marL="0" indent="0">
              <a:buNone/>
            </a:pPr>
            <a:r>
              <a:rPr lang="zh-CN" altLang="en-US" sz="2000" b="1" dirty="0"/>
              <a:t>步骤：</a:t>
            </a:r>
            <a:endParaRPr lang="en-US" altLang="zh-CN" sz="2000" b="1" dirty="0"/>
          </a:p>
          <a:p>
            <a:r>
              <a:rPr lang="zh-CN" altLang="en-US" sz="2000" dirty="0"/>
              <a:t>缓存上一个卸载帧的检测结果（参考帧）</a:t>
            </a:r>
            <a:endParaRPr lang="en-US" altLang="zh-CN" sz="2000" dirty="0"/>
          </a:p>
          <a:p>
            <a:r>
              <a:rPr lang="zh-CN" altLang="en-US" sz="2000" dirty="0"/>
              <a:t>从当前编码帧中提取的运动矢量</a:t>
            </a:r>
            <a:endParaRPr lang="en-US" altLang="zh-CN" sz="2000" dirty="0"/>
          </a:p>
          <a:p>
            <a:r>
              <a:rPr lang="zh-CN" altLang="en-US" sz="2000" dirty="0"/>
              <a:t>基于运动矢量移动边界框（</a:t>
            </a:r>
            <a:r>
              <a:rPr lang="zh-CN" altLang="zh-CN" sz="2000" dirty="0"/>
              <a:t>计算位于边界框中的所有运动矢量的平均值</a:t>
            </a:r>
            <a:r>
              <a:rPr lang="zh-CN" altLang="en-US" sz="2000" dirty="0"/>
              <a:t>）</a:t>
            </a:r>
            <a:endParaRPr lang="en-US" altLang="zh-CN" sz="2000" dirty="0"/>
          </a:p>
          <a:p>
            <a:pPr marL="0" indent="0">
              <a:buNone/>
            </a:pPr>
            <a:endParaRPr lang="en-US" altLang="zh-CN" sz="2000" dirty="0"/>
          </a:p>
          <a:p>
            <a:pPr marL="0" indent="0">
              <a:buNone/>
            </a:pPr>
            <a:r>
              <a:rPr lang="zh-CN" altLang="en-US" sz="2000" b="1" dirty="0"/>
              <a:t>优点：</a:t>
            </a:r>
            <a:r>
              <a:rPr lang="zh-CN" altLang="zh-CN" sz="2000" dirty="0"/>
              <a:t>该方法能够以很短的延迟提供准确的目标检测结果</a:t>
            </a:r>
            <a:endParaRPr lang="zh-CN" altLang="en-US" sz="2000" b="1" dirty="0"/>
          </a:p>
        </p:txBody>
      </p:sp>
      <p:pic>
        <p:nvPicPr>
          <p:cNvPr id="4" name="图片 3">
            <a:extLst>
              <a:ext uri="{FF2B5EF4-FFF2-40B4-BE49-F238E27FC236}">
                <a16:creationId xmlns:a16="http://schemas.microsoft.com/office/drawing/2014/main" id="{CBEBABC6-5F1E-470E-9675-B4DC1277CA4E}"/>
              </a:ext>
            </a:extLst>
          </p:cNvPr>
          <p:cNvPicPr>
            <a:picLocks noChangeAspect="1"/>
          </p:cNvPicPr>
          <p:nvPr/>
        </p:nvPicPr>
        <p:blipFill>
          <a:blip r:embed="rId2"/>
          <a:stretch>
            <a:fillRect/>
          </a:stretch>
        </p:blipFill>
        <p:spPr>
          <a:xfrm>
            <a:off x="1440698" y="1878372"/>
            <a:ext cx="7853420" cy="1895489"/>
          </a:xfrm>
          <a:prstGeom prst="rect">
            <a:avLst/>
          </a:prstGeom>
        </p:spPr>
      </p:pic>
    </p:spTree>
    <p:extLst>
      <p:ext uri="{BB962C8B-B14F-4D97-AF65-F5344CB8AC3E}">
        <p14:creationId xmlns:p14="http://schemas.microsoft.com/office/powerpoint/2010/main" val="853199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88EEC-6E60-4BE0-B0B0-05E3A5604A4F}"/>
              </a:ext>
            </a:extLst>
          </p:cNvPr>
          <p:cNvSpPr>
            <a:spLocks noGrp="1"/>
          </p:cNvSpPr>
          <p:nvPr>
            <p:ph type="title"/>
          </p:nvPr>
        </p:nvSpPr>
        <p:spPr>
          <a:xfrm>
            <a:off x="838200" y="169740"/>
            <a:ext cx="10515600" cy="1325563"/>
          </a:xfrm>
        </p:spPr>
        <p:txBody>
          <a:bodyPr>
            <a:normAutofit/>
          </a:bodyPr>
          <a:lstStyle/>
          <a:p>
            <a:r>
              <a:rPr lang="en-US" altLang="zh-CN" sz="3600" b="1" dirty="0"/>
              <a:t>ADAPTIVE OFFLOADING</a:t>
            </a:r>
            <a:endParaRPr lang="zh-CN" altLang="en-US" sz="3600" dirty="0"/>
          </a:p>
        </p:txBody>
      </p:sp>
      <p:sp>
        <p:nvSpPr>
          <p:cNvPr id="3" name="内容占位符 2">
            <a:extLst>
              <a:ext uri="{FF2B5EF4-FFF2-40B4-BE49-F238E27FC236}">
                <a16:creationId xmlns:a16="http://schemas.microsoft.com/office/drawing/2014/main" id="{F5ECB2E3-30A7-4545-BC05-E9F7A640F0B1}"/>
              </a:ext>
            </a:extLst>
          </p:cNvPr>
          <p:cNvSpPr>
            <a:spLocks noGrp="1"/>
          </p:cNvSpPr>
          <p:nvPr>
            <p:ph idx="1"/>
          </p:nvPr>
        </p:nvSpPr>
        <p:spPr>
          <a:xfrm>
            <a:off x="838200" y="1825625"/>
            <a:ext cx="11103708" cy="4351338"/>
          </a:xfrm>
        </p:spPr>
        <p:txBody>
          <a:bodyPr>
            <a:normAutofit/>
          </a:bodyPr>
          <a:lstStyle/>
          <a:p>
            <a:r>
              <a:rPr lang="zh-CN" altLang="zh-CN" sz="2400" dirty="0"/>
              <a:t>确定哪些编码帧应该卸载到边缘云</a:t>
            </a:r>
            <a:endParaRPr lang="en-US" altLang="zh-CN" sz="2400" dirty="0"/>
          </a:p>
          <a:p>
            <a:endParaRPr lang="en-US" altLang="zh-CN" sz="2400" dirty="0"/>
          </a:p>
          <a:p>
            <a:r>
              <a:rPr lang="zh-CN" altLang="en-US" sz="2400" dirty="0"/>
              <a:t>设计原则：</a:t>
            </a:r>
            <a:endParaRPr lang="en-US" altLang="zh-CN" sz="2400" dirty="0"/>
          </a:p>
          <a:p>
            <a:pPr marL="0" indent="0">
              <a:buNone/>
            </a:pPr>
            <a:r>
              <a:rPr lang="en-US" altLang="zh-CN" sz="2400" dirty="0"/>
              <a:t> </a:t>
            </a:r>
            <a:r>
              <a:rPr lang="zh-CN" altLang="zh-CN" sz="2400" dirty="0"/>
              <a:t>1）只有当边缘云完全接收到先前卸载的帧时，帧才有资格被卸载</a:t>
            </a:r>
            <a:endParaRPr lang="en-US" altLang="zh-CN" sz="2400" dirty="0"/>
          </a:p>
          <a:p>
            <a:pPr marL="0" indent="0">
              <a:buNone/>
            </a:pPr>
            <a:r>
              <a:rPr lang="zh-CN" altLang="en-US" sz="2400" dirty="0"/>
              <a:t>    （</a:t>
            </a:r>
            <a:r>
              <a:rPr lang="zh-CN" altLang="zh-CN" sz="2400" dirty="0"/>
              <a:t>消除了帧排队以避免网络拥塞</a:t>
            </a:r>
            <a:r>
              <a:rPr lang="zh-CN" altLang="en-US" sz="2400" dirty="0"/>
              <a:t>）</a:t>
            </a:r>
            <a:endParaRPr lang="en-US" altLang="zh-CN" sz="2400" dirty="0"/>
          </a:p>
          <a:p>
            <a:pPr marL="0" indent="0">
              <a:buNone/>
            </a:pPr>
            <a:r>
              <a:rPr lang="en-US" altLang="zh-CN" sz="2400" dirty="0"/>
              <a:t> </a:t>
            </a:r>
            <a:r>
              <a:rPr lang="zh-CN" altLang="zh-CN" sz="2400" dirty="0"/>
              <a:t>2）如果帧与上一个卸载的帧显著不同，则将考虑卸载帧。</a:t>
            </a:r>
            <a:endParaRPr lang="en-US" altLang="zh-CN" sz="2400" dirty="0"/>
          </a:p>
          <a:p>
            <a:pPr marL="0" indent="0">
              <a:buNone/>
            </a:pPr>
            <a:r>
              <a:rPr lang="zh-CN" altLang="en-US" sz="2400" dirty="0"/>
              <a:t>    （</a:t>
            </a:r>
            <a:r>
              <a:rPr lang="zh-CN" altLang="zh-CN" sz="2400" dirty="0"/>
              <a:t>确保只有具有足够更改的必要视图才会被卸载，以最小化通信和计算成本</a:t>
            </a:r>
            <a:r>
              <a:rPr lang="zh-CN" altLang="en-US" sz="2400" dirty="0"/>
              <a:t>）</a:t>
            </a:r>
          </a:p>
        </p:txBody>
      </p:sp>
    </p:spTree>
    <p:extLst>
      <p:ext uri="{BB962C8B-B14F-4D97-AF65-F5344CB8AC3E}">
        <p14:creationId xmlns:p14="http://schemas.microsoft.com/office/powerpoint/2010/main" val="3973317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73001C-2926-4A47-BFE5-71468288A3DE}"/>
              </a:ext>
            </a:extLst>
          </p:cNvPr>
          <p:cNvSpPr>
            <a:spLocks noGrp="1"/>
          </p:cNvSpPr>
          <p:nvPr>
            <p:ph type="title"/>
          </p:nvPr>
        </p:nvSpPr>
        <p:spPr>
          <a:xfrm>
            <a:off x="838200" y="18255"/>
            <a:ext cx="10515600" cy="1325563"/>
          </a:xfrm>
        </p:spPr>
        <p:txBody>
          <a:bodyPr>
            <a:normAutofit/>
          </a:bodyPr>
          <a:lstStyle/>
          <a:p>
            <a:r>
              <a:rPr lang="en-US" altLang="zh-CN" sz="3600" b="1" dirty="0"/>
              <a:t>ADAPTIVE OFFLOADING</a:t>
            </a:r>
            <a:endParaRPr lang="zh-CN" altLang="en-US" sz="3600" dirty="0"/>
          </a:p>
        </p:txBody>
      </p:sp>
      <p:sp>
        <p:nvSpPr>
          <p:cNvPr id="3" name="内容占位符 2">
            <a:extLst>
              <a:ext uri="{FF2B5EF4-FFF2-40B4-BE49-F238E27FC236}">
                <a16:creationId xmlns:a16="http://schemas.microsoft.com/office/drawing/2014/main" id="{759C6EAB-E6CA-4324-A633-EECA77D20D98}"/>
              </a:ext>
            </a:extLst>
          </p:cNvPr>
          <p:cNvSpPr>
            <a:spLocks noGrp="1"/>
          </p:cNvSpPr>
          <p:nvPr>
            <p:ph idx="1"/>
          </p:nvPr>
        </p:nvSpPr>
        <p:spPr>
          <a:xfrm>
            <a:off x="838200" y="1343818"/>
            <a:ext cx="10515600" cy="4833145"/>
          </a:xfrm>
        </p:spPr>
        <p:txBody>
          <a:bodyPr>
            <a:normAutofit/>
          </a:bodyPr>
          <a:lstStyle/>
          <a:p>
            <a:pPr marL="0" indent="0">
              <a:buNone/>
            </a:pPr>
            <a:r>
              <a:rPr lang="zh-CN" altLang="en-US" sz="2400" b="1" dirty="0"/>
              <a:t>实现：</a:t>
            </a:r>
            <a:endParaRPr lang="en-US" altLang="zh-CN" sz="2400" b="1" dirty="0"/>
          </a:p>
          <a:p>
            <a:r>
              <a:rPr lang="zh-CN" altLang="zh-CN" sz="2400" b="1" dirty="0"/>
              <a:t>原则</a:t>
            </a:r>
            <a:r>
              <a:rPr lang="zh-CN" altLang="en-US" sz="2400" b="1" dirty="0"/>
              <a:t>一</a:t>
            </a:r>
            <a:r>
              <a:rPr lang="zh-CN" altLang="en-US" sz="2400" dirty="0"/>
              <a:t>：</a:t>
            </a:r>
            <a:r>
              <a:rPr lang="zh-CN" altLang="zh-CN" sz="2400" dirty="0"/>
              <a:t>知道先前卸载的帧的传输延迟。边缘云一旦接收到卸载帧的最后一个片段，就会向AR设备发送信号。基于接收时间和发送时间之间的这个时差，AR计算发送延迟，并使用它来决定是否卸载下一个编码帧。</a:t>
            </a:r>
            <a:endParaRPr lang="en-US" altLang="zh-CN" sz="2400" dirty="0"/>
          </a:p>
          <a:p>
            <a:r>
              <a:rPr lang="zh-CN" altLang="en-US" sz="2400" b="1" dirty="0"/>
              <a:t>原则二</a:t>
            </a:r>
            <a:r>
              <a:rPr lang="zh-CN" altLang="en-US" sz="2400" dirty="0"/>
              <a:t>：</a:t>
            </a:r>
            <a:r>
              <a:rPr lang="zh-CN" altLang="zh-CN" sz="2400" dirty="0"/>
              <a:t>估计两个帧之间的差异</a:t>
            </a:r>
            <a:r>
              <a:rPr lang="zh-CN" altLang="en-US" sz="2400" dirty="0"/>
              <a:t>。</a:t>
            </a:r>
            <a:endParaRPr lang="en-US" altLang="zh-CN" sz="2400" dirty="0"/>
          </a:p>
          <a:p>
            <a:pPr marL="0" indent="0">
              <a:buNone/>
            </a:pPr>
            <a:r>
              <a:rPr lang="zh-CN" altLang="en-US" sz="2400" dirty="0"/>
              <a:t>   评估标准：</a:t>
            </a:r>
            <a:endParaRPr lang="en-US" altLang="zh-CN" sz="2400" dirty="0"/>
          </a:p>
          <a:p>
            <a:pPr marL="0" indent="0">
              <a:buNone/>
            </a:pPr>
            <a:r>
              <a:rPr lang="zh-CN" altLang="zh-CN" sz="2400" dirty="0"/>
              <a:t>（1）帧之间是否发生</a:t>
            </a:r>
            <a:r>
              <a:rPr lang="zh-CN" altLang="en-US" sz="2400" dirty="0"/>
              <a:t>大的</a:t>
            </a:r>
            <a:r>
              <a:rPr lang="zh-CN" altLang="zh-CN" sz="2400" dirty="0"/>
              <a:t>运动（包括用户的运动和对象的运动）</a:t>
            </a:r>
            <a:r>
              <a:rPr lang="zh-CN" altLang="en-US" sz="2400" dirty="0"/>
              <a:t>（</a:t>
            </a:r>
            <a:r>
              <a:rPr lang="zh-CN" altLang="zh-CN" sz="2400" dirty="0"/>
              <a:t>帧的运动由所有运动矢量之和量化</a:t>
            </a:r>
            <a:r>
              <a:rPr lang="zh-CN" altLang="en-US" sz="2400" dirty="0"/>
              <a:t>）</a:t>
            </a:r>
            <a:endParaRPr lang="en-US" altLang="zh-CN" sz="2400" dirty="0"/>
          </a:p>
          <a:p>
            <a:pPr marL="0" indent="0">
              <a:buNone/>
            </a:pPr>
            <a:r>
              <a:rPr lang="zh-CN" altLang="zh-CN" sz="2400" dirty="0"/>
              <a:t>（2）帧中是否出现大量变化的像素。</a:t>
            </a:r>
            <a:r>
              <a:rPr lang="zh-CN" altLang="en-US" sz="2400" dirty="0"/>
              <a:t>（</a:t>
            </a:r>
            <a:r>
              <a:rPr lang="zh-CN" altLang="zh-CN" sz="2400" dirty="0"/>
              <a:t>新像素的数目由编码帧内预测的宏块的数目估计</a:t>
            </a:r>
            <a:r>
              <a:rPr lang="zh-CN" altLang="en-US" sz="2400" dirty="0"/>
              <a:t>）</a:t>
            </a:r>
          </a:p>
        </p:txBody>
      </p:sp>
    </p:spTree>
    <p:extLst>
      <p:ext uri="{BB962C8B-B14F-4D97-AF65-F5344CB8AC3E}">
        <p14:creationId xmlns:p14="http://schemas.microsoft.com/office/powerpoint/2010/main" val="5739848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TotalTime>
  <Words>2040</Words>
  <Application>Microsoft Office PowerPoint</Application>
  <PresentationFormat>宽屏</PresentationFormat>
  <Paragraphs>170</Paragraphs>
  <Slides>17</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等线</vt:lpstr>
      <vt:lpstr>等线 Light</vt:lpstr>
      <vt:lpstr>Arial</vt:lpstr>
      <vt:lpstr>Office 主题​​</vt:lpstr>
      <vt:lpstr>Edge Assisted Real-time Object Detection for Mobile Augmented Reality</vt:lpstr>
      <vt:lpstr>背景</vt:lpstr>
      <vt:lpstr>SYSTEM ARCHITECTURE  </vt:lpstr>
      <vt:lpstr>SYSTEM ARCHITECTURE</vt:lpstr>
      <vt:lpstr>DYNAMIC ROI ENCODING（DRE）</vt:lpstr>
      <vt:lpstr>DYNAMIC ROI ENCODING（DRE）</vt:lpstr>
      <vt:lpstr>MOTION VECTORS BASED OBJECT TRACKING (MvOT)</vt:lpstr>
      <vt:lpstr>ADAPTIVE OFFLOADING</vt:lpstr>
      <vt:lpstr>ADAPTIVE OFFLOADING</vt:lpstr>
      <vt:lpstr>PARALLEL STREAMING AND INFERENCE(PSI)</vt:lpstr>
      <vt:lpstr>依赖感知推理（ Dependency Aware Inference ）</vt:lpstr>
      <vt:lpstr>PowerPoint 演示文稿</vt:lpstr>
      <vt:lpstr>EVALUATION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Edge Assisted Real-time Object Detection for Mobile Augmented Reality</dc:title>
  <dc:creator>JIAYAN HUANG</dc:creator>
  <cp:lastModifiedBy>JIAYAN HUANG</cp:lastModifiedBy>
  <cp:revision>31</cp:revision>
  <dcterms:created xsi:type="dcterms:W3CDTF">2019-12-17T06:34:24Z</dcterms:created>
  <dcterms:modified xsi:type="dcterms:W3CDTF">2019-12-19T04:42:21Z</dcterms:modified>
</cp:coreProperties>
</file>