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2" r:id="rId2"/>
    <p:sldId id="273" r:id="rId3"/>
    <p:sldId id="277" r:id="rId4"/>
    <p:sldId id="278" r:id="rId5"/>
    <p:sldId id="279" r:id="rId6"/>
    <p:sldId id="280" r:id="rId7"/>
    <p:sldId id="28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</p:sldIdLst>
  <p:sldSz cx="10058400" cy="7772400"/>
  <p:notesSz cx="10058400" cy="777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2" autoAdjust="0"/>
  </p:normalViewPr>
  <p:slideViewPr>
    <p:cSldViewPr>
      <p:cViewPr varScale="1">
        <p:scale>
          <a:sx n="66" d="100"/>
          <a:sy n="66" d="100"/>
        </p:scale>
        <p:origin x="1104" y="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F30D-9D85-45FE-B491-C0B5ADB1E961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CB98B-A0D9-4140-8611-6256A9D95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6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CB98B-A0D9-4140-8611-6256A9D950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902" y="1127251"/>
            <a:ext cx="807059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902" y="1127251"/>
            <a:ext cx="807059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6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8502" y="3214069"/>
            <a:ext cx="7409815" cy="2929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35CA-B7D5-40EF-894F-1990239F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02" y="1127251"/>
            <a:ext cx="8226298" cy="2606549"/>
          </a:xfrm>
        </p:spPr>
        <p:txBody>
          <a:bodyPr/>
          <a:lstStyle/>
          <a:p>
            <a:r>
              <a:rPr lang="en-US" altLang="zh-CN" sz="7200" dirty="0"/>
              <a:t>Game Theory</a:t>
            </a:r>
            <a:endParaRPr lang="zh-CN" altLang="en-US" sz="72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F5901-D3B8-4341-B588-49133D6A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502" y="3214069"/>
            <a:ext cx="7409815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Nash equilibrium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pc="120" dirty="0" err="1"/>
              <a:t>Stackelberg</a:t>
            </a:r>
            <a:r>
              <a:rPr lang="en-US" altLang="zh-CN" spc="-75" dirty="0"/>
              <a:t> </a:t>
            </a:r>
            <a:r>
              <a:rPr lang="en-US" altLang="zh-CN" spc="175" dirty="0"/>
              <a:t>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pc="175" dirty="0"/>
          </a:p>
          <a:p>
            <a:endParaRPr lang="en-US" altLang="zh-CN" spc="12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2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5687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Stackelberg</a:t>
            </a:r>
            <a:r>
              <a:rPr spc="-75" dirty="0"/>
              <a:t> </a:t>
            </a:r>
            <a:r>
              <a:rPr spc="160" dirty="0"/>
              <a:t>competition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502" y="2230627"/>
            <a:ext cx="8023859" cy="2063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98780" indent="-34353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rebuchet MS"/>
                <a:cs typeface="Trebuchet MS"/>
              </a:rPr>
              <a:t>In </a:t>
            </a:r>
            <a:r>
              <a:rPr sz="3200" i="1" dirty="0">
                <a:latin typeface="Trebuchet MS"/>
                <a:cs typeface="Trebuchet MS"/>
              </a:rPr>
              <a:t>Stackelberg competition</a:t>
            </a:r>
            <a:r>
              <a:rPr sz="3200" dirty="0">
                <a:latin typeface="Trebuchet MS"/>
                <a:cs typeface="Trebuchet MS"/>
              </a:rPr>
              <a:t>, firm 1 </a:t>
            </a:r>
            <a:r>
              <a:rPr sz="3200" spc="-5" dirty="0">
                <a:latin typeface="Trebuchet MS"/>
                <a:cs typeface="Trebuchet MS"/>
              </a:rPr>
              <a:t>moves  </a:t>
            </a:r>
            <a:r>
              <a:rPr sz="3200" dirty="0">
                <a:latin typeface="Trebuchet MS"/>
                <a:cs typeface="Trebuchet MS"/>
              </a:rPr>
              <a:t>before firm 2.</a:t>
            </a:r>
            <a:endParaRPr sz="3200">
              <a:latin typeface="Trebuchet MS"/>
              <a:cs typeface="Trebuchet MS"/>
            </a:endParaRPr>
          </a:p>
          <a:p>
            <a:pPr marL="381000" marR="30480" indent="-342900">
              <a:lnSpc>
                <a:spcPct val="100000"/>
              </a:lnSpc>
              <a:spcBef>
                <a:spcPts val="685"/>
              </a:spcBef>
            </a:pPr>
            <a:r>
              <a:rPr sz="3200" dirty="0">
                <a:latin typeface="Trebuchet MS"/>
                <a:cs typeface="Trebuchet MS"/>
              </a:rPr>
              <a:t>Firm 2 observes firm </a:t>
            </a:r>
            <a:r>
              <a:rPr sz="3200" spc="-5" dirty="0">
                <a:latin typeface="Trebuchet MS"/>
                <a:cs typeface="Trebuchet MS"/>
              </a:rPr>
              <a:t>1’s quantity choice </a:t>
            </a: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spc="89" baseline="-21164" dirty="0">
                <a:latin typeface="Trebuchet MS"/>
                <a:cs typeface="Trebuchet MS"/>
              </a:rPr>
              <a:t>1</a:t>
            </a:r>
            <a:r>
              <a:rPr sz="3200" spc="60" dirty="0">
                <a:latin typeface="Trebuchet MS"/>
                <a:cs typeface="Trebuchet MS"/>
              </a:rPr>
              <a:t>,  </a:t>
            </a:r>
            <a:r>
              <a:rPr sz="3200" spc="-5" dirty="0">
                <a:latin typeface="Trebuchet MS"/>
                <a:cs typeface="Trebuchet MS"/>
              </a:rPr>
              <a:t>then chooses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spc="89" baseline="-21164" dirty="0">
                <a:latin typeface="Trebuchet MS"/>
                <a:cs typeface="Trebuchet MS"/>
              </a:rPr>
              <a:t>2</a:t>
            </a:r>
            <a:r>
              <a:rPr sz="3200" spc="60" dirty="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5687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Stackelberg</a:t>
            </a:r>
            <a:r>
              <a:rPr spc="-75" dirty="0"/>
              <a:t> </a:t>
            </a:r>
            <a:r>
              <a:rPr spc="160" dirty="0"/>
              <a:t>competition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902" y="2230627"/>
            <a:ext cx="4520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rebuchet MS"/>
                <a:cs typeface="Trebuchet MS"/>
              </a:rPr>
              <a:t>We </a:t>
            </a:r>
            <a:r>
              <a:rPr sz="3200" dirty="0">
                <a:latin typeface="Trebuchet MS"/>
                <a:cs typeface="Trebuchet MS"/>
              </a:rPr>
              <a:t>solve </a:t>
            </a:r>
            <a:r>
              <a:rPr sz="3200" spc="-5" dirty="0">
                <a:latin typeface="Trebuchet MS"/>
                <a:cs typeface="Trebuchet MS"/>
              </a:rPr>
              <a:t>the game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using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808" y="2718328"/>
            <a:ext cx="37706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dirty="0">
                <a:latin typeface="Trebuchet MS"/>
                <a:cs typeface="Trebuchet MS"/>
              </a:rPr>
              <a:t>backward</a:t>
            </a:r>
            <a:r>
              <a:rPr sz="3200" i="1" spc="-6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induction</a:t>
            </a:r>
            <a:r>
              <a:rPr sz="3200" dirty="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dirty="0"/>
              <a:t>Start with second</a:t>
            </a:r>
            <a:r>
              <a:rPr spc="-10" dirty="0"/>
              <a:t> </a:t>
            </a:r>
            <a:r>
              <a:rPr dirty="0"/>
              <a:t>stage:</a:t>
            </a: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pc="-5" dirty="0"/>
              <a:t>Given </a:t>
            </a:r>
            <a:r>
              <a:rPr i="1" spc="60" dirty="0">
                <a:latin typeface="MathJax_Main"/>
                <a:cs typeface="MathJax_Main"/>
              </a:rPr>
              <a:t>s</a:t>
            </a:r>
            <a:r>
              <a:rPr sz="3150" spc="89" baseline="-21164" dirty="0"/>
              <a:t>1</a:t>
            </a:r>
            <a:r>
              <a:rPr sz="3200" spc="60" dirty="0"/>
              <a:t>, </a:t>
            </a:r>
            <a:r>
              <a:rPr sz="3200" dirty="0"/>
              <a:t>firm 2 </a:t>
            </a:r>
            <a:r>
              <a:rPr sz="3200" spc="-5" dirty="0"/>
              <a:t>chooses </a:t>
            </a:r>
            <a:r>
              <a:rPr sz="3200" i="1" spc="95" dirty="0">
                <a:latin typeface="MathJax_Main"/>
                <a:cs typeface="MathJax_Main"/>
              </a:rPr>
              <a:t>s</a:t>
            </a:r>
            <a:r>
              <a:rPr sz="3150" spc="142" baseline="-21164" dirty="0"/>
              <a:t>2</a:t>
            </a:r>
            <a:r>
              <a:rPr sz="3150" spc="352" baseline="-21164" dirty="0"/>
              <a:t> </a:t>
            </a:r>
            <a:r>
              <a:rPr sz="3200" spc="-5" dirty="0"/>
              <a:t>as</a:t>
            </a:r>
            <a:endParaRPr sz="3200" dirty="0">
              <a:latin typeface="MathJax_Main"/>
              <a:cs typeface="MathJax_Main"/>
            </a:endParaRPr>
          </a:p>
          <a:p>
            <a:pPr marL="381000">
              <a:lnSpc>
                <a:spcPct val="100000"/>
              </a:lnSpc>
              <a:spcBef>
                <a:spcPts val="810"/>
              </a:spcBef>
            </a:pPr>
            <a:r>
              <a:rPr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/>
              <a:t>2 </a:t>
            </a:r>
            <a:r>
              <a:rPr sz="3200" dirty="0"/>
              <a:t>= arg </a:t>
            </a:r>
            <a:r>
              <a:rPr sz="3200" spc="25" dirty="0"/>
              <a:t>max</a:t>
            </a:r>
            <a:r>
              <a:rPr sz="3150" i="1" spc="37" baseline="-21164" dirty="0">
                <a:latin typeface="MathJax_Main"/>
                <a:cs typeface="MathJax_Main"/>
              </a:rPr>
              <a:t>s</a:t>
            </a:r>
            <a:r>
              <a:rPr sz="3150" spc="37" baseline="-42328" dirty="0"/>
              <a:t>2 </a:t>
            </a:r>
            <a:r>
              <a:rPr sz="3150" b="1" spc="-727" baseline="-21164" dirty="0">
                <a:latin typeface="DejaVu Sans"/>
                <a:cs typeface="DejaVu Sans"/>
              </a:rPr>
              <a:t>∈   </a:t>
            </a:r>
            <a:r>
              <a:rPr sz="3150" i="1" spc="75" baseline="-21164" dirty="0">
                <a:latin typeface="MathJax_Main"/>
                <a:cs typeface="MathJax_Main"/>
              </a:rPr>
              <a:t>S</a:t>
            </a:r>
            <a:r>
              <a:rPr sz="3150" spc="75" baseline="-42328" dirty="0"/>
              <a:t>2  </a:t>
            </a:r>
            <a:r>
              <a:rPr sz="3200" spc="30" dirty="0">
                <a:latin typeface="Symbol"/>
                <a:cs typeface="Symbol"/>
              </a:rPr>
              <a:t></a:t>
            </a:r>
            <a:r>
              <a:rPr sz="3150" spc="44" baseline="-21164" dirty="0"/>
              <a:t>2</a:t>
            </a:r>
            <a:r>
              <a:rPr sz="3200" spc="30" dirty="0"/>
              <a:t>(</a:t>
            </a:r>
            <a:r>
              <a:rPr sz="3200" i="1" spc="30" dirty="0">
                <a:latin typeface="MathJax_Main"/>
                <a:cs typeface="MathJax_Main"/>
              </a:rPr>
              <a:t>s</a:t>
            </a:r>
            <a:r>
              <a:rPr sz="3150" spc="44" baseline="-21164" dirty="0"/>
              <a:t>1</a:t>
            </a:r>
            <a:r>
              <a:rPr sz="3200" spc="30" dirty="0"/>
              <a:t>,</a:t>
            </a:r>
            <a:r>
              <a:rPr sz="3200" spc="-355" dirty="0"/>
              <a:t> </a:t>
            </a: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spc="89" baseline="-21164" dirty="0"/>
              <a:t>2</a:t>
            </a:r>
            <a:r>
              <a:rPr sz="3200" spc="60" dirty="0"/>
              <a:t>)</a:t>
            </a:r>
            <a:endParaRPr sz="3200" dirty="0">
              <a:latin typeface="MathJax_Main"/>
              <a:cs typeface="MathJax_Mai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 dirty="0"/>
          </a:p>
          <a:p>
            <a:pPr marL="38100">
              <a:lnSpc>
                <a:spcPct val="100000"/>
              </a:lnSpc>
            </a:pPr>
            <a:r>
              <a:rPr spc="-5" dirty="0">
                <a:solidFill>
                  <a:srgbClr val="0000CC"/>
                </a:solidFill>
              </a:rPr>
              <a:t>But this is </a:t>
            </a:r>
            <a:r>
              <a:rPr dirty="0">
                <a:solidFill>
                  <a:srgbClr val="0000CC"/>
                </a:solidFill>
              </a:rPr>
              <a:t>just </a:t>
            </a:r>
            <a:r>
              <a:rPr spc="-5" dirty="0">
                <a:solidFill>
                  <a:srgbClr val="0000CC"/>
                </a:solidFill>
              </a:rPr>
              <a:t>the </a:t>
            </a:r>
            <a:r>
              <a:rPr i="1" dirty="0">
                <a:solidFill>
                  <a:srgbClr val="0000CC"/>
                </a:solidFill>
                <a:latin typeface="Trebuchet MS"/>
                <a:cs typeface="Trebuchet MS"/>
              </a:rPr>
              <a:t>best response</a:t>
            </a:r>
            <a:r>
              <a:rPr i="1" spc="10" dirty="0">
                <a:solidFill>
                  <a:srgbClr val="0000CC"/>
                </a:solidFill>
                <a:latin typeface="Trebuchet MS"/>
                <a:cs typeface="Trebuchet MS"/>
              </a:rPr>
              <a:t> </a:t>
            </a:r>
            <a:r>
              <a:rPr i="1" spc="35" dirty="0">
                <a:solidFill>
                  <a:srgbClr val="0000CC"/>
                </a:solidFill>
                <a:latin typeface="MathJax_Main"/>
                <a:cs typeface="MathJax_Main"/>
              </a:rPr>
              <a:t>R</a:t>
            </a:r>
            <a:r>
              <a:rPr sz="3150" spc="52" baseline="-21164" dirty="0">
                <a:solidFill>
                  <a:srgbClr val="0000CC"/>
                </a:solidFill>
              </a:rPr>
              <a:t>2</a:t>
            </a:r>
            <a:r>
              <a:rPr sz="3200" spc="35" dirty="0">
                <a:solidFill>
                  <a:srgbClr val="0000CC"/>
                </a:solidFill>
              </a:rPr>
              <a:t>(</a:t>
            </a:r>
            <a:r>
              <a:rPr sz="3200" i="1" spc="35" dirty="0">
                <a:solidFill>
                  <a:srgbClr val="0000CC"/>
                </a:solidFill>
                <a:latin typeface="MathJax_Main"/>
                <a:cs typeface="MathJax_Main"/>
              </a:rPr>
              <a:t>s</a:t>
            </a:r>
            <a:r>
              <a:rPr sz="3150" spc="52" baseline="-21164" dirty="0">
                <a:solidFill>
                  <a:srgbClr val="0000CC"/>
                </a:solidFill>
              </a:rPr>
              <a:t>1</a:t>
            </a:r>
            <a:r>
              <a:rPr sz="3200" spc="35" dirty="0">
                <a:solidFill>
                  <a:srgbClr val="0000CC"/>
                </a:solidFill>
              </a:rPr>
              <a:t>)!</a:t>
            </a:r>
            <a:endParaRPr sz="3200" dirty="0">
              <a:latin typeface="MathJax_Main"/>
              <a:cs typeface="MathJax_Ma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8502" y="2221483"/>
            <a:ext cx="6231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rebuchet MS"/>
                <a:cs typeface="Trebuchet MS"/>
              </a:rPr>
              <a:t>Recall the best response given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spc="89" baseline="-21164" dirty="0">
                <a:latin typeface="Trebuchet MS"/>
                <a:cs typeface="Trebuchet MS"/>
              </a:rPr>
              <a:t>1</a:t>
            </a:r>
            <a:r>
              <a:rPr sz="3200" spc="60" dirty="0"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900" y="3983223"/>
            <a:ext cx="4375150" cy="168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rebuchet MS"/>
                <a:cs typeface="Trebuchet MS"/>
              </a:rPr>
              <a:t>Differentiate and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solve: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Trebuchet MS"/>
                <a:cs typeface="Trebuchet MS"/>
              </a:rPr>
              <a:t>So: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55295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Best </a:t>
            </a:r>
            <a:r>
              <a:rPr spc="160" dirty="0"/>
              <a:t>response </a:t>
            </a:r>
            <a:r>
              <a:rPr spc="70" dirty="0"/>
              <a:t>for </a:t>
            </a:r>
            <a:r>
              <a:rPr spc="114" dirty="0"/>
              <a:t>firm</a:t>
            </a:r>
            <a:r>
              <a:rPr spc="-400" dirty="0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/>
          <p:nvPr/>
        </p:nvSpPr>
        <p:spPr>
          <a:xfrm>
            <a:off x="1330452" y="2974848"/>
            <a:ext cx="6440792" cy="636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0452" y="4648200"/>
            <a:ext cx="4235081" cy="361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600" y="5729478"/>
            <a:ext cx="4625187" cy="9288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39509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Firm </a:t>
            </a:r>
            <a:r>
              <a:rPr spc="-5" dirty="0"/>
              <a:t>1’s</a:t>
            </a:r>
            <a:r>
              <a:rPr spc="-65" dirty="0"/>
              <a:t> </a:t>
            </a:r>
            <a:r>
              <a:rPr spc="190" dirty="0"/>
              <a:t>decision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802" y="2133558"/>
            <a:ext cx="7835900" cy="343090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60"/>
              </a:spcBef>
            </a:pPr>
            <a:r>
              <a:rPr sz="3200" dirty="0">
                <a:latin typeface="Trebuchet MS"/>
                <a:cs typeface="Trebuchet MS"/>
              </a:rPr>
              <a:t>Backward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induction:</a:t>
            </a:r>
            <a:endParaRPr sz="3200">
              <a:latin typeface="Trebuchet MS"/>
              <a:cs typeface="Trebuchet MS"/>
            </a:endParaRPr>
          </a:p>
          <a:p>
            <a:pPr marL="393700" marR="17780" indent="-34353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rebuchet MS"/>
                <a:cs typeface="Trebuchet MS"/>
              </a:rPr>
              <a:t>Maximize firm 1’s decision, </a:t>
            </a:r>
            <a:r>
              <a:rPr sz="3200" i="1" dirty="0">
                <a:latin typeface="Trebuchet MS"/>
                <a:cs typeface="Trebuchet MS"/>
              </a:rPr>
              <a:t>accounting</a:t>
            </a:r>
            <a:r>
              <a:rPr sz="3200" i="1" spc="-4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for  firm 2’s response at stage</a:t>
            </a:r>
            <a:r>
              <a:rPr sz="3200" i="1" spc="-1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2.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5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3200" dirty="0">
                <a:latin typeface="Trebuchet MS"/>
                <a:cs typeface="Trebuchet MS"/>
              </a:rPr>
              <a:t>Thus firm 1 </a:t>
            </a:r>
            <a:r>
              <a:rPr sz="3200" spc="-5" dirty="0">
                <a:latin typeface="Trebuchet MS"/>
                <a:cs typeface="Trebuchet MS"/>
              </a:rPr>
              <a:t>chooses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1</a:t>
            </a:r>
            <a:r>
              <a:rPr sz="3150" spc="472" baseline="-2116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as</a:t>
            </a:r>
            <a:endParaRPr sz="32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805"/>
              </a:spcBef>
            </a:pP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= arg </a:t>
            </a:r>
            <a:r>
              <a:rPr sz="3200" spc="25" dirty="0">
                <a:latin typeface="Trebuchet MS"/>
                <a:cs typeface="Trebuchet MS"/>
              </a:rPr>
              <a:t>max</a:t>
            </a:r>
            <a:r>
              <a:rPr sz="3150" i="1" spc="37" baseline="-21164" dirty="0">
                <a:latin typeface="MathJax_Main"/>
                <a:cs typeface="MathJax_Main"/>
              </a:rPr>
              <a:t>s</a:t>
            </a:r>
            <a:r>
              <a:rPr sz="3150" spc="37" baseline="-42328" dirty="0">
                <a:latin typeface="Trebuchet MS"/>
                <a:cs typeface="Trebuchet MS"/>
              </a:rPr>
              <a:t>1 </a:t>
            </a:r>
            <a:r>
              <a:rPr sz="3150" b="1" spc="-727" baseline="-21164" dirty="0">
                <a:latin typeface="DejaVu Sans"/>
                <a:cs typeface="DejaVu Sans"/>
              </a:rPr>
              <a:t>∈ </a:t>
            </a:r>
            <a:r>
              <a:rPr sz="3150" i="1" spc="75" baseline="-21164" dirty="0">
                <a:latin typeface="MathJax_Main"/>
                <a:cs typeface="MathJax_Main"/>
              </a:rPr>
              <a:t>S</a:t>
            </a:r>
            <a:r>
              <a:rPr sz="3150" spc="75" baseline="-42328" dirty="0">
                <a:latin typeface="Trebuchet MS"/>
                <a:cs typeface="Trebuchet MS"/>
              </a:rPr>
              <a:t>1 </a:t>
            </a:r>
            <a:r>
              <a:rPr sz="3200" spc="30" dirty="0">
                <a:latin typeface="Symbol"/>
                <a:cs typeface="Symbol"/>
              </a:rPr>
              <a:t></a:t>
            </a:r>
            <a:r>
              <a:rPr sz="3150" spc="44" baseline="-21164" dirty="0">
                <a:latin typeface="Trebuchet MS"/>
                <a:cs typeface="Trebuchet MS"/>
              </a:rPr>
              <a:t>1</a:t>
            </a:r>
            <a:r>
              <a:rPr sz="3200" spc="30" dirty="0">
                <a:latin typeface="Trebuchet MS"/>
                <a:cs typeface="Trebuchet MS"/>
              </a:rPr>
              <a:t>(</a:t>
            </a:r>
            <a:r>
              <a:rPr sz="3200" i="1" spc="30" dirty="0">
                <a:latin typeface="MathJax_Main"/>
                <a:cs typeface="MathJax_Main"/>
              </a:rPr>
              <a:t>s</a:t>
            </a:r>
            <a:r>
              <a:rPr sz="3150" spc="44" baseline="-21164" dirty="0">
                <a:latin typeface="Trebuchet MS"/>
                <a:cs typeface="Trebuchet MS"/>
              </a:rPr>
              <a:t>1</a:t>
            </a:r>
            <a:r>
              <a:rPr sz="3200" spc="30" dirty="0">
                <a:latin typeface="Trebuchet MS"/>
                <a:cs typeface="Trebuchet MS"/>
              </a:rPr>
              <a:t>,</a:t>
            </a:r>
            <a:r>
              <a:rPr sz="3200" spc="-310" dirty="0">
                <a:latin typeface="Trebuchet MS"/>
                <a:cs typeface="Trebuchet MS"/>
              </a:rPr>
              <a:t> </a:t>
            </a:r>
            <a:r>
              <a:rPr sz="3200" i="1" spc="35" dirty="0">
                <a:latin typeface="MathJax_Main"/>
                <a:cs typeface="MathJax_Main"/>
              </a:rPr>
              <a:t>R</a:t>
            </a:r>
            <a:r>
              <a:rPr sz="3150" spc="52" baseline="-21164" dirty="0">
                <a:latin typeface="Trebuchet MS"/>
                <a:cs typeface="Trebuchet MS"/>
              </a:rPr>
              <a:t>2</a:t>
            </a:r>
            <a:r>
              <a:rPr sz="3200" spc="35" dirty="0">
                <a:latin typeface="Trebuchet MS"/>
                <a:cs typeface="Trebuchet MS"/>
              </a:rPr>
              <a:t>(</a:t>
            </a:r>
            <a:r>
              <a:rPr sz="3200" i="1" spc="35" dirty="0">
                <a:latin typeface="MathJax_Main"/>
                <a:cs typeface="MathJax_Main"/>
              </a:rPr>
              <a:t>s</a:t>
            </a:r>
            <a:r>
              <a:rPr sz="3150" spc="52" baseline="-21164" dirty="0">
                <a:latin typeface="Trebuchet MS"/>
                <a:cs typeface="Trebuchet MS"/>
              </a:rPr>
              <a:t>1</a:t>
            </a:r>
            <a:r>
              <a:rPr sz="3200" spc="35" dirty="0">
                <a:latin typeface="Trebuchet MS"/>
                <a:cs typeface="Trebuchet MS"/>
              </a:rPr>
              <a:t>))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39509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Firm </a:t>
            </a:r>
            <a:r>
              <a:rPr spc="-5" dirty="0"/>
              <a:t>1’s</a:t>
            </a:r>
            <a:r>
              <a:rPr spc="-65" dirty="0"/>
              <a:t> </a:t>
            </a:r>
            <a:r>
              <a:rPr spc="190" dirty="0"/>
              <a:t>decision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478" y="2124414"/>
            <a:ext cx="7413522" cy="119776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3200" spc="-5" dirty="0">
                <a:latin typeface="Trebuchet MS"/>
                <a:cs typeface="Trebuchet MS"/>
              </a:rPr>
              <a:t>Define </a:t>
            </a:r>
            <a:r>
              <a:rPr sz="3200" i="1" spc="85" dirty="0">
                <a:latin typeface="MathJax_Main"/>
                <a:cs typeface="MathJax_Main"/>
              </a:rPr>
              <a:t>t</a:t>
            </a:r>
            <a:r>
              <a:rPr sz="3150" i="1" spc="127" baseline="-21164" dirty="0">
                <a:latin typeface="MathJax_Main"/>
                <a:cs typeface="MathJax_Main"/>
              </a:rPr>
              <a:t>n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spc="25" dirty="0">
                <a:latin typeface="Trebuchet MS"/>
                <a:cs typeface="Trebuchet MS"/>
              </a:rPr>
              <a:t>(</a:t>
            </a:r>
            <a:r>
              <a:rPr sz="3200" i="1" spc="25" dirty="0">
                <a:latin typeface="MathJax_Main"/>
                <a:cs typeface="MathJax_Main"/>
              </a:rPr>
              <a:t>a </a:t>
            </a:r>
            <a:r>
              <a:rPr sz="3200" dirty="0">
                <a:latin typeface="Trebuchet MS"/>
                <a:cs typeface="Trebuchet MS"/>
              </a:rPr>
              <a:t>-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i="1" spc="-20" dirty="0">
                <a:latin typeface="MathJax_Main"/>
                <a:cs typeface="MathJax_Main"/>
              </a:rPr>
              <a:t>c</a:t>
            </a:r>
            <a:r>
              <a:rPr sz="3150" i="1" spc="-30" baseline="-21164" dirty="0">
                <a:latin typeface="MathJax_Main"/>
                <a:cs typeface="MathJax_Main"/>
              </a:rPr>
              <a:t>n</a:t>
            </a:r>
            <a:r>
              <a:rPr sz="3200" spc="-20" dirty="0">
                <a:latin typeface="Trebuchet MS"/>
                <a:cs typeface="Trebuchet MS"/>
              </a:rPr>
              <a:t>)/</a:t>
            </a:r>
            <a:r>
              <a:rPr sz="3200" i="1" spc="-20" dirty="0">
                <a:latin typeface="MathJax_Main"/>
                <a:cs typeface="MathJax_Main"/>
              </a:rPr>
              <a:t>b</a:t>
            </a:r>
            <a:r>
              <a:rPr sz="3200" spc="-20" dirty="0">
                <a:latin typeface="Trebuchet MS"/>
                <a:cs typeface="Trebuchet MS"/>
              </a:rPr>
              <a:t>.</a:t>
            </a:r>
            <a:r>
              <a:rPr lang="en-US" altLang="zh-CN" sz="3200" spc="-20" dirty="0">
                <a:latin typeface="Trebuchet MS"/>
                <a:cs typeface="Trebuchet MS"/>
              </a:rPr>
              <a:t>     </a:t>
            </a:r>
            <a:endParaRPr lang="en-US" altLang="zh-CN" sz="3200" spc="-5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rebuchet MS"/>
                <a:cs typeface="Trebuchet MS"/>
              </a:rPr>
              <a:t>If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1 </a:t>
            </a:r>
            <a:r>
              <a:rPr sz="3200" spc="-195" dirty="0">
                <a:latin typeface="DejaVu Sans"/>
                <a:cs typeface="DejaVu Sans"/>
              </a:rPr>
              <a:t>≤ </a:t>
            </a:r>
            <a:r>
              <a:rPr sz="3200" i="1" spc="25" dirty="0">
                <a:latin typeface="MathJax_Main"/>
                <a:cs typeface="MathJax_Main"/>
              </a:rPr>
              <a:t>t</a:t>
            </a:r>
            <a:r>
              <a:rPr sz="3150" spc="37" baseline="-21164" dirty="0">
                <a:latin typeface="Trebuchet MS"/>
                <a:cs typeface="Trebuchet MS"/>
              </a:rPr>
              <a:t>2</a:t>
            </a:r>
            <a:r>
              <a:rPr sz="3200" spc="25" dirty="0">
                <a:latin typeface="Trebuchet MS"/>
                <a:cs typeface="Trebuchet MS"/>
              </a:rPr>
              <a:t>, </a:t>
            </a:r>
            <a:r>
              <a:rPr sz="3200" spc="-5" dirty="0">
                <a:latin typeface="Trebuchet MS"/>
                <a:cs typeface="Trebuchet MS"/>
              </a:rPr>
              <a:t>then payoff to </a:t>
            </a:r>
            <a:r>
              <a:rPr sz="3200" dirty="0">
                <a:latin typeface="Trebuchet MS"/>
                <a:cs typeface="Trebuchet MS"/>
              </a:rPr>
              <a:t>firm 1</a:t>
            </a:r>
            <a:r>
              <a:rPr sz="3200" spc="3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is: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487" y="4558539"/>
            <a:ext cx="6195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rebuchet MS"/>
                <a:cs typeface="Trebuchet MS"/>
              </a:rPr>
              <a:t>If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&gt; </a:t>
            </a:r>
            <a:r>
              <a:rPr sz="3200" i="1" spc="25" dirty="0">
                <a:latin typeface="MathJax_Main"/>
                <a:cs typeface="MathJax_Main"/>
              </a:rPr>
              <a:t>t</a:t>
            </a:r>
            <a:r>
              <a:rPr sz="3150" spc="37" baseline="-21164" dirty="0">
                <a:latin typeface="Trebuchet MS"/>
                <a:cs typeface="Trebuchet MS"/>
              </a:rPr>
              <a:t>2</a:t>
            </a:r>
            <a:r>
              <a:rPr sz="3200" spc="25" dirty="0">
                <a:latin typeface="Trebuchet MS"/>
                <a:cs typeface="Trebuchet MS"/>
              </a:rPr>
              <a:t>, </a:t>
            </a:r>
            <a:r>
              <a:rPr sz="3200" spc="-5" dirty="0">
                <a:latin typeface="Trebuchet MS"/>
                <a:cs typeface="Trebuchet MS"/>
              </a:rPr>
              <a:t>then payoff to </a:t>
            </a:r>
            <a:r>
              <a:rPr sz="3200" dirty="0">
                <a:latin typeface="Trebuchet MS"/>
                <a:cs typeface="Trebuchet MS"/>
              </a:rPr>
              <a:t>firm 1</a:t>
            </a:r>
            <a:r>
              <a:rPr sz="3200" spc="19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is: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0452" y="3460241"/>
            <a:ext cx="7135253" cy="829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969" y="5326379"/>
            <a:ext cx="4436757" cy="385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1C6645-4A44-4AD6-9037-0AE4111FE48E}"/>
              </a:ext>
            </a:extLst>
          </p:cNvPr>
          <p:cNvSpPr/>
          <p:nvPr/>
        </p:nvSpPr>
        <p:spPr>
          <a:xfrm>
            <a:off x="4800600" y="3080117"/>
            <a:ext cx="1524000" cy="1478422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39509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Firm </a:t>
            </a:r>
            <a:r>
              <a:rPr spc="-5" dirty="0"/>
              <a:t>1’s</a:t>
            </a:r>
            <a:r>
              <a:rPr spc="-65" dirty="0"/>
              <a:t> </a:t>
            </a:r>
            <a:r>
              <a:rPr spc="190" dirty="0"/>
              <a:t>decision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3102" y="2142697"/>
            <a:ext cx="7855584" cy="416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2183765" indent="-343535">
              <a:lnSpc>
                <a:spcPct val="1180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For simplicity, we assume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that  </a:t>
            </a:r>
            <a:r>
              <a:rPr sz="3200" spc="-35" dirty="0">
                <a:latin typeface="Trebuchet MS"/>
                <a:cs typeface="Trebuchet MS"/>
              </a:rPr>
              <a:t>2</a:t>
            </a:r>
            <a:r>
              <a:rPr sz="3200" i="1" spc="-35" dirty="0">
                <a:latin typeface="MathJax_Main"/>
                <a:cs typeface="MathJax_Main"/>
              </a:rPr>
              <a:t>c</a:t>
            </a:r>
            <a:r>
              <a:rPr sz="3150" spc="-52" baseline="-21164" dirty="0">
                <a:latin typeface="Trebuchet MS"/>
                <a:cs typeface="Trebuchet MS"/>
              </a:rPr>
              <a:t>2 </a:t>
            </a:r>
            <a:r>
              <a:rPr sz="3200" spc="-195" dirty="0">
                <a:latin typeface="DejaVu Sans"/>
                <a:cs typeface="DejaVu Sans"/>
              </a:rPr>
              <a:t>≤ </a:t>
            </a:r>
            <a:r>
              <a:rPr sz="3200" i="1" spc="55" dirty="0">
                <a:latin typeface="MathJax_Main"/>
                <a:cs typeface="MathJax_Main"/>
              </a:rPr>
              <a:t>a </a:t>
            </a:r>
            <a:r>
              <a:rPr sz="3200" dirty="0">
                <a:latin typeface="Trebuchet MS"/>
                <a:cs typeface="Trebuchet MS"/>
              </a:rPr>
              <a:t>+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i="1" spc="-50" dirty="0">
                <a:latin typeface="MathJax_Main"/>
                <a:cs typeface="MathJax_Main"/>
              </a:rPr>
              <a:t>c</a:t>
            </a:r>
            <a:r>
              <a:rPr sz="3150" spc="-75" baseline="-21164" dirty="0">
                <a:latin typeface="Trebuchet MS"/>
                <a:cs typeface="Trebuchet MS"/>
              </a:rPr>
              <a:t>1</a:t>
            </a:r>
            <a:endParaRPr sz="3150" baseline="-21164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825"/>
              </a:spcBef>
            </a:pPr>
            <a:r>
              <a:rPr sz="3200" dirty="0">
                <a:latin typeface="Trebuchet MS"/>
                <a:cs typeface="Trebuchet MS"/>
              </a:rPr>
              <a:t>This assumption ensures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that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5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3200" spc="-5" dirty="0">
                <a:latin typeface="Trebuchet MS"/>
                <a:cs typeface="Trebuchet MS"/>
              </a:rPr>
              <a:t>is </a:t>
            </a:r>
            <a:r>
              <a:rPr sz="3200" i="1" dirty="0">
                <a:latin typeface="Trebuchet MS"/>
                <a:cs typeface="Trebuchet MS"/>
              </a:rPr>
              <a:t>strictly decreasing </a:t>
            </a:r>
            <a:r>
              <a:rPr sz="3200" spc="-5" dirty="0">
                <a:latin typeface="Trebuchet MS"/>
                <a:cs typeface="Trebuchet MS"/>
              </a:rPr>
              <a:t>for </a:t>
            </a:r>
            <a:r>
              <a:rPr sz="3200" b="1" i="1" spc="95" dirty="0">
                <a:latin typeface="MathJax_Main"/>
                <a:cs typeface="MathJax_Main"/>
              </a:rPr>
              <a:t>s</a:t>
            </a:r>
            <a:r>
              <a:rPr sz="3150" b="1" spc="142" baseline="-21164" dirty="0">
                <a:latin typeface="Trebuchet MS"/>
                <a:cs typeface="Trebuchet MS"/>
              </a:rPr>
              <a:t>1 </a:t>
            </a:r>
            <a:r>
              <a:rPr sz="3200" b="1" dirty="0">
                <a:latin typeface="Trebuchet MS"/>
                <a:cs typeface="Trebuchet MS"/>
              </a:rPr>
              <a:t>&gt;</a:t>
            </a:r>
            <a:r>
              <a:rPr sz="3200" b="1" spc="235" dirty="0">
                <a:latin typeface="Trebuchet MS"/>
                <a:cs typeface="Trebuchet MS"/>
              </a:rPr>
              <a:t> </a:t>
            </a:r>
            <a:r>
              <a:rPr sz="3200" b="1" i="1" spc="25" dirty="0">
                <a:latin typeface="MathJax_Main"/>
                <a:cs typeface="MathJax_Main"/>
              </a:rPr>
              <a:t>t</a:t>
            </a:r>
            <a:r>
              <a:rPr sz="3150" b="1" spc="37" baseline="-21164" dirty="0">
                <a:latin typeface="Trebuchet MS"/>
                <a:cs typeface="Trebuchet MS"/>
              </a:rPr>
              <a:t>2</a:t>
            </a:r>
            <a:r>
              <a:rPr sz="3200" spc="25" dirty="0">
                <a:latin typeface="Trebuchet MS"/>
                <a:cs typeface="Trebuchet MS"/>
              </a:rPr>
              <a:t>.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0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3200" dirty="0">
                <a:latin typeface="Trebuchet MS"/>
                <a:cs typeface="Trebuchet MS"/>
              </a:rPr>
              <a:t>Thus firm 1’s optimal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1 </a:t>
            </a:r>
            <a:r>
              <a:rPr sz="3200" spc="-5" dirty="0">
                <a:latin typeface="Trebuchet MS"/>
                <a:cs typeface="Trebuchet MS"/>
              </a:rPr>
              <a:t>must lie in [0,</a:t>
            </a:r>
            <a:r>
              <a:rPr sz="3200" spc="220" dirty="0">
                <a:latin typeface="Trebuchet MS"/>
                <a:cs typeface="Trebuchet MS"/>
              </a:rPr>
              <a:t> </a:t>
            </a:r>
            <a:r>
              <a:rPr sz="3200" i="1" spc="15" dirty="0">
                <a:latin typeface="MathJax_Main"/>
                <a:cs typeface="MathJax_Main"/>
              </a:rPr>
              <a:t>t</a:t>
            </a:r>
            <a:r>
              <a:rPr sz="3150" spc="22" baseline="-21164" dirty="0">
                <a:latin typeface="Trebuchet MS"/>
                <a:cs typeface="Trebuchet MS"/>
              </a:rPr>
              <a:t>2</a:t>
            </a:r>
            <a:r>
              <a:rPr sz="3200" spc="15" dirty="0">
                <a:latin typeface="Trebuchet MS"/>
                <a:cs typeface="Trebuchet MS"/>
              </a:rPr>
              <a:t>].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2150" y="4085807"/>
            <a:ext cx="3313990" cy="373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902" y="1127251"/>
            <a:ext cx="39509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000065"/>
                </a:solidFill>
                <a:latin typeface="Times New Roman"/>
                <a:cs typeface="Times New Roman"/>
              </a:rPr>
              <a:t>Firm </a:t>
            </a:r>
            <a:r>
              <a:rPr sz="4000" b="1" spc="-5" dirty="0">
                <a:solidFill>
                  <a:srgbClr val="000065"/>
                </a:solidFill>
                <a:latin typeface="Times New Roman"/>
                <a:cs typeface="Times New Roman"/>
              </a:rPr>
              <a:t>1’s</a:t>
            </a:r>
            <a:r>
              <a:rPr sz="4000" b="1" spc="-6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4000" b="1" spc="190" dirty="0">
                <a:solidFill>
                  <a:srgbClr val="000065"/>
                </a:solidFill>
                <a:latin typeface="Times New Roman"/>
                <a:cs typeface="Times New Roman"/>
              </a:rPr>
              <a:t>decision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502" y="2221483"/>
            <a:ext cx="6296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rebuchet MS"/>
                <a:cs typeface="Trebuchet MS"/>
              </a:rPr>
              <a:t>If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1 </a:t>
            </a:r>
            <a:r>
              <a:rPr sz="3200" spc="-195" dirty="0">
                <a:latin typeface="DejaVu Sans"/>
                <a:cs typeface="DejaVu Sans"/>
              </a:rPr>
              <a:t>≤ </a:t>
            </a:r>
            <a:r>
              <a:rPr sz="3200" i="1" spc="25" dirty="0">
                <a:latin typeface="MathJax_Main"/>
                <a:cs typeface="MathJax_Main"/>
              </a:rPr>
              <a:t>t</a:t>
            </a:r>
            <a:r>
              <a:rPr sz="3150" spc="37" baseline="-21164" dirty="0">
                <a:latin typeface="Trebuchet MS"/>
                <a:cs typeface="Trebuchet MS"/>
              </a:rPr>
              <a:t>2</a:t>
            </a:r>
            <a:r>
              <a:rPr sz="3200" spc="25" dirty="0">
                <a:latin typeface="Trebuchet MS"/>
                <a:cs typeface="Trebuchet MS"/>
              </a:rPr>
              <a:t>, </a:t>
            </a:r>
            <a:r>
              <a:rPr sz="3200" spc="-5" dirty="0">
                <a:latin typeface="Trebuchet MS"/>
                <a:cs typeface="Trebuchet MS"/>
              </a:rPr>
              <a:t>then payoff to </a:t>
            </a:r>
            <a:r>
              <a:rPr sz="3200" dirty="0">
                <a:latin typeface="Trebuchet MS"/>
                <a:cs typeface="Trebuchet MS"/>
              </a:rPr>
              <a:t>firm 1</a:t>
            </a:r>
            <a:r>
              <a:rPr sz="3200" spc="3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is: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0452" y="2941320"/>
            <a:ext cx="7135253" cy="829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DB91A7B-16AC-4CA0-9FB3-9806B9F45228}"/>
              </a:ext>
            </a:extLst>
          </p:cNvPr>
          <p:cNvSpPr/>
          <p:nvPr/>
        </p:nvSpPr>
        <p:spPr>
          <a:xfrm>
            <a:off x="1305052" y="5000244"/>
            <a:ext cx="5747194" cy="867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39509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Firm </a:t>
            </a:r>
            <a:r>
              <a:rPr spc="-5" dirty="0"/>
              <a:t>1’s</a:t>
            </a:r>
            <a:r>
              <a:rPr spc="-65" dirty="0"/>
              <a:t> </a:t>
            </a:r>
            <a:r>
              <a:rPr spc="190" dirty="0"/>
              <a:t>decision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502" y="2221483"/>
            <a:ext cx="6296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rebuchet MS"/>
                <a:cs typeface="Trebuchet MS"/>
              </a:rPr>
              <a:t>If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1 </a:t>
            </a:r>
            <a:r>
              <a:rPr sz="3200" spc="-195" dirty="0">
                <a:latin typeface="DejaVu Sans"/>
                <a:cs typeface="DejaVu Sans"/>
              </a:rPr>
              <a:t>≤ </a:t>
            </a:r>
            <a:r>
              <a:rPr sz="3200" i="1" spc="25" dirty="0">
                <a:latin typeface="MathJax_Main"/>
                <a:cs typeface="MathJax_Main"/>
              </a:rPr>
              <a:t>t</a:t>
            </a:r>
            <a:r>
              <a:rPr sz="3150" spc="37" baseline="-21164" dirty="0">
                <a:latin typeface="Trebuchet MS"/>
                <a:cs typeface="Trebuchet MS"/>
              </a:rPr>
              <a:t>2</a:t>
            </a:r>
            <a:r>
              <a:rPr sz="3200" spc="25" dirty="0">
                <a:latin typeface="Trebuchet MS"/>
                <a:cs typeface="Trebuchet MS"/>
              </a:rPr>
              <a:t>, </a:t>
            </a:r>
            <a:r>
              <a:rPr sz="3200" spc="-5" dirty="0">
                <a:latin typeface="Trebuchet MS"/>
                <a:cs typeface="Trebuchet MS"/>
              </a:rPr>
              <a:t>then payoff to </a:t>
            </a:r>
            <a:r>
              <a:rPr sz="3200" dirty="0">
                <a:latin typeface="Trebuchet MS"/>
                <a:cs typeface="Trebuchet MS"/>
              </a:rPr>
              <a:t>firm 1</a:t>
            </a:r>
            <a:r>
              <a:rPr sz="3200" spc="3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is: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487" y="4558529"/>
            <a:ext cx="34448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rebuchet MS"/>
                <a:cs typeface="Trebuchet MS"/>
              </a:rPr>
              <a:t>Thus optimal </a:t>
            </a:r>
            <a:r>
              <a:rPr sz="3200" i="1" spc="95" dirty="0">
                <a:latin typeface="MathJax_Main"/>
                <a:cs typeface="MathJax_Main"/>
              </a:rPr>
              <a:t>s</a:t>
            </a:r>
            <a:r>
              <a:rPr sz="3150" spc="142" baseline="-21164" dirty="0">
                <a:latin typeface="Trebuchet MS"/>
                <a:cs typeface="Trebuchet MS"/>
              </a:rPr>
              <a:t>1</a:t>
            </a:r>
            <a:r>
              <a:rPr sz="3150" spc="390" baseline="-21164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is: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0452" y="2941320"/>
            <a:ext cx="5710288" cy="8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3969" y="5268467"/>
            <a:ext cx="3279330" cy="829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57124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Stackelberg</a:t>
            </a:r>
            <a:r>
              <a:rPr spc="-85" dirty="0"/>
              <a:t> </a:t>
            </a:r>
            <a:r>
              <a:rPr spc="180" dirty="0"/>
              <a:t>equilibrium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494" y="1962084"/>
            <a:ext cx="7902575" cy="393954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10"/>
              </a:spcBef>
            </a:pPr>
            <a:r>
              <a:rPr sz="3200" dirty="0">
                <a:latin typeface="Trebuchet MS"/>
                <a:cs typeface="Trebuchet MS"/>
              </a:rPr>
              <a:t>So what is the Stackelberg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equilibrium?</a:t>
            </a:r>
            <a:endParaRPr sz="3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115"/>
              </a:spcBef>
            </a:pPr>
            <a:r>
              <a:rPr sz="3200" i="1" dirty="0">
                <a:latin typeface="Trebuchet MS"/>
                <a:cs typeface="Trebuchet MS"/>
              </a:rPr>
              <a:t>Must give complete</a:t>
            </a:r>
            <a:r>
              <a:rPr sz="3200" i="1" spc="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strategies:</a:t>
            </a:r>
            <a:endParaRPr sz="3200">
              <a:latin typeface="Trebuchet MS"/>
              <a:cs typeface="Trebuchet MS"/>
            </a:endParaRPr>
          </a:p>
          <a:p>
            <a:pPr marL="38100" marR="3991610">
              <a:lnSpc>
                <a:spcPts val="4600"/>
              </a:lnSpc>
              <a:spcBef>
                <a:spcPts val="200"/>
              </a:spcBef>
            </a:pP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i="1" spc="89" baseline="-21164" dirty="0">
                <a:latin typeface="Trebuchet MS"/>
                <a:cs typeface="Trebuchet MS"/>
              </a:rPr>
              <a:t>1</a:t>
            </a:r>
            <a:r>
              <a:rPr sz="3200" spc="60" dirty="0">
                <a:latin typeface="Trebuchet MS"/>
                <a:cs typeface="Trebuchet MS"/>
              </a:rPr>
              <a:t>* </a:t>
            </a:r>
            <a:r>
              <a:rPr sz="3200" dirty="0">
                <a:latin typeface="Trebuchet MS"/>
                <a:cs typeface="Trebuchet MS"/>
              </a:rPr>
              <a:t>= (a - </a:t>
            </a:r>
            <a:r>
              <a:rPr sz="3200" spc="-35" dirty="0">
                <a:latin typeface="Trebuchet MS"/>
                <a:cs typeface="Trebuchet MS"/>
              </a:rPr>
              <a:t>2</a:t>
            </a:r>
            <a:r>
              <a:rPr sz="3200" i="1" spc="-35" dirty="0">
                <a:latin typeface="MathJax_Main"/>
                <a:cs typeface="MathJax_Main"/>
              </a:rPr>
              <a:t>c</a:t>
            </a:r>
            <a:r>
              <a:rPr sz="3150" spc="-52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+ </a:t>
            </a:r>
            <a:r>
              <a:rPr sz="3200" i="1" spc="-35" dirty="0">
                <a:latin typeface="MathJax_Main"/>
                <a:cs typeface="MathJax_Main"/>
              </a:rPr>
              <a:t>c</a:t>
            </a:r>
            <a:r>
              <a:rPr sz="3150" spc="-52" baseline="-21164" dirty="0">
                <a:latin typeface="Trebuchet MS"/>
                <a:cs typeface="Trebuchet MS"/>
              </a:rPr>
              <a:t>2</a:t>
            </a:r>
            <a:r>
              <a:rPr sz="3200" spc="-35" dirty="0">
                <a:latin typeface="Trebuchet MS"/>
                <a:cs typeface="Trebuchet MS"/>
              </a:rPr>
              <a:t>)/2</a:t>
            </a:r>
            <a:r>
              <a:rPr sz="3200" i="1" spc="-35" dirty="0">
                <a:latin typeface="MathJax_Main"/>
                <a:cs typeface="MathJax_Main"/>
              </a:rPr>
              <a:t>b  </a:t>
            </a:r>
            <a:r>
              <a:rPr sz="3200" i="1" spc="50" dirty="0">
                <a:latin typeface="MathJax_Main"/>
                <a:cs typeface="MathJax_Main"/>
              </a:rPr>
              <a:t>s</a:t>
            </a:r>
            <a:r>
              <a:rPr sz="3150" spc="75" baseline="-21164" dirty="0">
                <a:latin typeface="Trebuchet MS"/>
                <a:cs typeface="Trebuchet MS"/>
              </a:rPr>
              <a:t>2</a:t>
            </a:r>
            <a:r>
              <a:rPr sz="3200" spc="50" dirty="0">
                <a:latin typeface="Trebuchet MS"/>
                <a:cs typeface="Trebuchet MS"/>
              </a:rPr>
              <a:t>*(</a:t>
            </a:r>
            <a:r>
              <a:rPr sz="3200" i="1" spc="50" dirty="0">
                <a:latin typeface="MathJax_Main"/>
                <a:cs typeface="MathJax_Main"/>
              </a:rPr>
              <a:t>s</a:t>
            </a:r>
            <a:r>
              <a:rPr sz="3150" spc="75" baseline="-21164" dirty="0">
                <a:latin typeface="Trebuchet MS"/>
                <a:cs typeface="Trebuchet MS"/>
              </a:rPr>
              <a:t>1</a:t>
            </a:r>
            <a:r>
              <a:rPr sz="3200" spc="50" dirty="0">
                <a:latin typeface="Trebuchet MS"/>
                <a:cs typeface="Trebuchet MS"/>
              </a:rPr>
              <a:t>)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spc="10" dirty="0">
                <a:latin typeface="Trebuchet MS"/>
                <a:cs typeface="Trebuchet MS"/>
              </a:rPr>
              <a:t>(</a:t>
            </a:r>
            <a:r>
              <a:rPr sz="3200" i="1" spc="10" dirty="0">
                <a:latin typeface="MathJax_Main"/>
                <a:cs typeface="MathJax_Main"/>
              </a:rPr>
              <a:t>t</a:t>
            </a:r>
            <a:r>
              <a:rPr sz="3150" spc="15" baseline="-21164" dirty="0">
                <a:latin typeface="Trebuchet MS"/>
                <a:cs typeface="Trebuchet MS"/>
              </a:rPr>
              <a:t>2</a:t>
            </a:r>
            <a:r>
              <a:rPr sz="3200" spc="10" dirty="0">
                <a:latin typeface="Trebuchet MS"/>
                <a:cs typeface="Trebuchet MS"/>
              </a:rPr>
              <a:t>/2 </a:t>
            </a:r>
            <a:r>
              <a:rPr sz="3200" dirty="0">
                <a:latin typeface="Trebuchet MS"/>
                <a:cs typeface="Trebuchet MS"/>
              </a:rPr>
              <a:t>-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i="1" spc="25" dirty="0">
                <a:latin typeface="MathJax_Main"/>
                <a:cs typeface="MathJax_Main"/>
              </a:rPr>
              <a:t>s</a:t>
            </a:r>
            <a:r>
              <a:rPr sz="3150" spc="37" baseline="-21164" dirty="0">
                <a:latin typeface="Trebuchet MS"/>
                <a:cs typeface="Trebuchet MS"/>
              </a:rPr>
              <a:t>1</a:t>
            </a:r>
            <a:r>
              <a:rPr sz="3200" spc="25" dirty="0">
                <a:latin typeface="Trebuchet MS"/>
                <a:cs typeface="Trebuchet MS"/>
              </a:rPr>
              <a:t>/2)</a:t>
            </a:r>
            <a:r>
              <a:rPr sz="3150" spc="37" baseline="26455" dirty="0">
                <a:latin typeface="Trebuchet MS"/>
                <a:cs typeface="Trebuchet MS"/>
              </a:rPr>
              <a:t>+</a:t>
            </a:r>
            <a:endParaRPr sz="3150" baseline="26455">
              <a:latin typeface="Trebuchet MS"/>
              <a:cs typeface="Trebuchet MS"/>
            </a:endParaRPr>
          </a:p>
          <a:p>
            <a:pPr marL="38100">
              <a:lnSpc>
                <a:spcPts val="3800"/>
              </a:lnSpc>
              <a:spcBef>
                <a:spcPts val="1910"/>
              </a:spcBef>
            </a:pP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i="1" dirty="0">
                <a:latin typeface="Trebuchet MS"/>
                <a:cs typeface="Trebuchet MS"/>
              </a:rPr>
              <a:t>equilibrium outcome </a:t>
            </a:r>
            <a:r>
              <a:rPr sz="3200" dirty="0">
                <a:latin typeface="Trebuchet MS"/>
                <a:cs typeface="Trebuchet MS"/>
              </a:rPr>
              <a:t>is that</a:t>
            </a:r>
            <a:endParaRPr sz="3200">
              <a:latin typeface="Trebuchet MS"/>
              <a:cs typeface="Trebuchet MS"/>
            </a:endParaRPr>
          </a:p>
          <a:p>
            <a:pPr marL="381000">
              <a:lnSpc>
                <a:spcPts val="3800"/>
              </a:lnSpc>
            </a:pPr>
            <a:r>
              <a:rPr sz="3200" dirty="0">
                <a:latin typeface="Trebuchet MS"/>
                <a:cs typeface="Trebuchet MS"/>
              </a:rPr>
              <a:t>firm 1 plays </a:t>
            </a:r>
            <a:r>
              <a:rPr sz="3200" i="1" spc="45" dirty="0">
                <a:latin typeface="MathJax_Main"/>
                <a:cs typeface="MathJax_Main"/>
              </a:rPr>
              <a:t>s</a:t>
            </a:r>
            <a:r>
              <a:rPr sz="3150" spc="67" baseline="-21164" dirty="0">
                <a:latin typeface="Trebuchet MS"/>
                <a:cs typeface="Trebuchet MS"/>
              </a:rPr>
              <a:t>1</a:t>
            </a:r>
            <a:r>
              <a:rPr sz="3200" spc="45" dirty="0">
                <a:latin typeface="Trebuchet MS"/>
                <a:cs typeface="Trebuchet MS"/>
              </a:rPr>
              <a:t>*, </a:t>
            </a:r>
            <a:r>
              <a:rPr sz="3200" spc="-5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firm 2 </a:t>
            </a:r>
            <a:r>
              <a:rPr sz="3200" spc="-5" dirty="0">
                <a:latin typeface="Trebuchet MS"/>
                <a:cs typeface="Trebuchet MS"/>
              </a:rPr>
              <a:t>plays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i="1" spc="35" dirty="0">
                <a:latin typeface="MathJax_Main"/>
                <a:cs typeface="MathJax_Main"/>
              </a:rPr>
              <a:t>s</a:t>
            </a:r>
            <a:r>
              <a:rPr sz="3150" spc="52" baseline="-21164" dirty="0">
                <a:latin typeface="Trebuchet MS"/>
                <a:cs typeface="Trebuchet MS"/>
              </a:rPr>
              <a:t>2</a:t>
            </a:r>
            <a:r>
              <a:rPr sz="3200" spc="35" dirty="0">
                <a:latin typeface="Trebuchet MS"/>
                <a:cs typeface="Trebuchet MS"/>
              </a:rPr>
              <a:t>*(</a:t>
            </a:r>
            <a:r>
              <a:rPr sz="3200" i="1" spc="35" dirty="0">
                <a:latin typeface="MathJax_Main"/>
                <a:cs typeface="MathJax_Main"/>
              </a:rPr>
              <a:t>s</a:t>
            </a:r>
            <a:r>
              <a:rPr sz="3150" spc="52" baseline="-21164" dirty="0">
                <a:latin typeface="Trebuchet MS"/>
                <a:cs typeface="Trebuchet MS"/>
              </a:rPr>
              <a:t>1</a:t>
            </a:r>
            <a:r>
              <a:rPr sz="3200" spc="35" dirty="0">
                <a:latin typeface="Trebuchet MS"/>
                <a:cs typeface="Trebuchet MS"/>
              </a:rPr>
              <a:t>*).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5502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Comparison </a:t>
            </a:r>
            <a:r>
              <a:rPr spc="110" dirty="0"/>
              <a:t>to</a:t>
            </a:r>
            <a:r>
              <a:rPr spc="-185" dirty="0"/>
              <a:t> </a:t>
            </a:r>
            <a:r>
              <a:rPr spc="90" dirty="0"/>
              <a:t>Cournot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463" y="2115276"/>
            <a:ext cx="7599680" cy="41306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3200" dirty="0">
                <a:latin typeface="Trebuchet MS"/>
                <a:cs typeface="Trebuchet MS"/>
              </a:rPr>
              <a:t>Assume </a:t>
            </a:r>
            <a:r>
              <a:rPr sz="3200" i="1" spc="-50" dirty="0">
                <a:latin typeface="MathJax_Main"/>
                <a:cs typeface="MathJax_Main"/>
              </a:rPr>
              <a:t>c</a:t>
            </a:r>
            <a:r>
              <a:rPr sz="3150" spc="-75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i="1" spc="-50" dirty="0">
                <a:latin typeface="MathJax_Main"/>
                <a:cs typeface="MathJax_Main"/>
              </a:rPr>
              <a:t>c</a:t>
            </a:r>
            <a:r>
              <a:rPr sz="3150" spc="-75" baseline="-21164" dirty="0">
                <a:latin typeface="Trebuchet MS"/>
                <a:cs typeface="Trebuchet MS"/>
              </a:rPr>
              <a:t>2 </a:t>
            </a:r>
            <a:r>
              <a:rPr sz="3200" dirty="0">
                <a:latin typeface="Trebuchet MS"/>
                <a:cs typeface="Trebuchet MS"/>
              </a:rPr>
              <a:t>=</a:t>
            </a:r>
            <a:r>
              <a:rPr sz="3200" spc="-415" dirty="0">
                <a:latin typeface="Trebuchet MS"/>
                <a:cs typeface="Trebuchet MS"/>
              </a:rPr>
              <a:t> </a:t>
            </a:r>
            <a:r>
              <a:rPr sz="3200" i="1" spc="-50" dirty="0">
                <a:latin typeface="MathJax_Main"/>
                <a:cs typeface="MathJax_Main"/>
              </a:rPr>
              <a:t>c</a:t>
            </a:r>
            <a:r>
              <a:rPr sz="3200" spc="-50" dirty="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381000" marR="3297554" indent="-343535">
              <a:lnSpc>
                <a:spcPct val="117800"/>
              </a:lnSpc>
              <a:spcBef>
                <a:spcPts val="150"/>
              </a:spcBef>
            </a:pPr>
            <a:r>
              <a:rPr sz="3200" spc="-5" dirty="0">
                <a:latin typeface="Trebuchet MS"/>
                <a:cs typeface="Trebuchet MS"/>
              </a:rPr>
              <a:t>In Cournot equilibrium:  (1)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2 </a:t>
            </a:r>
            <a:r>
              <a:rPr sz="3200" dirty="0">
                <a:latin typeface="Trebuchet MS"/>
                <a:cs typeface="Trebuchet MS"/>
              </a:rPr>
              <a:t>=</a:t>
            </a:r>
            <a:r>
              <a:rPr sz="3200" spc="440" dirty="0">
                <a:latin typeface="Trebuchet MS"/>
                <a:cs typeface="Trebuchet MS"/>
              </a:rPr>
              <a:t> </a:t>
            </a:r>
            <a:r>
              <a:rPr sz="3200" i="1" spc="15" dirty="0">
                <a:latin typeface="MathJax_Main"/>
                <a:cs typeface="MathJax_Main"/>
              </a:rPr>
              <a:t>t</a:t>
            </a:r>
            <a:r>
              <a:rPr sz="3200" spc="15" dirty="0">
                <a:latin typeface="Trebuchet MS"/>
                <a:cs typeface="Trebuchet MS"/>
              </a:rPr>
              <a:t>/3.</a:t>
            </a:r>
            <a:endParaRPr sz="32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  <a:spcBef>
                <a:spcPts val="810"/>
              </a:spcBef>
            </a:pPr>
            <a:r>
              <a:rPr sz="3200" spc="-5" dirty="0">
                <a:latin typeface="Trebuchet MS"/>
                <a:cs typeface="Trebuchet MS"/>
              </a:rPr>
              <a:t>(2) </a:t>
            </a:r>
            <a:r>
              <a:rPr sz="3200" spc="-5" dirty="0">
                <a:latin typeface="Symbol"/>
                <a:cs typeface="Symbol"/>
              </a:rPr>
              <a:t></a:t>
            </a:r>
            <a:r>
              <a:rPr sz="3150" spc="-7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spc="-5" dirty="0">
                <a:latin typeface="Symbol"/>
                <a:cs typeface="Symbol"/>
              </a:rPr>
              <a:t></a:t>
            </a:r>
            <a:r>
              <a:rPr sz="3150" spc="-7" baseline="-21164" dirty="0">
                <a:latin typeface="Trebuchet MS"/>
                <a:cs typeface="Trebuchet MS"/>
              </a:rPr>
              <a:t>2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spc="25" dirty="0">
                <a:latin typeface="Trebuchet MS"/>
                <a:cs typeface="Trebuchet MS"/>
              </a:rPr>
              <a:t>(</a:t>
            </a:r>
            <a:r>
              <a:rPr sz="3200" i="1" spc="25" dirty="0">
                <a:latin typeface="MathJax_Main"/>
                <a:cs typeface="MathJax_Main"/>
              </a:rPr>
              <a:t>a </a:t>
            </a:r>
            <a:r>
              <a:rPr sz="3200" dirty="0">
                <a:latin typeface="Trebuchet MS"/>
                <a:cs typeface="Trebuchet MS"/>
              </a:rPr>
              <a:t>-</a:t>
            </a:r>
            <a:r>
              <a:rPr sz="3200" spc="-484" dirty="0">
                <a:latin typeface="Trebuchet MS"/>
                <a:cs typeface="Trebuchet MS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c</a:t>
            </a:r>
            <a:r>
              <a:rPr sz="3200" spc="-25" dirty="0">
                <a:latin typeface="Trebuchet MS"/>
                <a:cs typeface="Trebuchet MS"/>
              </a:rPr>
              <a:t>)</a:t>
            </a:r>
            <a:r>
              <a:rPr sz="3150" spc="-37" baseline="26455" dirty="0">
                <a:latin typeface="Trebuchet MS"/>
                <a:cs typeface="Trebuchet MS"/>
              </a:rPr>
              <a:t>2</a:t>
            </a:r>
            <a:r>
              <a:rPr sz="3200" spc="-25" dirty="0">
                <a:latin typeface="Trebuchet MS"/>
                <a:cs typeface="Trebuchet MS"/>
              </a:rPr>
              <a:t>/(9</a:t>
            </a:r>
            <a:r>
              <a:rPr sz="3200" i="1" spc="-25" dirty="0">
                <a:latin typeface="MathJax_Main"/>
                <a:cs typeface="MathJax_Main"/>
              </a:rPr>
              <a:t>b</a:t>
            </a:r>
            <a:r>
              <a:rPr sz="3200" spc="-25" dirty="0">
                <a:latin typeface="Trebuchet MS"/>
                <a:cs typeface="Trebuchet MS"/>
              </a:rPr>
              <a:t>).</a:t>
            </a:r>
            <a:endParaRPr sz="3200">
              <a:latin typeface="Trebuchet MS"/>
              <a:cs typeface="Trebuchet MS"/>
            </a:endParaRPr>
          </a:p>
          <a:p>
            <a:pPr marL="381000" marR="2606675" indent="-343535">
              <a:lnSpc>
                <a:spcPct val="1178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In Stackelberg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equilibrium:  </a:t>
            </a:r>
            <a:r>
              <a:rPr sz="3200" spc="-5" dirty="0">
                <a:latin typeface="Trebuchet MS"/>
                <a:cs typeface="Trebuchet MS"/>
              </a:rPr>
              <a:t>(1)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i="1" spc="15" dirty="0">
                <a:latin typeface="MathJax_Main"/>
                <a:cs typeface="MathJax_Main"/>
              </a:rPr>
              <a:t>t</a:t>
            </a:r>
            <a:r>
              <a:rPr sz="3200" spc="15" dirty="0">
                <a:latin typeface="Trebuchet MS"/>
                <a:cs typeface="Trebuchet MS"/>
              </a:rPr>
              <a:t>/2, </a:t>
            </a:r>
            <a:r>
              <a:rPr sz="3200" i="1" spc="90" dirty="0">
                <a:latin typeface="MathJax_Main"/>
                <a:cs typeface="MathJax_Main"/>
              </a:rPr>
              <a:t>s</a:t>
            </a:r>
            <a:r>
              <a:rPr sz="3150" spc="135" baseline="-21164" dirty="0">
                <a:latin typeface="Trebuchet MS"/>
                <a:cs typeface="Trebuchet MS"/>
              </a:rPr>
              <a:t>2 </a:t>
            </a:r>
            <a:r>
              <a:rPr sz="3200" dirty="0">
                <a:latin typeface="Trebuchet MS"/>
                <a:cs typeface="Trebuchet MS"/>
              </a:rPr>
              <a:t>=</a:t>
            </a:r>
            <a:r>
              <a:rPr sz="3200" spc="420" dirty="0">
                <a:latin typeface="Trebuchet MS"/>
                <a:cs typeface="Trebuchet MS"/>
              </a:rPr>
              <a:t> </a:t>
            </a:r>
            <a:r>
              <a:rPr sz="3200" i="1" spc="15" dirty="0">
                <a:latin typeface="MathJax_Main"/>
                <a:cs typeface="MathJax_Main"/>
              </a:rPr>
              <a:t>t</a:t>
            </a:r>
            <a:r>
              <a:rPr sz="3200" spc="15" dirty="0">
                <a:latin typeface="Trebuchet MS"/>
                <a:cs typeface="Trebuchet MS"/>
              </a:rPr>
              <a:t>/4.</a:t>
            </a:r>
            <a:endParaRPr sz="32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  <a:spcBef>
                <a:spcPts val="810"/>
              </a:spcBef>
            </a:pPr>
            <a:r>
              <a:rPr sz="3200" spc="-5" dirty="0">
                <a:latin typeface="Trebuchet MS"/>
                <a:cs typeface="Trebuchet MS"/>
              </a:rPr>
              <a:t>(2) </a:t>
            </a:r>
            <a:r>
              <a:rPr sz="3200" spc="-5" dirty="0">
                <a:latin typeface="Symbol"/>
                <a:cs typeface="Symbol"/>
              </a:rPr>
              <a:t></a:t>
            </a:r>
            <a:r>
              <a:rPr sz="3150" spc="-7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spc="25" dirty="0">
                <a:latin typeface="Trebuchet MS"/>
                <a:cs typeface="Trebuchet MS"/>
              </a:rPr>
              <a:t>(</a:t>
            </a:r>
            <a:r>
              <a:rPr sz="3200" i="1" spc="25" dirty="0">
                <a:latin typeface="MathJax_Main"/>
                <a:cs typeface="MathJax_Main"/>
              </a:rPr>
              <a:t>a </a:t>
            </a:r>
            <a:r>
              <a:rPr sz="3200" dirty="0">
                <a:latin typeface="Trebuchet MS"/>
                <a:cs typeface="Trebuchet MS"/>
              </a:rPr>
              <a:t>- </a:t>
            </a:r>
            <a:r>
              <a:rPr sz="3200" i="1" spc="-25" dirty="0">
                <a:latin typeface="MathJax_Main"/>
                <a:cs typeface="MathJax_Main"/>
              </a:rPr>
              <a:t>c</a:t>
            </a:r>
            <a:r>
              <a:rPr sz="3200" spc="-25" dirty="0">
                <a:latin typeface="Trebuchet MS"/>
                <a:cs typeface="Trebuchet MS"/>
              </a:rPr>
              <a:t>)</a:t>
            </a:r>
            <a:r>
              <a:rPr sz="3150" spc="-37" baseline="26455" dirty="0">
                <a:latin typeface="Trebuchet MS"/>
                <a:cs typeface="Trebuchet MS"/>
              </a:rPr>
              <a:t>2</a:t>
            </a:r>
            <a:r>
              <a:rPr sz="3200" spc="-25" dirty="0">
                <a:latin typeface="Trebuchet MS"/>
                <a:cs typeface="Trebuchet MS"/>
              </a:rPr>
              <a:t>/(8</a:t>
            </a:r>
            <a:r>
              <a:rPr sz="3200" i="1" spc="-25" dirty="0">
                <a:latin typeface="MathJax_Main"/>
                <a:cs typeface="MathJax_Main"/>
              </a:rPr>
              <a:t>b</a:t>
            </a:r>
            <a:r>
              <a:rPr sz="3200" spc="-25" dirty="0">
                <a:latin typeface="Trebuchet MS"/>
                <a:cs typeface="Trebuchet MS"/>
              </a:rPr>
              <a:t>), </a:t>
            </a:r>
            <a:r>
              <a:rPr sz="3200" spc="-5" dirty="0">
                <a:latin typeface="Symbol"/>
                <a:cs typeface="Symbol"/>
              </a:rPr>
              <a:t></a:t>
            </a:r>
            <a:r>
              <a:rPr sz="3150" spc="-7" baseline="-21164" dirty="0">
                <a:latin typeface="Trebuchet MS"/>
                <a:cs typeface="Trebuchet MS"/>
              </a:rPr>
              <a:t>2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spc="25" dirty="0">
                <a:latin typeface="Trebuchet MS"/>
                <a:cs typeface="Trebuchet MS"/>
              </a:rPr>
              <a:t>(</a:t>
            </a:r>
            <a:r>
              <a:rPr sz="3200" i="1" spc="25" dirty="0">
                <a:latin typeface="MathJax_Main"/>
                <a:cs typeface="MathJax_Main"/>
              </a:rPr>
              <a:t>a </a:t>
            </a:r>
            <a:r>
              <a:rPr sz="3200" dirty="0">
                <a:latin typeface="Trebuchet MS"/>
                <a:cs typeface="Trebuchet MS"/>
              </a:rPr>
              <a:t>-</a:t>
            </a:r>
            <a:r>
              <a:rPr sz="3200" spc="-335" dirty="0">
                <a:latin typeface="Trebuchet MS"/>
                <a:cs typeface="Trebuchet MS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c</a:t>
            </a:r>
            <a:r>
              <a:rPr sz="3200" spc="-25" dirty="0">
                <a:latin typeface="Trebuchet MS"/>
                <a:cs typeface="Trebuchet MS"/>
              </a:rPr>
              <a:t>)</a:t>
            </a:r>
            <a:r>
              <a:rPr sz="3150" spc="-37" baseline="26455" dirty="0">
                <a:latin typeface="Trebuchet MS"/>
                <a:cs typeface="Trebuchet MS"/>
              </a:rPr>
              <a:t>2</a:t>
            </a:r>
            <a:r>
              <a:rPr sz="3200" spc="-25" dirty="0">
                <a:latin typeface="Trebuchet MS"/>
                <a:cs typeface="Trebuchet MS"/>
              </a:rPr>
              <a:t>/(16</a:t>
            </a:r>
            <a:r>
              <a:rPr sz="3200" i="1" spc="-25" dirty="0">
                <a:latin typeface="MathJax_Main"/>
                <a:cs typeface="MathJax_Main"/>
              </a:rPr>
              <a:t>b</a:t>
            </a:r>
            <a:r>
              <a:rPr sz="3200" spc="-25" dirty="0"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80D03-DABB-4A4B-B1F3-09F068D7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02" y="1127251"/>
            <a:ext cx="8070595" cy="615553"/>
          </a:xfrm>
        </p:spPr>
        <p:txBody>
          <a:bodyPr/>
          <a:lstStyle/>
          <a:p>
            <a:r>
              <a:rPr lang="en-US" altLang="zh-CN" dirty="0"/>
              <a:t>Nash equilibrium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647EB-E642-4940-B964-CDA719909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220" y="2362200"/>
            <a:ext cx="8070595" cy="4648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What’s Nash equilibrium?</a:t>
            </a:r>
          </a:p>
          <a:p>
            <a:endParaRPr lang="en-US" altLang="zh-CN" dirty="0"/>
          </a:p>
          <a:p>
            <a:r>
              <a:rPr lang="en-US" altLang="zh-CN" sz="2000" dirty="0"/>
              <a:t>a proposed solution of a </a:t>
            </a:r>
            <a:r>
              <a:rPr lang="en-US" altLang="zh-CN" sz="2000" b="1" dirty="0"/>
              <a:t>non-cooperative</a:t>
            </a:r>
            <a:r>
              <a:rPr lang="en-US" altLang="zh-CN" sz="2000" dirty="0"/>
              <a:t> game involving two or more players.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terms of game theory, if each player has chosen a strategy, and no player can benefit by changing strategies while the other players keep theirs unchanged, then the current set of strategy choices and their corresponding payoffs constitutes a </a:t>
            </a:r>
            <a:r>
              <a:rPr lang="en-US" altLang="zh-CN" sz="2000" b="1" dirty="0"/>
              <a:t>Nash equilibrium</a:t>
            </a:r>
            <a:r>
              <a:rPr lang="en-US" altLang="zh-CN" sz="20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3B0D50-41A1-47EA-B550-D0263AA0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18804"/>
            <a:ext cx="251887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55022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Comparison </a:t>
            </a:r>
            <a:r>
              <a:rPr spc="110" dirty="0"/>
              <a:t>to</a:t>
            </a:r>
            <a:r>
              <a:rPr spc="-185" dirty="0"/>
              <a:t> </a:t>
            </a:r>
            <a:r>
              <a:rPr spc="90" dirty="0"/>
              <a:t>Cournot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902" y="2133558"/>
            <a:ext cx="7070725" cy="23628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dirty="0">
                <a:latin typeface="Trebuchet MS"/>
                <a:cs typeface="Trebuchet MS"/>
              </a:rPr>
              <a:t>So in Stackelberg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competition: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rebuchet MS"/>
                <a:cs typeface="Trebuchet MS"/>
              </a:rPr>
              <a:t>-the </a:t>
            </a:r>
            <a:r>
              <a:rPr sz="3200" i="1" dirty="0">
                <a:latin typeface="Trebuchet MS"/>
                <a:cs typeface="Trebuchet MS"/>
              </a:rPr>
              <a:t>leader </a:t>
            </a:r>
            <a:r>
              <a:rPr sz="3200" dirty="0">
                <a:latin typeface="Trebuchet MS"/>
                <a:cs typeface="Trebuchet MS"/>
              </a:rPr>
              <a:t>has </a:t>
            </a:r>
            <a:r>
              <a:rPr sz="3200" i="1" dirty="0">
                <a:latin typeface="Trebuchet MS"/>
                <a:cs typeface="Trebuchet MS"/>
              </a:rPr>
              <a:t>higher</a:t>
            </a:r>
            <a:r>
              <a:rPr sz="3200" i="1" spc="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profits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latin typeface="Trebuchet MS"/>
                <a:cs typeface="Trebuchet MS"/>
              </a:rPr>
              <a:t>-the </a:t>
            </a:r>
            <a:r>
              <a:rPr sz="3200" i="1" spc="-5" dirty="0">
                <a:latin typeface="Trebuchet MS"/>
                <a:cs typeface="Trebuchet MS"/>
              </a:rPr>
              <a:t>follower </a:t>
            </a:r>
            <a:r>
              <a:rPr sz="3200" dirty="0">
                <a:latin typeface="Trebuchet MS"/>
                <a:cs typeface="Trebuchet MS"/>
              </a:rPr>
              <a:t>has </a:t>
            </a:r>
            <a:r>
              <a:rPr sz="3200" i="1" dirty="0">
                <a:latin typeface="Trebuchet MS"/>
                <a:cs typeface="Trebuchet MS"/>
              </a:rPr>
              <a:t>lower</a:t>
            </a:r>
            <a:r>
              <a:rPr sz="3200" i="1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profits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Trebuchet MS"/>
                <a:cs typeface="Trebuchet MS"/>
              </a:rPr>
              <a:t>This is called a </a:t>
            </a:r>
            <a:r>
              <a:rPr sz="3200" i="1" spc="-5" dirty="0">
                <a:latin typeface="Trebuchet MS"/>
                <a:cs typeface="Trebuchet MS"/>
              </a:rPr>
              <a:t>first mover</a:t>
            </a:r>
            <a:r>
              <a:rPr sz="3200" i="1" spc="-20" dirty="0">
                <a:latin typeface="Trebuchet MS"/>
                <a:cs typeface="Trebuchet MS"/>
              </a:rPr>
              <a:t> </a:t>
            </a:r>
            <a:r>
              <a:rPr sz="3200" i="1" spc="-5" dirty="0">
                <a:latin typeface="Trebuchet MS"/>
                <a:cs typeface="Trebuchet MS"/>
              </a:rPr>
              <a:t>advantage.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72961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Stackelberg competition:</a:t>
            </a:r>
            <a:r>
              <a:rPr spc="-220" dirty="0"/>
              <a:t> </a:t>
            </a:r>
            <a:r>
              <a:rPr spc="90" dirty="0"/>
              <a:t>moral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802" y="2230627"/>
            <a:ext cx="8086090" cy="410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latin typeface="Trebuchet MS"/>
                <a:cs typeface="Trebuchet MS"/>
              </a:rPr>
              <a:t>Moral:</a:t>
            </a:r>
            <a:endParaRPr sz="3200" dirty="0">
              <a:latin typeface="Trebuchet MS"/>
              <a:cs typeface="Trebuchet MS"/>
            </a:endParaRPr>
          </a:p>
          <a:p>
            <a:pPr marL="393700" marR="1035685">
              <a:lnSpc>
                <a:spcPct val="100000"/>
              </a:lnSpc>
            </a:pPr>
            <a:r>
              <a:rPr sz="3200" dirty="0">
                <a:latin typeface="Trebuchet MS"/>
                <a:cs typeface="Trebuchet MS"/>
              </a:rPr>
              <a:t>Additional information available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can  lower a player’s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payoff,</a:t>
            </a:r>
          </a:p>
          <a:p>
            <a:pPr marL="393700" marR="17780">
              <a:lnSpc>
                <a:spcPts val="3829"/>
              </a:lnSpc>
              <a:spcBef>
                <a:spcPts val="130"/>
              </a:spcBef>
            </a:pPr>
            <a:r>
              <a:rPr sz="3200" dirty="0">
                <a:latin typeface="Trebuchet MS"/>
                <a:cs typeface="Trebuchet MS"/>
              </a:rPr>
              <a:t>if it is common knowledge that the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player  will have the additional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information.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 dirty="0">
              <a:latin typeface="Trebuchet MS"/>
              <a:cs typeface="Trebuchet MS"/>
            </a:endParaRPr>
          </a:p>
          <a:p>
            <a:pPr marL="393065" marR="440690" indent="-342900">
              <a:lnSpc>
                <a:spcPts val="3760"/>
              </a:lnSpc>
            </a:pPr>
            <a:r>
              <a:rPr sz="3200" dirty="0">
                <a:latin typeface="Trebuchet MS"/>
                <a:cs typeface="Trebuchet MS"/>
              </a:rPr>
              <a:t>(</a:t>
            </a:r>
            <a:r>
              <a:rPr sz="3200" i="1" dirty="0">
                <a:latin typeface="Trebuchet MS"/>
                <a:cs typeface="Trebuchet MS"/>
              </a:rPr>
              <a:t>Here: </a:t>
            </a:r>
            <a:r>
              <a:rPr sz="3200" dirty="0">
                <a:latin typeface="Trebuchet MS"/>
                <a:cs typeface="Trebuchet MS"/>
              </a:rPr>
              <a:t>firm 1 takes advantage of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knowing  </a:t>
            </a:r>
            <a:r>
              <a:rPr sz="3200" spc="-5" dirty="0">
                <a:latin typeface="Trebuchet MS"/>
                <a:cs typeface="Trebuchet MS"/>
              </a:rPr>
              <a:t>firm </a:t>
            </a:r>
            <a:r>
              <a:rPr sz="3200" dirty="0">
                <a:latin typeface="Trebuchet MS"/>
                <a:cs typeface="Trebuchet MS"/>
              </a:rPr>
              <a:t>2 </a:t>
            </a:r>
            <a:r>
              <a:rPr sz="3200" spc="-5" dirty="0">
                <a:latin typeface="Trebuchet MS"/>
                <a:cs typeface="Trebuchet MS"/>
              </a:rPr>
              <a:t>knows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i="1" spc="40" dirty="0">
                <a:latin typeface="MathJax_Main"/>
                <a:cs typeface="MathJax_Main"/>
              </a:rPr>
              <a:t>s</a:t>
            </a:r>
            <a:r>
              <a:rPr sz="3150" spc="60" baseline="-21164" dirty="0">
                <a:latin typeface="Trebuchet MS"/>
                <a:cs typeface="Trebuchet MS"/>
              </a:rPr>
              <a:t>1</a:t>
            </a:r>
            <a:r>
              <a:rPr sz="3200" spc="40" dirty="0">
                <a:latin typeface="Trebuchet MS"/>
                <a:cs typeface="Trebuchet MS"/>
              </a:rPr>
              <a:t>.)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9A32A-27A5-4FB2-9176-B26A3FBF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Nash equilibrium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58A9E-501B-482B-B446-14269AF5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502" y="2514601"/>
            <a:ext cx="8556498" cy="51706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1" dirty="0"/>
              <a:t>Prisoner's dilemma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800" dirty="0"/>
              <a:t>The prisoner's dilemma has a single Nash equilibrium: both players choosing to confess.</a:t>
            </a:r>
            <a:endParaRPr lang="en-US" altLang="zh-CN" sz="18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03F365-4F36-40F0-8D88-22BE2A32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135568"/>
            <a:ext cx="2821815" cy="23465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ECF310-9215-48BE-8D39-7748E857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17425"/>
            <a:ext cx="3824308" cy="22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4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9A32A-27A5-4FB2-9176-B26A3FBF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Nash equilibrium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58A9E-501B-482B-B446-14269AF5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502" y="2514601"/>
            <a:ext cx="8327898" cy="3754874"/>
          </a:xfrm>
        </p:spPr>
        <p:txBody>
          <a:bodyPr/>
          <a:lstStyle/>
          <a:p>
            <a:r>
              <a:rPr lang="en-US" altLang="zh-CN" dirty="0"/>
              <a:t>Nash showed that there is a Nash equilibrium for every </a:t>
            </a:r>
            <a:r>
              <a:rPr lang="en-US" altLang="zh-CN" b="1" dirty="0"/>
              <a:t>finite game</a:t>
            </a:r>
            <a:endParaRPr lang="en-US" altLang="zh-CN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“</a:t>
            </a:r>
            <a:r>
              <a:rPr lang="en-US" altLang="zh-CN" sz="2000" b="1" dirty="0"/>
              <a:t>ﬁnite</a:t>
            </a:r>
            <a:r>
              <a:rPr lang="en-US" altLang="zh-CN" sz="2000" dirty="0"/>
              <a:t>” means two things: ﬁnite set of players and each of them has ﬁnite set of strategies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Nash equilibria can be used to predict the outcome of finite games,</a:t>
            </a:r>
            <a:r>
              <a:rPr lang="zh-CN" altLang="en-US" sz="2000" dirty="0"/>
              <a:t> </a:t>
            </a:r>
            <a:r>
              <a:rPr lang="en-US" altLang="zh-CN" sz="2000" dirty="0"/>
              <a:t>Furthermore, the best equilibrium outcome can be found by using the method of </a:t>
            </a:r>
            <a:r>
              <a:rPr lang="en-US" altLang="zh-CN" sz="2000" b="1" dirty="0"/>
              <a:t>elimination of dominated strategies</a:t>
            </a:r>
            <a:r>
              <a:rPr lang="en-US" altLang="zh-CN" sz="2000" dirty="0"/>
              <a:t>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8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9A32A-27A5-4FB2-9176-B26A3FBF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Nash equilibrium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58A9E-501B-482B-B446-14269AF5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502" y="2514601"/>
            <a:ext cx="8937498" cy="40010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1" dirty="0"/>
              <a:t>Dominant strategies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Dominant strategies are considered as better than other strategies, no matter what other players might do.</a:t>
            </a:r>
          </a:p>
          <a:p>
            <a:endParaRPr lang="en-US" altLang="zh-CN" sz="1400" dirty="0"/>
          </a:p>
          <a:p>
            <a:r>
              <a:rPr lang="en-US" altLang="zh-CN" sz="1600" b="1" dirty="0"/>
              <a:t>-a strictly dominant strategy </a:t>
            </a:r>
            <a:r>
              <a:rPr lang="en-US" altLang="zh-CN" sz="1600" dirty="0"/>
              <a:t>is that strategy that always provides greater </a:t>
            </a:r>
            <a:r>
              <a:rPr lang="en-US" altLang="zh-CN" sz="1600" i="1" dirty="0"/>
              <a:t>utility</a:t>
            </a:r>
            <a:r>
              <a:rPr lang="en-US" altLang="zh-CN" sz="1600" dirty="0"/>
              <a:t> to a the player, no matter what the other player’s strategy is; </a:t>
            </a:r>
            <a:r>
              <a:rPr lang="en-US" altLang="zh-CN" sz="1600" b="1" dirty="0"/>
              <a:t> &gt;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-a weakly dominant strategy </a:t>
            </a:r>
            <a:r>
              <a:rPr lang="en-US" altLang="zh-CN" sz="1600" dirty="0"/>
              <a:t>is that strategy that provides at least the same utility for all the other player’s strategies, and strictly greater for some strategy.    </a:t>
            </a:r>
            <a:r>
              <a:rPr lang="en-US" altLang="zh-CN" sz="1600" b="1" dirty="0"/>
              <a:t>&gt;=</a:t>
            </a:r>
          </a:p>
          <a:p>
            <a:endParaRPr lang="en-US" altLang="zh-CN" sz="1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Dominant strategy equilibrium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F38843-0A0C-4615-A1A1-A3030116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762000"/>
            <a:ext cx="4228524" cy="22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6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9A32A-27A5-4FB2-9176-B26A3FBF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Nash equilibrium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58A9E-501B-482B-B446-14269AF5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502" y="2514600"/>
            <a:ext cx="8251698" cy="24622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The elimination of dominated strategies</a:t>
            </a:r>
          </a:p>
          <a:p>
            <a:endParaRPr lang="en-US" altLang="zh-CN" sz="2000" dirty="0"/>
          </a:p>
          <a:p>
            <a:r>
              <a:rPr lang="en-US" altLang="zh-CN" sz="1800" dirty="0"/>
              <a:t>The way to proceed is to eliminate for each player every strategy that seems ‘unreasonable’, which will greatly reduce the number of equilibria. </a:t>
            </a:r>
          </a:p>
          <a:p>
            <a:endParaRPr lang="en-US" altLang="zh-CN" sz="1800" dirty="0"/>
          </a:p>
          <a:p>
            <a:r>
              <a:rPr lang="en-US" altLang="zh-CN" sz="1800" dirty="0"/>
              <a:t>This method is quite easy to use when </a:t>
            </a:r>
            <a:r>
              <a:rPr lang="en-US" altLang="zh-CN" sz="1800" b="1" dirty="0"/>
              <a:t>only strictly dominated strategies </a:t>
            </a:r>
            <a:r>
              <a:rPr lang="en-US" altLang="zh-CN" sz="1800" dirty="0"/>
              <a:t>are in place, </a:t>
            </a:r>
          </a:p>
          <a:p>
            <a:r>
              <a:rPr lang="en-US" altLang="zh-CN" sz="1800" dirty="0"/>
              <a:t>but the elimination of </a:t>
            </a:r>
            <a:r>
              <a:rPr lang="en-US" altLang="zh-CN" sz="1800" b="1" dirty="0"/>
              <a:t>weakly dominated strategies </a:t>
            </a:r>
            <a:r>
              <a:rPr lang="en-US" altLang="zh-CN" sz="1800" dirty="0"/>
              <a:t>can turn problematic, ending up with a game that does not resembles the original one from a strategic point of view.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249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9A32A-27A5-4FB2-9176-B26A3FBF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Nash equilibrium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58A9E-501B-482B-B446-14269AF5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502" y="2057400"/>
            <a:ext cx="8937498" cy="12003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the Battle of the Bismarck Sea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E50664-12F2-4300-B3BD-2A16071D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62201"/>
            <a:ext cx="3300437" cy="18478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73BB4A-8C46-4EAC-86F5-38601213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02" y="3962400"/>
            <a:ext cx="7620327" cy="339396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552AB65-5158-45A3-AA57-B0EABD896436}"/>
              </a:ext>
            </a:extLst>
          </p:cNvPr>
          <p:cNvCxnSpPr/>
          <p:nvPr/>
        </p:nvCxnSpPr>
        <p:spPr>
          <a:xfrm>
            <a:off x="8305800" y="1445068"/>
            <a:ext cx="76200" cy="244113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EF370D-59F4-4DD0-9B3B-A54377A48DA1}"/>
              </a:ext>
            </a:extLst>
          </p:cNvPr>
          <p:cNvCxnSpPr>
            <a:cxnSpLocks/>
          </p:cNvCxnSpPr>
          <p:nvPr/>
        </p:nvCxnSpPr>
        <p:spPr>
          <a:xfrm>
            <a:off x="6248400" y="3200400"/>
            <a:ext cx="3200400" cy="5732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43599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Stackelberg</a:t>
            </a:r>
            <a:r>
              <a:rPr spc="-75" dirty="0"/>
              <a:t> </a:t>
            </a:r>
            <a:r>
              <a:rPr spc="175" dirty="0"/>
              <a:t>games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902" y="2230627"/>
            <a:ext cx="7050405" cy="2072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05180" indent="-343535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rebuchet MS"/>
                <a:cs typeface="Trebuchet MS"/>
              </a:rPr>
              <a:t>In a Stackelberg game, one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player  (the “leader”) moves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first,</a:t>
            </a:r>
          </a:p>
          <a:p>
            <a:pPr marL="355600" marR="5080" indent="-343535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Trebuchet MS"/>
                <a:cs typeface="Trebuchet MS"/>
              </a:rPr>
              <a:t>and all other players (the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“followers”)  move after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905000"/>
            <a:ext cx="83058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902" y="1127251"/>
            <a:ext cx="56870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Stackelberg</a:t>
            </a:r>
            <a:r>
              <a:rPr spc="-75" dirty="0"/>
              <a:t> </a:t>
            </a:r>
            <a:r>
              <a:rPr spc="160" dirty="0"/>
              <a:t>competition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502" y="2124414"/>
            <a:ext cx="7423150" cy="41211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Trebuchet MS"/>
                <a:cs typeface="Trebuchet MS"/>
              </a:rPr>
              <a:t>Two firms </a:t>
            </a:r>
            <a:r>
              <a:rPr sz="3200" spc="95" dirty="0">
                <a:latin typeface="Trebuchet MS"/>
                <a:cs typeface="Trebuchet MS"/>
              </a:rPr>
              <a:t>(</a:t>
            </a:r>
            <a:r>
              <a:rPr sz="3200" i="1" spc="95" dirty="0">
                <a:latin typeface="MathJax_Main"/>
                <a:cs typeface="MathJax_Main"/>
              </a:rPr>
              <a:t>N </a:t>
            </a:r>
            <a:r>
              <a:rPr sz="3200" dirty="0">
                <a:latin typeface="Trebuchet MS"/>
                <a:cs typeface="Trebuchet MS"/>
              </a:rPr>
              <a:t>=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2)</a:t>
            </a:r>
            <a:endParaRPr sz="3200">
              <a:latin typeface="Trebuchet MS"/>
              <a:cs typeface="Trebuchet MS"/>
            </a:endParaRPr>
          </a:p>
          <a:p>
            <a:pPr marL="3803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81000" algn="l"/>
              </a:tabLst>
            </a:pPr>
            <a:r>
              <a:rPr sz="3200" spc="-5" dirty="0">
                <a:latin typeface="Trebuchet MS"/>
                <a:cs typeface="Trebuchet MS"/>
              </a:rPr>
              <a:t>Each </a:t>
            </a:r>
            <a:r>
              <a:rPr sz="3200" dirty="0">
                <a:latin typeface="Trebuchet MS"/>
                <a:cs typeface="Trebuchet MS"/>
              </a:rPr>
              <a:t>firm </a:t>
            </a:r>
            <a:r>
              <a:rPr sz="3200" spc="-5" dirty="0">
                <a:latin typeface="Trebuchet MS"/>
                <a:cs typeface="Trebuchet MS"/>
              </a:rPr>
              <a:t>chooses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quantity </a:t>
            </a:r>
            <a:r>
              <a:rPr sz="3200" i="1" spc="130" dirty="0">
                <a:latin typeface="MathJax_Main"/>
                <a:cs typeface="MathJax_Main"/>
              </a:rPr>
              <a:t>s</a:t>
            </a:r>
            <a:r>
              <a:rPr sz="3150" i="1" spc="195" baseline="-21164" dirty="0">
                <a:latin typeface="MathJax_Main"/>
                <a:cs typeface="MathJax_Main"/>
              </a:rPr>
              <a:t>n </a:t>
            </a:r>
            <a:r>
              <a:rPr sz="3200" b="1" spc="-195" dirty="0">
                <a:latin typeface="DejaVu Sans"/>
                <a:cs typeface="DejaVu Sans"/>
              </a:rPr>
              <a:t>≥</a:t>
            </a:r>
            <a:r>
              <a:rPr sz="3200" b="1" spc="-500" dirty="0">
                <a:latin typeface="DejaVu Sans"/>
                <a:cs typeface="DejaVu Sans"/>
              </a:rPr>
              <a:t> </a:t>
            </a:r>
            <a:r>
              <a:rPr sz="3200" dirty="0">
                <a:latin typeface="Trebuchet MS"/>
                <a:cs typeface="Trebuchet MS"/>
              </a:rPr>
              <a:t>0</a:t>
            </a:r>
            <a:endParaRPr sz="3200">
              <a:latin typeface="Trebuchet MS"/>
              <a:cs typeface="Trebuchet MS"/>
            </a:endParaRPr>
          </a:p>
          <a:p>
            <a:pPr marL="3803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Trebuchet MS"/>
                <a:cs typeface="Trebuchet MS"/>
              </a:rPr>
              <a:t>Cost of </a:t>
            </a:r>
            <a:r>
              <a:rPr sz="3200" spc="-5" dirty="0">
                <a:latin typeface="Trebuchet MS"/>
                <a:cs typeface="Trebuchet MS"/>
              </a:rPr>
              <a:t>producing </a:t>
            </a:r>
            <a:r>
              <a:rPr sz="3200" i="1" spc="135" dirty="0">
                <a:latin typeface="MathJax_Main"/>
                <a:cs typeface="MathJax_Main"/>
              </a:rPr>
              <a:t>s</a:t>
            </a:r>
            <a:r>
              <a:rPr sz="3150" i="1" spc="202" baseline="-21164" dirty="0">
                <a:latin typeface="MathJax_Main"/>
                <a:cs typeface="MathJax_Main"/>
              </a:rPr>
              <a:t>n </a:t>
            </a:r>
            <a:r>
              <a:rPr sz="3200" dirty="0">
                <a:latin typeface="Trebuchet MS"/>
                <a:cs typeface="Trebuchet MS"/>
              </a:rPr>
              <a:t>: </a:t>
            </a:r>
            <a:r>
              <a:rPr sz="3200" i="1" spc="-5" dirty="0">
                <a:latin typeface="MathJax_Main"/>
                <a:cs typeface="MathJax_Main"/>
              </a:rPr>
              <a:t>c</a:t>
            </a:r>
            <a:r>
              <a:rPr sz="3150" i="1" spc="-7" baseline="-21164" dirty="0">
                <a:latin typeface="MathJax_Main"/>
                <a:cs typeface="MathJax_Main"/>
              </a:rPr>
              <a:t>n</a:t>
            </a:r>
            <a:r>
              <a:rPr sz="3150" i="1" spc="97" baseline="-21164" dirty="0">
                <a:latin typeface="MathJax_Main"/>
                <a:cs typeface="MathJax_Main"/>
              </a:rPr>
              <a:t> </a:t>
            </a:r>
            <a:r>
              <a:rPr sz="3200" i="1" spc="130" dirty="0">
                <a:latin typeface="MathJax_Main"/>
                <a:cs typeface="MathJax_Main"/>
              </a:rPr>
              <a:t>s</a:t>
            </a:r>
            <a:r>
              <a:rPr sz="3150" i="1" spc="195" baseline="-21164" dirty="0">
                <a:latin typeface="MathJax_Main"/>
                <a:cs typeface="MathJax_Main"/>
              </a:rPr>
              <a:t>n</a:t>
            </a:r>
            <a:endParaRPr sz="3150" baseline="-21164">
              <a:latin typeface="MathJax_Main"/>
              <a:cs typeface="MathJax_Main"/>
            </a:endParaRPr>
          </a:p>
          <a:p>
            <a:pPr marL="381000" indent="-343535">
              <a:lnSpc>
                <a:spcPct val="100000"/>
              </a:lnSpc>
              <a:spcBef>
                <a:spcPts val="835"/>
              </a:spcBef>
              <a:buFont typeface="Trebuchet MS"/>
              <a:buChar char="•"/>
              <a:tabLst>
                <a:tab pos="381635" algn="l"/>
              </a:tabLst>
            </a:pPr>
            <a:r>
              <a:rPr sz="3200" i="1" dirty="0">
                <a:latin typeface="Trebuchet MS"/>
                <a:cs typeface="Trebuchet MS"/>
              </a:rPr>
              <a:t>Demand</a:t>
            </a:r>
            <a:r>
              <a:rPr sz="3200" i="1" spc="-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curve</a:t>
            </a:r>
            <a:r>
              <a:rPr sz="3200" dirty="0"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  <a:spcBef>
                <a:spcPts val="690"/>
              </a:spcBef>
            </a:pPr>
            <a:r>
              <a:rPr sz="3200" dirty="0">
                <a:latin typeface="Trebuchet MS"/>
                <a:cs typeface="Trebuchet MS"/>
              </a:rPr>
              <a:t>Price = </a:t>
            </a:r>
            <a:r>
              <a:rPr sz="3200" i="1" spc="15" dirty="0">
                <a:latin typeface="MathJax_Main"/>
                <a:cs typeface="MathJax_Main"/>
              </a:rPr>
              <a:t>P</a:t>
            </a:r>
            <a:r>
              <a:rPr sz="3200" spc="15" dirty="0">
                <a:latin typeface="Trebuchet MS"/>
                <a:cs typeface="Trebuchet MS"/>
              </a:rPr>
              <a:t>(</a:t>
            </a:r>
            <a:r>
              <a:rPr sz="3200" i="1" spc="15" dirty="0">
                <a:latin typeface="MathJax_Main"/>
                <a:cs typeface="MathJax_Main"/>
              </a:rPr>
              <a:t>s</a:t>
            </a:r>
            <a:r>
              <a:rPr sz="3150" i="1" spc="22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+ </a:t>
            </a: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i="1" spc="89" baseline="-21164" dirty="0">
                <a:latin typeface="Trebuchet MS"/>
                <a:cs typeface="Trebuchet MS"/>
              </a:rPr>
              <a:t>2</a:t>
            </a:r>
            <a:r>
              <a:rPr sz="3200" spc="60" dirty="0">
                <a:latin typeface="Trebuchet MS"/>
                <a:cs typeface="Trebuchet MS"/>
              </a:rPr>
              <a:t>)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i="1" spc="55" dirty="0">
                <a:latin typeface="MathJax_Main"/>
                <a:cs typeface="MathJax_Main"/>
              </a:rPr>
              <a:t>a </a:t>
            </a:r>
            <a:r>
              <a:rPr sz="3200" dirty="0">
                <a:latin typeface="Trebuchet MS"/>
                <a:cs typeface="Trebuchet MS"/>
              </a:rPr>
              <a:t>– </a:t>
            </a:r>
            <a:r>
              <a:rPr sz="3200" i="1" spc="-100" dirty="0">
                <a:latin typeface="MathJax_Main"/>
                <a:cs typeface="MathJax_Main"/>
              </a:rPr>
              <a:t>b </a:t>
            </a:r>
            <a:r>
              <a:rPr sz="3200" spc="60" dirty="0">
                <a:latin typeface="Trebuchet MS"/>
                <a:cs typeface="Trebuchet MS"/>
              </a:rPr>
              <a:t>(</a:t>
            </a: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i="1" spc="89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+</a:t>
            </a:r>
            <a:r>
              <a:rPr sz="3200" spc="180" dirty="0">
                <a:latin typeface="Trebuchet MS"/>
                <a:cs typeface="Trebuchet MS"/>
              </a:rPr>
              <a:t> </a:t>
            </a: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i="1" spc="89" baseline="-21164" dirty="0">
                <a:latin typeface="Trebuchet MS"/>
                <a:cs typeface="Trebuchet MS"/>
              </a:rPr>
              <a:t>2</a:t>
            </a:r>
            <a:r>
              <a:rPr sz="3200" spc="60" dirty="0"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  <a:p>
            <a:pPr marL="380365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Trebuchet MS"/>
                <a:cs typeface="Trebuchet MS"/>
              </a:rPr>
              <a:t>Payoffs:</a:t>
            </a:r>
            <a:endParaRPr sz="32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latin typeface="Trebuchet MS"/>
                <a:cs typeface="Trebuchet MS"/>
              </a:rPr>
              <a:t>Profit = </a:t>
            </a:r>
            <a:r>
              <a:rPr sz="3200" spc="40" dirty="0">
                <a:latin typeface="Symbol"/>
                <a:cs typeface="Symbol"/>
              </a:rPr>
              <a:t></a:t>
            </a:r>
            <a:r>
              <a:rPr sz="3150" i="1" spc="60" baseline="-21164" dirty="0">
                <a:latin typeface="MathJax_Main"/>
                <a:cs typeface="MathJax_Main"/>
              </a:rPr>
              <a:t>n</a:t>
            </a:r>
            <a:r>
              <a:rPr sz="3200" spc="40" dirty="0">
                <a:latin typeface="Trebuchet MS"/>
                <a:cs typeface="Trebuchet MS"/>
              </a:rPr>
              <a:t>(</a:t>
            </a:r>
            <a:r>
              <a:rPr sz="3200" i="1" spc="40" dirty="0">
                <a:latin typeface="MathJax_Main"/>
                <a:cs typeface="MathJax_Main"/>
              </a:rPr>
              <a:t>s</a:t>
            </a:r>
            <a:r>
              <a:rPr sz="3150" i="1" spc="60" baseline="-21164" dirty="0">
                <a:latin typeface="Trebuchet MS"/>
                <a:cs typeface="Trebuchet MS"/>
              </a:rPr>
              <a:t>1</a:t>
            </a:r>
            <a:r>
              <a:rPr sz="3200" spc="40" dirty="0">
                <a:latin typeface="Trebuchet MS"/>
                <a:cs typeface="Trebuchet MS"/>
              </a:rPr>
              <a:t>, </a:t>
            </a: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i="1" spc="89" baseline="-21164" dirty="0">
                <a:latin typeface="Trebuchet MS"/>
                <a:cs typeface="Trebuchet MS"/>
              </a:rPr>
              <a:t>2</a:t>
            </a:r>
            <a:r>
              <a:rPr sz="3200" spc="60" dirty="0">
                <a:latin typeface="Trebuchet MS"/>
                <a:cs typeface="Trebuchet MS"/>
              </a:rPr>
              <a:t>) </a:t>
            </a:r>
            <a:r>
              <a:rPr sz="3200" dirty="0">
                <a:latin typeface="Trebuchet MS"/>
                <a:cs typeface="Trebuchet MS"/>
              </a:rPr>
              <a:t>= </a:t>
            </a:r>
            <a:r>
              <a:rPr sz="3200" i="1" spc="10" dirty="0">
                <a:latin typeface="MathJax_Main"/>
                <a:cs typeface="MathJax_Main"/>
              </a:rPr>
              <a:t>P</a:t>
            </a:r>
            <a:r>
              <a:rPr sz="3200" spc="10" dirty="0">
                <a:latin typeface="Trebuchet MS"/>
                <a:cs typeface="Trebuchet MS"/>
              </a:rPr>
              <a:t>(</a:t>
            </a:r>
            <a:r>
              <a:rPr sz="3200" i="1" spc="10" dirty="0">
                <a:latin typeface="MathJax_Main"/>
                <a:cs typeface="MathJax_Main"/>
              </a:rPr>
              <a:t>s</a:t>
            </a:r>
            <a:r>
              <a:rPr sz="3150" i="1" spc="15" baseline="-21164" dirty="0">
                <a:latin typeface="Trebuchet MS"/>
                <a:cs typeface="Trebuchet MS"/>
              </a:rPr>
              <a:t>1 </a:t>
            </a:r>
            <a:r>
              <a:rPr sz="3200" dirty="0">
                <a:latin typeface="Trebuchet MS"/>
                <a:cs typeface="Trebuchet MS"/>
              </a:rPr>
              <a:t>+ </a:t>
            </a:r>
            <a:r>
              <a:rPr sz="3200" i="1" spc="60" dirty="0">
                <a:latin typeface="MathJax_Main"/>
                <a:cs typeface="MathJax_Main"/>
              </a:rPr>
              <a:t>s</a:t>
            </a:r>
            <a:r>
              <a:rPr sz="3150" i="1" spc="89" baseline="-21164" dirty="0">
                <a:latin typeface="Trebuchet MS"/>
                <a:cs typeface="Trebuchet MS"/>
              </a:rPr>
              <a:t>2</a:t>
            </a:r>
            <a:r>
              <a:rPr sz="3200" spc="60" dirty="0">
                <a:latin typeface="Trebuchet MS"/>
                <a:cs typeface="Trebuchet MS"/>
              </a:rPr>
              <a:t>) </a:t>
            </a:r>
            <a:r>
              <a:rPr sz="3200" i="1" spc="130" dirty="0">
                <a:latin typeface="MathJax_Main"/>
                <a:cs typeface="MathJax_Main"/>
              </a:rPr>
              <a:t>s</a:t>
            </a:r>
            <a:r>
              <a:rPr sz="3150" i="1" spc="195" baseline="-21164" dirty="0">
                <a:latin typeface="MathJax_Main"/>
                <a:cs typeface="MathJax_Main"/>
              </a:rPr>
              <a:t>n </a:t>
            </a:r>
            <a:r>
              <a:rPr sz="3200" dirty="0">
                <a:latin typeface="Trebuchet MS"/>
                <a:cs typeface="Trebuchet MS"/>
              </a:rPr>
              <a:t>– </a:t>
            </a:r>
            <a:r>
              <a:rPr sz="3200" i="1" spc="-5" dirty="0">
                <a:latin typeface="MathJax_Main"/>
                <a:cs typeface="MathJax_Main"/>
              </a:rPr>
              <a:t>c</a:t>
            </a:r>
            <a:r>
              <a:rPr sz="3150" i="1" spc="-7" baseline="-21164" dirty="0">
                <a:latin typeface="MathJax_Main"/>
                <a:cs typeface="MathJax_Main"/>
              </a:rPr>
              <a:t>n</a:t>
            </a:r>
            <a:r>
              <a:rPr sz="3150" i="1" spc="322" baseline="-21164" dirty="0">
                <a:latin typeface="MathJax_Main"/>
                <a:cs typeface="MathJax_Main"/>
              </a:rPr>
              <a:t> </a:t>
            </a:r>
            <a:r>
              <a:rPr sz="3200" i="1" spc="135" dirty="0">
                <a:latin typeface="MathJax_Main"/>
                <a:cs typeface="MathJax_Main"/>
              </a:rPr>
              <a:t>s</a:t>
            </a:r>
            <a:r>
              <a:rPr sz="3150" i="1" spc="202" baseline="-21164" dirty="0">
                <a:latin typeface="MathJax_Main"/>
                <a:cs typeface="MathJax_Main"/>
              </a:rPr>
              <a:t>n</a:t>
            </a:r>
            <a:endParaRPr sz="3150" baseline="-21164">
              <a:latin typeface="MathJax_Main"/>
              <a:cs typeface="MathJax_Ma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879</Words>
  <Application>Microsoft Office PowerPoint</Application>
  <PresentationFormat>自定义</PresentationFormat>
  <Paragraphs>127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DejaVu Sans</vt:lpstr>
      <vt:lpstr>MathJax_Main</vt:lpstr>
      <vt:lpstr>等线</vt:lpstr>
      <vt:lpstr>Arial</vt:lpstr>
      <vt:lpstr>Calibri</vt:lpstr>
      <vt:lpstr>Symbol</vt:lpstr>
      <vt:lpstr>Times New Roman</vt:lpstr>
      <vt:lpstr>Trebuchet MS</vt:lpstr>
      <vt:lpstr>Office Theme</vt:lpstr>
      <vt:lpstr>Game Theory</vt:lpstr>
      <vt:lpstr>Nash equilibrium</vt:lpstr>
      <vt:lpstr>Nash equilibrium</vt:lpstr>
      <vt:lpstr>Nash equilibrium</vt:lpstr>
      <vt:lpstr>Nash equilibrium</vt:lpstr>
      <vt:lpstr>Nash equilibrium</vt:lpstr>
      <vt:lpstr>Nash equilibrium</vt:lpstr>
      <vt:lpstr>Stackelberg games</vt:lpstr>
      <vt:lpstr>Stackelberg competition</vt:lpstr>
      <vt:lpstr>Stackelberg competition</vt:lpstr>
      <vt:lpstr>Stackelberg competition</vt:lpstr>
      <vt:lpstr>Best response for firm 2</vt:lpstr>
      <vt:lpstr>Firm 1’s decision</vt:lpstr>
      <vt:lpstr>Firm 1’s decision</vt:lpstr>
      <vt:lpstr>Firm 1’s decision</vt:lpstr>
      <vt:lpstr>PowerPoint 演示文稿</vt:lpstr>
      <vt:lpstr>Firm 1’s decision</vt:lpstr>
      <vt:lpstr>Stackelberg equilibrium</vt:lpstr>
      <vt:lpstr>Comparison to Cournot</vt:lpstr>
      <vt:lpstr>Comparison to Cournot</vt:lpstr>
      <vt:lpstr>Stackelberg competition: moral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lecture7.ppt</dc:title>
  <dc:creator>rjohari</dc:creator>
  <cp:lastModifiedBy>JIAYAN HUANG</cp:lastModifiedBy>
  <cp:revision>29</cp:revision>
  <dcterms:created xsi:type="dcterms:W3CDTF">2020-03-04T05:51:17Z</dcterms:created>
  <dcterms:modified xsi:type="dcterms:W3CDTF">2020-03-06T12:21:38Z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2007-01-30T00:00:00Z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2020-03-04T00:00:00Z</vt:filetime>
  </property>
</Properties>
</file>