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6" r:id="rId8"/>
    <p:sldId id="261" r:id="rId9"/>
    <p:sldId id="269" r:id="rId10"/>
    <p:sldId id="270" r:id="rId11"/>
    <p:sldId id="271" r:id="rId12"/>
    <p:sldId id="263"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41020" y="1122680"/>
            <a:ext cx="11118215" cy="2387600"/>
          </a:xfrm>
        </p:spPr>
        <p:txBody>
          <a:bodyPr>
            <a:noAutofit/>
          </a:bodyPr>
          <a:p>
            <a:r>
              <a:rPr lang="zh-CN" altLang="en-US" sz="3600"/>
              <a:t>Gandalf: An Intelligent, End-To-End Analytics Service for Safe Deployment in Cloud-Scale Infrastructure</a:t>
            </a:r>
            <a:endParaRPr lang="zh-CN" altLang="en-US" sz="3600"/>
          </a:p>
        </p:txBody>
      </p:sp>
      <p:sp>
        <p:nvSpPr>
          <p:cNvPr id="3" name="副标题 2"/>
          <p:cNvSpPr>
            <a:spLocks noGrp="1"/>
          </p:cNvSpPr>
          <p:nvPr>
            <p:ph type="subTitle" idx="1"/>
          </p:nvPr>
        </p:nvSpPr>
        <p:spPr>
          <a:xfrm>
            <a:off x="8267065" y="4970780"/>
            <a:ext cx="2663825" cy="1655445"/>
          </a:xfrm>
        </p:spPr>
        <p:txBody>
          <a:bodyPr/>
          <a:p>
            <a:r>
              <a:rPr lang="zh-CN" altLang="en-US" sz="1800"/>
              <a:t>黄家晏</a:t>
            </a:r>
            <a:endParaRPr lang="zh-CN" altLang="en-US" sz="1800"/>
          </a:p>
          <a:p>
            <a:r>
              <a:rPr lang="en-US" altLang="zh-CN" sz="1800"/>
              <a:t>2020.09.26</a:t>
            </a:r>
            <a:endParaRPr lang="en-US" altLang="zh-CN" sz="1800"/>
          </a:p>
        </p:txBody>
      </p:sp>
      <p:pic>
        <p:nvPicPr>
          <p:cNvPr id="4" name="图片 2"/>
          <p:cNvPicPr>
            <a:picLocks noChangeAspect="1"/>
          </p:cNvPicPr>
          <p:nvPr/>
        </p:nvPicPr>
        <p:blipFill>
          <a:blip r:embed="rId1"/>
          <a:stretch>
            <a:fillRect/>
          </a:stretch>
        </p:blipFill>
        <p:spPr>
          <a:xfrm>
            <a:off x="2660650" y="3549650"/>
            <a:ext cx="6817360" cy="982345"/>
          </a:xfrm>
          <a:prstGeom prst="rect">
            <a:avLst/>
          </a:prstGeom>
          <a:noFill/>
          <a:ln>
            <a:noFill/>
          </a:ln>
        </p:spPr>
      </p:pic>
      <p:sp>
        <p:nvSpPr>
          <p:cNvPr id="5" name="副标题 2"/>
          <p:cNvSpPr>
            <a:spLocks noGrp="1"/>
          </p:cNvSpPr>
          <p:nvPr/>
        </p:nvSpPr>
        <p:spPr>
          <a:xfrm>
            <a:off x="4237355" y="4680585"/>
            <a:ext cx="2663825" cy="5276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t>nsdi'20</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normAutofit lnSpcReduction="10000"/>
          </a:bodyPr>
          <a:p>
            <a:pPr marL="0" indent="0">
              <a:buNone/>
            </a:pPr>
            <a:r>
              <a:rPr lang="en-US" altLang="zh-CN" sz="2400"/>
              <a:t>3) Decision Process</a:t>
            </a:r>
            <a:endParaRPr lang="en-US" altLang="zh-CN" sz="2400"/>
          </a:p>
          <a:p>
            <a:r>
              <a:rPr lang="en-US" altLang="zh-CN" sz="1800"/>
              <a:t>make a go/no-go decision for the component cj by evaluating the impacting scopes of the deployment such as the number of impacted clusters, the number of impacted nodes, number of customers are impacted, etc.</a:t>
            </a:r>
            <a:endParaRPr lang="en-US" altLang="zh-CN" sz="1800"/>
          </a:p>
          <a:p>
            <a:pPr marL="0" indent="0">
              <a:buNone/>
            </a:pPr>
            <a:endParaRPr lang="en-US" altLang="zh-CN" sz="2000"/>
          </a:p>
          <a:p>
            <a:pPr marL="0" indent="0">
              <a:buNone/>
            </a:pPr>
            <a:r>
              <a:rPr lang="en-US" altLang="zh-CN" sz="2400">
                <a:sym typeface="+mn-ea"/>
              </a:rPr>
              <a:t>4) Incorporating Domain Knowledge</a:t>
            </a:r>
            <a:endParaRPr lang="en-US" altLang="zh-CN" sz="2400">
              <a:sym typeface="+mn-ea"/>
            </a:endParaRPr>
          </a:p>
          <a:p>
            <a:r>
              <a:rPr lang="en-US" altLang="zh-CN" sz="1800">
                <a:sym typeface="+mn-ea"/>
              </a:rPr>
              <a:t>allows developers to specify the importance of certain faults with customizable weights. </a:t>
            </a:r>
            <a:endParaRPr lang="en-US" altLang="zh-CN" sz="1800">
              <a:sym typeface="+mn-ea"/>
            </a:endParaRPr>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Evaluation</a:t>
            </a:r>
            <a:endParaRPr lang="zh-CN" altLang="en-US"/>
          </a:p>
        </p:txBody>
      </p:sp>
      <p:sp>
        <p:nvSpPr>
          <p:cNvPr id="3" name="内容占位符 2"/>
          <p:cNvSpPr>
            <a:spLocks noGrp="1"/>
          </p:cNvSpPr>
          <p:nvPr>
            <p:ph idx="1"/>
          </p:nvPr>
        </p:nvSpPr>
        <p:spPr/>
        <p:txBody>
          <a:bodyPr>
            <a:normAutofit fontScale="60000"/>
          </a:bodyPr>
          <a:p>
            <a:r>
              <a:rPr lang="zh-CN" altLang="en-US"/>
              <a:t>Adoption</a:t>
            </a:r>
            <a:r>
              <a:rPr lang="en-US" altLang="zh-CN"/>
              <a:t>: </a:t>
            </a:r>
            <a:endParaRPr lang="en-US" altLang="zh-CN"/>
          </a:p>
          <a:p>
            <a:pPr lvl="1"/>
            <a:r>
              <a:rPr lang="zh-CN" altLang="en-US"/>
              <a:t>has been running in production and monitoring the Azure infrarollout safety for more than 18 months.</a:t>
            </a:r>
            <a:endParaRPr lang="zh-CN" altLang="en-US"/>
          </a:p>
          <a:p>
            <a:r>
              <a:rPr lang="en-US" altLang="zh-CN"/>
              <a:t>Scale:</a:t>
            </a:r>
            <a:endParaRPr lang="zh-CN" altLang="en-US"/>
          </a:p>
          <a:p>
            <a:pPr lvl="1"/>
            <a:r>
              <a:rPr lang="zh-CN" altLang="en-US"/>
              <a:t>processes on average 270K platform events daily, </a:t>
            </a:r>
            <a:endParaRPr lang="zh-CN" altLang="en-US"/>
          </a:p>
          <a:p>
            <a:pPr lvl="1"/>
            <a:r>
              <a:rPr lang="zh-CN" altLang="en-US"/>
              <a:t>770K events on peak days</a:t>
            </a:r>
            <a:endParaRPr lang="zh-CN" altLang="en-US"/>
          </a:p>
          <a:p>
            <a:pPr lvl="1"/>
            <a:r>
              <a:rPr lang="zh-CN" altLang="en-US"/>
              <a:t>logs about 600 million API calls per day in the control plane</a:t>
            </a:r>
            <a:endParaRPr lang="zh-CN" altLang="en-US"/>
          </a:p>
          <a:p>
            <a:pPr lvl="1"/>
            <a:r>
              <a:rPr lang="zh-CN" altLang="en-US"/>
              <a:t>The total data volume analyzed is more than 20TB per day.</a:t>
            </a:r>
            <a:endParaRPr lang="zh-CN" altLang="en-US"/>
          </a:p>
          <a:p>
            <a:r>
              <a:rPr lang="zh-CN" altLang="en-US"/>
              <a:t>development speed：</a:t>
            </a:r>
            <a:endParaRPr lang="zh-CN" altLang="en-US"/>
          </a:p>
          <a:p>
            <a:pPr lvl="1"/>
            <a:r>
              <a:rPr lang="zh-CN" altLang="en-US"/>
              <a:t>make decisions in about 5 minutes end-to-end on the speed layer, and in about 3 hours on the batch layer.</a:t>
            </a:r>
            <a:endParaRPr lang="zh-CN" altLang="en-US"/>
          </a:p>
          <a:p>
            <a:pPr lvl="1"/>
            <a:r>
              <a:rPr lang="zh-CN" altLang="en-US"/>
              <a:t>cuts the deployment time for the entire production fleet by more than half</a:t>
            </a:r>
            <a:r>
              <a:rPr lang="en-US" altLang="zh-CN"/>
              <a:t>.</a:t>
            </a:r>
            <a:endParaRPr lang="zh-CN" altLang="en-US"/>
          </a:p>
          <a:p>
            <a:r>
              <a:rPr lang="zh-CN" altLang="en-US"/>
              <a:t>Accurately Preventing Bad Rollouts：</a:t>
            </a:r>
            <a:endParaRPr lang="zh-CN" altLang="en-US"/>
          </a:p>
          <a:p>
            <a:pPr lvl="1"/>
            <a:r>
              <a:rPr lang="zh-CN" altLang="en-US"/>
              <a:t>Gandalf blocked 99.2% of the bad rollouts before they enterproduction. </a:t>
            </a:r>
            <a:endParaRPr lang="zh-CN" altLang="en-US"/>
          </a:p>
          <a:p>
            <a:pPr lvl="1"/>
            <a:r>
              <a:rPr lang="zh-CN" altLang="en-US"/>
              <a:t>For data-plane rollouts, Gandalf achieved 92.4% precision with 100% recall. </a:t>
            </a:r>
            <a:endParaRPr lang="zh-CN" altLang="en-US"/>
          </a:p>
          <a:p>
            <a:pPr lvl="1"/>
            <a:r>
              <a:rPr lang="zh-CN" altLang="en-US"/>
              <a:t>For control-plane rollouts, Gandalf achieved 94.9% precision and 99.8% recall.</a:t>
            </a:r>
            <a:endParaRPr lang="zh-CN" altLang="en-US"/>
          </a:p>
        </p:txBody>
      </p:sp>
      <p:pic>
        <p:nvPicPr>
          <p:cNvPr id="4" name="图片 3"/>
          <p:cNvPicPr>
            <a:picLocks noChangeAspect="1"/>
          </p:cNvPicPr>
          <p:nvPr/>
        </p:nvPicPr>
        <p:blipFill>
          <a:blip r:embed="rId1"/>
          <a:stretch>
            <a:fillRect/>
          </a:stretch>
        </p:blipFill>
        <p:spPr>
          <a:xfrm>
            <a:off x="9218295" y="2136775"/>
            <a:ext cx="2583815" cy="1715770"/>
          </a:xfrm>
          <a:prstGeom prst="rect">
            <a:avLst/>
          </a:prstGeom>
        </p:spPr>
      </p:pic>
      <p:pic>
        <p:nvPicPr>
          <p:cNvPr id="5" name="图片 4"/>
          <p:cNvPicPr>
            <a:picLocks noChangeAspect="1"/>
          </p:cNvPicPr>
          <p:nvPr/>
        </p:nvPicPr>
        <p:blipFill>
          <a:blip r:embed="rId2"/>
          <a:stretch>
            <a:fillRect/>
          </a:stretch>
        </p:blipFill>
        <p:spPr>
          <a:xfrm>
            <a:off x="7359015" y="4740275"/>
            <a:ext cx="4728845" cy="1546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955540" y="2969895"/>
            <a:ext cx="2281555" cy="918210"/>
          </a:xfrm>
        </p:spPr>
        <p:txBody>
          <a:bodyPr/>
          <a:p>
            <a:pPr marL="0" indent="0" algn="ctr">
              <a:buNone/>
            </a:pPr>
            <a:r>
              <a:rPr lang="en-US" altLang="zh-CN" sz="5400"/>
              <a:t>Thanks</a:t>
            </a:r>
            <a:endParaRPr lang="en-US" altLang="zh-CN"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Content</a:t>
            </a:r>
            <a:endParaRPr lang="en-US" altLang="zh-CN"/>
          </a:p>
        </p:txBody>
      </p:sp>
      <p:sp>
        <p:nvSpPr>
          <p:cNvPr id="3" name="内容占位符 2"/>
          <p:cNvSpPr>
            <a:spLocks noGrp="1"/>
          </p:cNvSpPr>
          <p:nvPr>
            <p:ph idx="1"/>
          </p:nvPr>
        </p:nvSpPr>
        <p:spPr/>
        <p:txBody>
          <a:bodyPr/>
          <a:p>
            <a:r>
              <a:rPr lang="en-US" altLang="zh-CN"/>
              <a:t>Challenges</a:t>
            </a:r>
            <a:endParaRPr lang="en-US" altLang="zh-CN"/>
          </a:p>
          <a:p>
            <a:r>
              <a:rPr lang="en-US" altLang="zh-CN"/>
              <a:t>Solution</a:t>
            </a:r>
            <a:endParaRPr lang="zh-CN" altLang="en-US"/>
          </a:p>
          <a:p>
            <a:r>
              <a:rPr lang="en-US" altLang="zh-CN"/>
              <a:t>System Design</a:t>
            </a:r>
            <a:endParaRPr lang="en-US" altLang="zh-CN"/>
          </a:p>
          <a:p>
            <a:r>
              <a:rPr lang="en-US" altLang="zh-CN"/>
              <a:t>Algorithm</a:t>
            </a:r>
            <a:endParaRPr lang="zh-CN" altLang="en-US"/>
          </a:p>
          <a:p>
            <a:r>
              <a:rPr lang="zh-CN" altLang="en-US"/>
              <a:t>The advantages and disadvantages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Challenges</a:t>
            </a:r>
            <a:endParaRPr lang="en-US" altLang="zh-CN"/>
          </a:p>
        </p:txBody>
      </p:sp>
      <p:sp>
        <p:nvSpPr>
          <p:cNvPr id="3" name="内容占位符 2"/>
          <p:cNvSpPr>
            <a:spLocks noGrp="1"/>
          </p:cNvSpPr>
          <p:nvPr>
            <p:ph idx="1"/>
          </p:nvPr>
        </p:nvSpPr>
        <p:spPr/>
        <p:txBody>
          <a:bodyPr>
            <a:normAutofit/>
          </a:bodyPr>
          <a:p>
            <a:r>
              <a:rPr lang="en-US" altLang="zh-CN" sz="2000"/>
              <a:t>V</a:t>
            </a:r>
            <a:r>
              <a:rPr lang="zh-CN" altLang="en-US" sz="2000"/>
              <a:t>arious teams need to frequently make software changes in code and configurations.</a:t>
            </a:r>
            <a:endParaRPr lang="zh-CN" altLang="en-US" sz="2000"/>
          </a:p>
          <a:p>
            <a:r>
              <a:rPr lang="zh-CN" altLang="en-US" sz="2000"/>
              <a:t>even a small defect may lead to widespread failures with significant customer impact.</a:t>
            </a:r>
            <a:endParaRPr lang="zh-CN" altLang="en-US" sz="2000"/>
          </a:p>
          <a:p>
            <a:r>
              <a:rPr lang="zh-CN" altLang="en-US" sz="2000"/>
              <a:t>accurately assessing the impact of a deployment in a cloud system is challenging</a:t>
            </a:r>
            <a:r>
              <a:rPr lang="en-US" altLang="zh-CN" sz="2000"/>
              <a:t>.</a:t>
            </a:r>
            <a:endParaRPr lang="zh-CN" altLang="en-US" sz="2000"/>
          </a:p>
          <a:p>
            <a:pPr lvl="1"/>
            <a:r>
              <a:rPr lang="zh-CN" altLang="en-US" sz="1600"/>
              <a:t>false negative</a:t>
            </a:r>
            <a:r>
              <a:rPr lang="en-US" altLang="zh-CN" sz="1600"/>
              <a:t>: </a:t>
            </a:r>
            <a:r>
              <a:rPr lang="zh-CN" altLang="en-US" sz="1600"/>
              <a:t>miss latent issues</a:t>
            </a:r>
            <a:endParaRPr lang="zh-CN" altLang="en-US" sz="1600"/>
          </a:p>
          <a:p>
            <a:pPr lvl="1"/>
            <a:r>
              <a:rPr lang="zh-CN" altLang="en-US" sz="1600"/>
              <a:t>false alarm</a:t>
            </a:r>
            <a:r>
              <a:rPr lang="en-US" altLang="zh-CN" sz="1600"/>
              <a:t>: </a:t>
            </a:r>
            <a:endParaRPr lang="en-US" altLang="zh-CN" sz="1600"/>
          </a:p>
          <a:p>
            <a:pPr lvl="2"/>
            <a:r>
              <a:rPr lang="zh-CN" altLang="en-US" sz="1400"/>
              <a:t>mislead a local deployment health monitor to incorrectly attribute a failure to an innocent rollout. </a:t>
            </a:r>
            <a:endParaRPr lang="zh-CN" altLang="en-US" sz="1400"/>
          </a:p>
          <a:p>
            <a:pPr lvl="2"/>
            <a:r>
              <a:rPr lang="zh-CN" altLang="en-US" sz="1400"/>
              <a:t>cause the innocent rollout to be stopped and prevent timely changes from being applied. </a:t>
            </a:r>
            <a:endParaRPr lang="zh-CN" altLang="en-US" sz="1400"/>
          </a:p>
          <a:p>
            <a:pPr lvl="2"/>
            <a:r>
              <a:rPr lang="zh-CN" altLang="en-US" sz="1400"/>
              <a:t>developers also waste significant time and resources in investigating</a:t>
            </a:r>
            <a:r>
              <a:rPr lang="en-US" altLang="zh-CN" sz="1400"/>
              <a:t>.</a:t>
            </a:r>
            <a:endParaRPr lang="en-US" altLang="zh-C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a:xfrm>
            <a:off x="838200" y="1829435"/>
            <a:ext cx="10515600" cy="4351338"/>
          </a:xfrm>
        </p:spPr>
        <p:txBody>
          <a:bodyPr>
            <a:normAutofit/>
          </a:bodyPr>
          <a:p>
            <a:pPr marL="0" indent="0">
              <a:buNone/>
            </a:pPr>
            <a:r>
              <a:rPr lang="zh-CN" altLang="en-US"/>
              <a:t>Gandalf </a:t>
            </a:r>
            <a:r>
              <a:rPr lang="en-US" altLang="zh-CN"/>
              <a:t>-- an end-to-end analytics service for safe deployment of cloud infrastructure.</a:t>
            </a:r>
            <a:endParaRPr lang="en-US" altLang="zh-CN"/>
          </a:p>
          <a:p>
            <a:r>
              <a:rPr lang="zh-CN" altLang="en-US" sz="2000"/>
              <a:t>takes a top-down approach to assess the impact of rollouts holistically.</a:t>
            </a:r>
            <a:endParaRPr lang="zh-CN" altLang="en-US" sz="2000"/>
          </a:p>
          <a:p>
            <a:r>
              <a:rPr lang="zh-CN" altLang="en-US" sz="2000"/>
              <a:t>uses a lambda architecture to provide both real-time and batch deployment monitoring, with automated deployment decisions, a notification service</a:t>
            </a:r>
            <a:r>
              <a:rPr lang="en-US" altLang="zh-CN" sz="2000"/>
              <a:t>.</a:t>
            </a:r>
            <a:endParaRPr lang="zh-CN" altLang="en-US" sz="2000"/>
          </a:p>
          <a:p>
            <a:r>
              <a:rPr lang="zh-CN" altLang="en-US" sz="2000"/>
              <a:t>detailed supporting evidence</a:t>
            </a:r>
            <a:r>
              <a:rPr lang="en-US" altLang="zh-CN" sz="2000"/>
              <a:t>.</a:t>
            </a:r>
            <a:endParaRPr lang="zh-CN" altLang="en-US" sz="2000"/>
          </a:p>
          <a:p>
            <a:r>
              <a:rPr lang="zh-CN" altLang="en-US" sz="2000"/>
              <a:t>an interactive front-end.</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Gandalf </a:t>
            </a:r>
            <a:r>
              <a:rPr lang="en-US" altLang="zh-CN">
                <a:sym typeface="+mn-ea"/>
              </a:rPr>
              <a:t>System Design</a:t>
            </a:r>
            <a:endParaRPr lang="en-US" altLang="zh-CN">
              <a:sym typeface="+mn-ea"/>
            </a:endParaRPr>
          </a:p>
        </p:txBody>
      </p:sp>
      <p:sp>
        <p:nvSpPr>
          <p:cNvPr id="3" name="内容占位符 2"/>
          <p:cNvSpPr>
            <a:spLocks noGrp="1"/>
          </p:cNvSpPr>
          <p:nvPr>
            <p:ph idx="1"/>
          </p:nvPr>
        </p:nvSpPr>
        <p:spPr>
          <a:xfrm>
            <a:off x="760095" y="3754120"/>
            <a:ext cx="10515600" cy="3024505"/>
          </a:xfrm>
        </p:spPr>
        <p:txBody>
          <a:bodyPr/>
          <a:p>
            <a:pPr marL="0" indent="0">
              <a:buNone/>
            </a:pPr>
            <a:r>
              <a:rPr lang="zh-CN" altLang="en-US" sz="1800"/>
              <a:t>1) Data Source：</a:t>
            </a:r>
            <a:endParaRPr lang="zh-CN" altLang="en-US" sz="1800"/>
          </a:p>
          <a:p>
            <a:pPr lvl="1"/>
            <a:r>
              <a:rPr lang="zh-CN" altLang="en-US" sz="1600"/>
              <a:t>Gandalf consumes comprehensive signals from various data sources</a:t>
            </a:r>
            <a:r>
              <a:rPr lang="en-US" altLang="zh-CN" sz="1600"/>
              <a:t>.</a:t>
            </a:r>
            <a:endParaRPr lang="zh-CN" altLang="en-US" sz="1600"/>
          </a:p>
          <a:p>
            <a:pPr lvl="1"/>
            <a:r>
              <a:rPr lang="zh-CN" altLang="en-US" sz="1600"/>
              <a:t>performs pre-processing to parse the raw data and extract a failure signature .</a:t>
            </a:r>
            <a:endParaRPr lang="zh-CN" altLang="en-US" sz="1600"/>
          </a:p>
          <a:p>
            <a:pPr lvl="1"/>
            <a:r>
              <a:rPr lang="zh-CN" altLang="en-US" sz="1600"/>
              <a:t>aggregated based on their timestamps, node IDs and service types during the analysis.</a:t>
            </a:r>
            <a:endParaRPr lang="zh-CN" altLang="en-US" sz="1600"/>
          </a:p>
          <a:p>
            <a:pPr>
              <a:buNone/>
            </a:pPr>
            <a:r>
              <a:rPr lang="zh-CN" altLang="en-US" sz="1800"/>
              <a:t>2) Stream and Batch Processing：</a:t>
            </a:r>
            <a:endParaRPr lang="zh-CN" altLang="en-US" sz="1800"/>
          </a:p>
          <a:p>
            <a:pPr lvl="1"/>
            <a:r>
              <a:rPr lang="zh-CN" altLang="en-US" sz="1600"/>
              <a:t>designed in a lambda architecture [6] with both streaming and batch analysis engines. </a:t>
            </a:r>
            <a:endParaRPr lang="zh-CN" altLang="en-US" sz="1600"/>
          </a:p>
          <a:p>
            <a:pPr lvl="1"/>
            <a:r>
              <a:rPr lang="zh-CN" altLang="en-US" sz="1600"/>
              <a:t>The speed layer consumes data from a fast pipeline, Microsoft Kusto</a:t>
            </a:r>
            <a:r>
              <a:rPr lang="en-US" altLang="zh-CN" sz="1600"/>
              <a:t>.</a:t>
            </a:r>
            <a:endParaRPr lang="zh-CN" altLang="en-US" sz="1600"/>
          </a:p>
          <a:p>
            <a:pPr lvl="1"/>
            <a:r>
              <a:rPr lang="zh-CN" altLang="en-US" sz="1600"/>
              <a:t>The Gandalf batch layer consumes data from Cosmos</a:t>
            </a:r>
            <a:r>
              <a:rPr lang="en-US" altLang="zh-CN" sz="1600"/>
              <a:t>.</a:t>
            </a:r>
            <a:endParaRPr lang="zh-CN" altLang="en-US" sz="1600"/>
          </a:p>
          <a:p>
            <a:pPr lvl="1"/>
            <a:r>
              <a:rPr lang="zh-CN" altLang="en-US" sz="1600"/>
              <a:t>The lambda architecture allows us to provide both fast decision making and higher coverage over time.</a:t>
            </a:r>
            <a:endParaRPr lang="zh-CN" altLang="en-US" sz="1600"/>
          </a:p>
        </p:txBody>
      </p:sp>
      <p:pic>
        <p:nvPicPr>
          <p:cNvPr id="4" name="图片 3"/>
          <p:cNvPicPr>
            <a:picLocks noChangeAspect="1"/>
          </p:cNvPicPr>
          <p:nvPr/>
        </p:nvPicPr>
        <p:blipFill>
          <a:blip r:embed="rId1"/>
          <a:stretch>
            <a:fillRect/>
          </a:stretch>
        </p:blipFill>
        <p:spPr>
          <a:xfrm>
            <a:off x="2072005" y="1347470"/>
            <a:ext cx="7043420" cy="2329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Gandalf </a:t>
            </a:r>
            <a:r>
              <a:rPr lang="en-US" altLang="zh-CN">
                <a:sym typeface="+mn-ea"/>
              </a:rPr>
              <a:t>System Design</a:t>
            </a:r>
            <a:endParaRPr lang="en-US" altLang="zh-CN">
              <a:sym typeface="+mn-ea"/>
            </a:endParaRPr>
          </a:p>
        </p:txBody>
      </p:sp>
      <p:sp>
        <p:nvSpPr>
          <p:cNvPr id="3" name="内容占位符 2"/>
          <p:cNvSpPr>
            <a:spLocks noGrp="1"/>
          </p:cNvSpPr>
          <p:nvPr>
            <p:ph idx="1"/>
          </p:nvPr>
        </p:nvSpPr>
        <p:spPr>
          <a:xfrm>
            <a:off x="760095" y="3754120"/>
            <a:ext cx="10515600" cy="3024505"/>
          </a:xfrm>
        </p:spPr>
        <p:txBody>
          <a:bodyPr/>
          <a:p>
            <a:pPr>
              <a:buNone/>
            </a:pPr>
            <a:r>
              <a:rPr lang="zh-CN" altLang="en-US" sz="1800">
                <a:sym typeface="+mn-ea"/>
              </a:rPr>
              <a:t>3) Result Orchestration and Actions：</a:t>
            </a:r>
            <a:endParaRPr lang="zh-CN" altLang="en-US" sz="1800"/>
          </a:p>
          <a:p>
            <a:pPr lvl="1"/>
            <a:r>
              <a:rPr lang="zh-CN" altLang="en-US" sz="1800">
                <a:sym typeface="+mn-ea"/>
              </a:rPr>
              <a:t>implemented as a highly reliable and scalable web service using the Azure service fabric framework</a:t>
            </a:r>
            <a:r>
              <a:rPr lang="en-US" altLang="zh-CN" sz="1800">
                <a:sym typeface="+mn-ea"/>
              </a:rPr>
              <a:t>.</a:t>
            </a:r>
            <a:endParaRPr lang="zh-CN" altLang="en-US" sz="1800"/>
          </a:p>
          <a:p>
            <a:pPr lvl="1"/>
            <a:r>
              <a:rPr lang="zh-CN" altLang="en-US" sz="1800">
                <a:sym typeface="+mn-ea"/>
              </a:rPr>
              <a:t>the results from the speed and batch layers are stored in two separate reporting tables</a:t>
            </a:r>
            <a:r>
              <a:rPr lang="en-US" altLang="zh-CN" sz="1800">
                <a:sym typeface="+mn-ea"/>
              </a:rPr>
              <a:t>.</a:t>
            </a:r>
            <a:endParaRPr lang="zh-CN" altLang="en-US" sz="1800"/>
          </a:p>
          <a:p>
            <a:pPr lvl="1"/>
            <a:r>
              <a:rPr lang="zh-CN" altLang="en-US" sz="1800">
                <a:sym typeface="+mn-ea"/>
              </a:rPr>
              <a:t>Various DevOps applications pull the results from the reporting tables.</a:t>
            </a:r>
            <a:endParaRPr lang="zh-CN" altLang="en-US" sz="1800"/>
          </a:p>
          <a:p>
            <a:pPr lvl="1"/>
            <a:r>
              <a:rPr lang="zh-CN" altLang="en-US" sz="1800">
                <a:sym typeface="+mn-ea"/>
              </a:rPr>
              <a:t>notification service</a:t>
            </a:r>
            <a:r>
              <a:rPr lang="en-US" altLang="zh-CN" sz="1800">
                <a:sym typeface="+mn-ea"/>
              </a:rPr>
              <a:t>.</a:t>
            </a:r>
            <a:endParaRPr lang="zh-CN" altLang="en-US" sz="1800"/>
          </a:p>
          <a:p>
            <a:pPr>
              <a:buNone/>
            </a:pPr>
            <a:r>
              <a:rPr lang="zh-CN" altLang="en-US" sz="1800">
                <a:sym typeface="+mn-ea"/>
              </a:rPr>
              <a:t>4) Monitoring and Diagnosis Front-End：</a:t>
            </a:r>
            <a:endParaRPr lang="zh-CN" altLang="en-US" sz="1800"/>
          </a:p>
          <a:p>
            <a:pPr lvl="1"/>
            <a:r>
              <a:rPr lang="zh-CN" altLang="en-US" sz="1800">
                <a:sym typeface="+mn-ea"/>
              </a:rPr>
              <a:t>provides a web front end to enable real-time rollout monitoring and issue diagnosis support for release managers and developers.</a:t>
            </a:r>
            <a:endParaRPr lang="zh-CN" altLang="en-US" sz="1600"/>
          </a:p>
        </p:txBody>
      </p:sp>
      <p:pic>
        <p:nvPicPr>
          <p:cNvPr id="4" name="图片 3"/>
          <p:cNvPicPr>
            <a:picLocks noChangeAspect="1"/>
          </p:cNvPicPr>
          <p:nvPr/>
        </p:nvPicPr>
        <p:blipFill>
          <a:blip r:embed="rId1"/>
          <a:stretch>
            <a:fillRect/>
          </a:stretch>
        </p:blipFill>
        <p:spPr>
          <a:xfrm>
            <a:off x="2072005" y="1347470"/>
            <a:ext cx="7043420" cy="23291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p>
            <a:pPr marL="0" indent="0">
              <a:buNone/>
            </a:pPr>
            <a:r>
              <a:rPr lang="en-US" altLang="zh-CN" sz="2000"/>
              <a:t>The Gandalf model consists of three main steps:</a:t>
            </a:r>
            <a:endParaRPr lang="en-US" altLang="zh-CN" sz="2000"/>
          </a:p>
          <a:p>
            <a:pPr marL="0" indent="0">
              <a:buNone/>
            </a:pPr>
            <a:r>
              <a:rPr lang="en-US" altLang="zh-CN" sz="2000"/>
              <a:t>(1) anomaly detection detects system-level failures from raw telemetry data.</a:t>
            </a:r>
            <a:endParaRPr lang="en-US" altLang="zh-CN" sz="2000"/>
          </a:p>
          <a:p>
            <a:pPr marL="0" indent="0">
              <a:buNone/>
            </a:pPr>
            <a:r>
              <a:rPr lang="en-US" altLang="zh-CN" sz="2000"/>
              <a:t>(2) correlation analysis identifies the components responsible for the detected failures among multiple rollouts. </a:t>
            </a:r>
            <a:endParaRPr lang="en-US" altLang="zh-CN" sz="2000"/>
          </a:p>
          <a:p>
            <a:pPr lvl="1"/>
            <a:r>
              <a:rPr lang="en-US" altLang="zh-CN" sz="1800">
                <a:sym typeface="+mn-ea"/>
              </a:rPr>
              <a:t>ensemble voting</a:t>
            </a:r>
            <a:endParaRPr lang="en-US" altLang="zh-CN" sz="1800">
              <a:sym typeface="+mn-ea"/>
            </a:endParaRPr>
          </a:p>
          <a:p>
            <a:pPr lvl="1"/>
            <a:r>
              <a:rPr lang="en-US" altLang="zh-CN" sz="1800">
                <a:sym typeface="+mn-ea"/>
              </a:rPr>
              <a:t>temporal correlation</a:t>
            </a:r>
            <a:endParaRPr lang="en-US" altLang="zh-CN" sz="1800">
              <a:sym typeface="+mn-ea"/>
            </a:endParaRPr>
          </a:p>
          <a:p>
            <a:pPr lvl="1"/>
            <a:r>
              <a:rPr lang="en-US" altLang="zh-CN" sz="1800">
                <a:sym typeface="+mn-ea"/>
              </a:rPr>
              <a:t>spatial correlation</a:t>
            </a:r>
            <a:endParaRPr lang="en-US" altLang="zh-CN" sz="1800"/>
          </a:p>
          <a:p>
            <a:pPr lvl="1"/>
            <a:r>
              <a:rPr lang="en-US" altLang="zh-CN" sz="1800">
                <a:sym typeface="+mn-ea"/>
              </a:rPr>
              <a:t>exponential time decay</a:t>
            </a:r>
            <a:endParaRPr lang="en-US" altLang="zh-CN" sz="1800"/>
          </a:p>
          <a:p>
            <a:pPr>
              <a:buNone/>
            </a:pPr>
            <a:r>
              <a:rPr lang="en-US" altLang="zh-CN" sz="2000"/>
              <a:t>(3) the decision step evaluates the impacted scopen and decides whether the rollout should be stopped or not. </a:t>
            </a:r>
            <a:endParaRPr lang="en-US" altLang="zh-CN" sz="2000"/>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normAutofit/>
          </a:bodyPr>
          <a:p>
            <a:pPr marL="0" indent="0">
              <a:buNone/>
            </a:pPr>
            <a:r>
              <a:rPr lang="en-US" altLang="zh-CN" sz="2400"/>
              <a:t>1) Anomaly Detection</a:t>
            </a:r>
            <a:endParaRPr lang="en-US" altLang="zh-CN" sz="2400"/>
          </a:p>
          <a:p>
            <a:r>
              <a:rPr lang="en-US" altLang="zh-CN" sz="1800"/>
              <a:t>first replace the unique identifiers with dummy identifiers using an empirical log parser. </a:t>
            </a:r>
            <a:endParaRPr lang="en-US" altLang="zh-CN" sz="1800"/>
          </a:p>
          <a:p>
            <a:r>
              <a:rPr lang="en-US" altLang="zh-CN" sz="1800"/>
              <a:t>run a simplified incremental hierarchical clustering model to group up all processed text into a set of error patterns</a:t>
            </a:r>
            <a:endParaRPr lang="en-US" altLang="zh-CN" sz="1800"/>
          </a:p>
          <a:p>
            <a:r>
              <a:rPr lang="en-US" altLang="zh-CN" sz="1800"/>
              <a:t>detects anomalies based on the occurrences of each fault signature. Estimates the baseline from past data using Holt-Winters forecasting to detect anomalies.</a:t>
            </a:r>
            <a:endParaRPr lang="en-US" altLang="zh-CN" sz="1800"/>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p>
            <a:pPr marL="0" indent="0">
              <a:buNone/>
            </a:pPr>
            <a:r>
              <a:rPr lang="en-US" altLang="zh-CN" sz="2400"/>
              <a:t>2) Correlation Analysis</a:t>
            </a:r>
            <a:endParaRPr lang="en-US" altLang="zh-CN" sz="2400"/>
          </a:p>
          <a:p>
            <a:pPr marL="0" indent="0">
              <a:buNone/>
            </a:pPr>
            <a:r>
              <a:rPr lang="en-US" altLang="zh-CN" sz="1800"/>
              <a:t>correlate the observed failures with deployment events, and evaluate the impact of the failure on the fly.</a:t>
            </a:r>
            <a:endParaRPr lang="en-US" altLang="zh-CN" sz="2000">
              <a:sym typeface="+mn-ea"/>
            </a:endParaRPr>
          </a:p>
          <a:p>
            <a:pPr lvl="1"/>
            <a:r>
              <a:rPr lang="en-US" altLang="zh-CN" sz="1800">
                <a:sym typeface="+mn-ea"/>
              </a:rPr>
              <a:t>ensemble voting</a:t>
            </a:r>
            <a:endParaRPr lang="en-US" altLang="zh-CN" sz="1800">
              <a:sym typeface="+mn-ea"/>
            </a:endParaRPr>
          </a:p>
          <a:p>
            <a:pPr lvl="1"/>
            <a:r>
              <a:rPr lang="en-US" altLang="zh-CN" sz="1800">
                <a:sym typeface="+mn-ea"/>
              </a:rPr>
              <a:t>temporal correlation</a:t>
            </a:r>
            <a:endParaRPr lang="en-US" altLang="zh-CN" sz="1800">
              <a:sym typeface="+mn-ea"/>
            </a:endParaRPr>
          </a:p>
          <a:p>
            <a:pPr lvl="1"/>
            <a:r>
              <a:rPr lang="en-US" altLang="zh-CN" sz="1800">
                <a:sym typeface="+mn-ea"/>
              </a:rPr>
              <a:t>spatial correlation</a:t>
            </a:r>
            <a:endParaRPr lang="en-US" altLang="zh-CN" sz="1800"/>
          </a:p>
          <a:p>
            <a:pPr lvl="1"/>
            <a:r>
              <a:rPr lang="en-US" altLang="zh-CN" sz="1800">
                <a:sym typeface="+mn-ea"/>
              </a:rPr>
              <a:t>exponential time decay</a:t>
            </a:r>
            <a:endParaRPr lang="en-US" altLang="zh-CN" sz="1800">
              <a:sym typeface="+mn-ea"/>
            </a:endParaRPr>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4476</Words>
  <Application>WPS 演示</Application>
  <PresentationFormat>宽屏</PresentationFormat>
  <Paragraphs>110</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Calibri</vt:lpstr>
      <vt:lpstr>微软雅黑</vt:lpstr>
      <vt:lpstr>Arial Unicode MS</vt:lpstr>
      <vt:lpstr>Office 主题</vt:lpstr>
      <vt:lpstr>Gandalf: An Intelligent, End-To-End Analytics Service for Safe Deployment in Cloud-Scale Infrastructure</vt:lpstr>
      <vt:lpstr>Content</vt:lpstr>
      <vt:lpstr>Challenges &amp; Peoblems</vt:lpstr>
      <vt:lpstr>Solution</vt:lpstr>
      <vt:lpstr>Gandalf System Design</vt:lpstr>
      <vt:lpstr>Gandalf System Design</vt:lpstr>
      <vt:lpstr>PowerPoint 演示文稿</vt:lpstr>
      <vt:lpstr>Gandalf Algorithm Design</vt:lpstr>
      <vt:lpstr>Gandalf Algorithm Design</vt:lpstr>
      <vt:lpstr>Gandalf Algorithm Design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JIAYAN HUANG</dc:creator>
  <cp:lastModifiedBy>28174</cp:lastModifiedBy>
  <cp:revision>36</cp:revision>
  <dcterms:created xsi:type="dcterms:W3CDTF">2020-09-23T08:39:00Z</dcterms:created>
  <dcterms:modified xsi:type="dcterms:W3CDTF">2020-09-25T11:53:41Z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