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58" r:id="rId7"/>
    <p:sldId id="259" r:id="rId8"/>
    <p:sldId id="260" r:id="rId9"/>
    <p:sldId id="265" r:id="rId10"/>
    <p:sldId id="269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高速负载均衡器设计，保证每个连接的一致性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 High-Speed Load-Balancer Design with Guaranteed Per-Connection-Consistency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603500"/>
          </a:xfrm>
        </p:spPr>
        <p:txBody>
          <a:bodyPr>
            <a:normAutofit/>
          </a:bodyPr>
          <a:p>
            <a:r>
              <a:rPr lang="zh-CN" altLang="en-US" sz="1800"/>
              <a:t>Tom Barbette, Chen Tang, Haoran Yao, Dejan Kostić, Gerald Q. Maguire Jr.,</a:t>
            </a:r>
            <a:endParaRPr lang="zh-CN" altLang="en-US" sz="1800"/>
          </a:p>
          <a:p>
            <a:r>
              <a:rPr lang="zh-CN" altLang="en-US" sz="1800"/>
              <a:t>Panagiotis Papadimitratos, and Marco Chiesa, KTH Royal Institute of Technology</a:t>
            </a:r>
            <a:endParaRPr lang="zh-CN" altLang="en-US" sz="1800"/>
          </a:p>
          <a:p>
            <a:endParaRPr lang="zh-CN" altLang="en-US" sz="1800"/>
          </a:p>
          <a:p>
            <a:r>
              <a:rPr lang="en-US" altLang="zh-CN" sz="1800"/>
              <a:t>nsdi'20</a:t>
            </a:r>
            <a:endParaRPr lang="en-US" altLang="zh-CN" sz="1800"/>
          </a:p>
          <a:p>
            <a:r>
              <a:rPr lang="en-US" altLang="zh-CN" sz="1800"/>
              <a:t>                                                                                                                         </a:t>
            </a:r>
            <a:r>
              <a:rPr lang="en-US" altLang="zh-CN" sz="1800">
                <a:latin typeface="+mj-lt"/>
                <a:cs typeface="+mj-lt"/>
              </a:rPr>
              <a:t>  </a:t>
            </a:r>
            <a:r>
              <a:rPr lang="zh-CN" altLang="en-US" sz="1800">
                <a:latin typeface="+mj-lt"/>
                <a:cs typeface="+mj-lt"/>
              </a:rPr>
              <a:t>黄家晏 </a:t>
            </a:r>
            <a:endParaRPr lang="zh-CN" altLang="en-US" sz="1800">
              <a:latin typeface="+mj-lt"/>
              <a:cs typeface="+mj-lt"/>
            </a:endParaRPr>
          </a:p>
          <a:p>
            <a:r>
              <a:rPr lang="zh-CN" altLang="en-US" sz="1800">
                <a:latin typeface="+mj-lt"/>
                <a:cs typeface="+mj-lt"/>
              </a:rPr>
              <a:t>                                                                                                                              </a:t>
            </a:r>
            <a:r>
              <a:rPr lang="en-US" altLang="zh-CN" sz="1800">
                <a:latin typeface="+mj-lt"/>
                <a:cs typeface="+mj-lt"/>
              </a:rPr>
              <a:t>2020/10/30</a:t>
            </a:r>
            <a:endParaRPr lang="en-US" altLang="zh-CN" sz="18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PCC Violations Analysis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Cheetah not only achieves better load balancing with AWRR, but it also does not break any connection.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0" y="2330450"/>
            <a:ext cx="46482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Large service providers use load balancers to dispatch millions of incoming connections per second towards thousands of servers. </a:t>
            </a:r>
            <a:endParaRPr lang="zh-CN" altLang="en-US" sz="2400"/>
          </a:p>
          <a:p>
            <a:r>
              <a:rPr lang="zh-CN" altLang="en-US" sz="2400"/>
              <a:t>Two basic yet critical requirements for a load balancer: </a:t>
            </a:r>
            <a:endParaRPr lang="zh-CN" altLang="en-US" sz="2400"/>
          </a:p>
          <a:p>
            <a:pPr lvl="1"/>
            <a:r>
              <a:rPr lang="zh-CN" altLang="en-US" sz="2000"/>
              <a:t>uniform load distribution of the incoming connections across the servers </a:t>
            </a:r>
            <a:endParaRPr lang="zh-CN" altLang="en-US" sz="2000"/>
          </a:p>
          <a:p>
            <a:pPr lvl="1"/>
            <a:r>
              <a:rPr lang="zh-CN" altLang="en-US" sz="2000"/>
              <a:t>per-connection-consistency (PCC)</a:t>
            </a:r>
            <a:endParaRPr lang="zh-CN" altLang="en-US" sz="2000"/>
          </a:p>
          <a:p>
            <a:pPr lvl="1"/>
            <a:endParaRPr lang="zh-CN" altLang="en-US"/>
          </a:p>
          <a:p>
            <a:pPr lvl="0"/>
            <a:r>
              <a:rPr lang="zh-CN" altLang="en-US"/>
              <a:t>The challenge: Ensuring PCC</a:t>
            </a:r>
            <a:endParaRPr lang="zh-CN" altLang="en-US"/>
          </a:p>
          <a:p>
            <a:pPr lvl="1"/>
            <a:r>
              <a:rPr lang="zh-CN" altLang="en-US"/>
              <a:t>For each packet of an existing connection, the LB asks itself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	</a:t>
            </a:r>
            <a:r>
              <a:rPr lang="zh-CN" altLang="en-US"/>
              <a:t>Which server is handling this connection? 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r>
              <a:rPr lang="zh-CN" altLang="en-US"/>
              <a:t>Today</a:t>
            </a:r>
            <a:r>
              <a:rPr lang="en-US" altLang="zh-CN"/>
              <a:t>'</a:t>
            </a:r>
            <a:r>
              <a:rPr lang="zh-CN" altLang="en-US"/>
              <a:t>s solutions cannot ensure all requirements at the same time</a:t>
            </a:r>
            <a:r>
              <a:rPr lang="en-US" altLang="zh-CN"/>
              <a:t>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9875" y="2816860"/>
            <a:ext cx="2969260" cy="1545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/>
          </a:p>
          <a:p>
            <a:r>
              <a:rPr lang="zh-CN" altLang="en-US" sz="2400"/>
              <a:t>Datacenter operators assign a Virtual IP (VIP) address to each operated service.</a:t>
            </a:r>
            <a:endParaRPr lang="zh-CN" altLang="en-US" sz="2400"/>
          </a:p>
          <a:p>
            <a:r>
              <a:rPr lang="zh-CN" altLang="en-US" sz="2400"/>
              <a:t>Each VIP in a DC is associated with a set of servers providing that service. </a:t>
            </a:r>
            <a:endParaRPr lang="zh-CN" altLang="en-US" sz="2400"/>
          </a:p>
          <a:p>
            <a:r>
              <a:rPr lang="zh-CN" altLang="en-US" sz="2400"/>
              <a:t>Each server has a Direct IP (DIP) address that uniquely identifies the server within the DC.</a:t>
            </a:r>
            <a:endParaRPr lang="zh-CN" altLang="en-US" sz="2400"/>
          </a:p>
          <a:p>
            <a:r>
              <a:rPr lang="zh-CN" altLang="en-US" sz="2400"/>
              <a:t>A LB inside the DC is a device that receives incoming connections for a certain VIP and selects a server to provide the requested service. 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985" y="65405"/>
            <a:ext cx="4254500" cy="2214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CHEETAH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Which server is handling this connection? </a:t>
            </a:r>
            <a:endParaRPr lang="zh-CN" altLang="en-US"/>
          </a:p>
          <a:p>
            <a:pPr lvl="1"/>
            <a:r>
              <a:rPr lang="zh-CN" altLang="en-US"/>
              <a:t>CHEETAH: ask the user to remember for us</a:t>
            </a:r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K</a:t>
            </a:r>
            <a:r>
              <a:rPr lang="zh-CN" altLang="en-US"/>
              <a:t>ey idea: store information about the load balancing decisions into a </a:t>
            </a:r>
            <a:r>
              <a:rPr lang="zh-CN" altLang="en-US" b="1"/>
              <a:t>cookie</a:t>
            </a:r>
            <a:endParaRPr lang="zh-CN" altLang="en-US" b="1"/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roperties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dynamicity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per-connection-consistency 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uniform load distribution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efficient packet processing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resilience</a:t>
            </a:r>
            <a:endParaRPr lang="zh-CN" altLang="en-US"/>
          </a:p>
          <a:p>
            <a:pPr marL="457200" lvl="1" indent="0"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2745"/>
            <a:ext cx="10515600" cy="1325563"/>
          </a:xfrm>
        </p:spPr>
        <p:txBody>
          <a:bodyPr/>
          <a:p>
            <a:r>
              <a:rPr lang="zh-CN" altLang="en-US"/>
              <a:t> Stateless CHEETAH LB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0545"/>
          </a:xfrm>
        </p:spPr>
        <p:txBody>
          <a:bodyPr>
            <a:normAutofit lnSpcReduction="10000"/>
          </a:bodyPr>
          <a:p>
            <a:r>
              <a:rPr lang="en-US" altLang="zh-CN"/>
              <a:t> Encoding an opaque offset into the cookie.</a:t>
            </a:r>
            <a:endParaRPr lang="en-US" altLang="zh-CN"/>
          </a:p>
          <a:p>
            <a:endParaRPr lang="en-US" altLang="zh-CN" sz="2000"/>
          </a:p>
          <a:p>
            <a:r>
              <a:rPr lang="en-US" altLang="zh-CN" sz="2000"/>
              <a:t>an </a:t>
            </a:r>
            <a:r>
              <a:rPr lang="en-US" altLang="zh-CN" sz="2000" b="1"/>
              <a:t>AllServers </a:t>
            </a:r>
            <a:r>
              <a:rPr lang="en-US" altLang="zh-CN" sz="2000"/>
              <a:t>table that maps a server identifier to the DIP of the server </a:t>
            </a:r>
            <a:endParaRPr lang="en-US" altLang="zh-CN" sz="2000"/>
          </a:p>
          <a:p>
            <a:r>
              <a:rPr lang="en-US" altLang="zh-CN" sz="2000"/>
              <a:t>a </a:t>
            </a:r>
            <a:r>
              <a:rPr lang="en-US" altLang="zh-CN" sz="2000" b="1"/>
              <a:t>VIPToServers </a:t>
            </a:r>
            <a:r>
              <a:rPr lang="en-US" altLang="zh-CN" sz="2000"/>
              <a:t>table that maps each VIP to the set of servers running that VIP.</a:t>
            </a:r>
            <a:endParaRPr lang="en-US" altLang="zh-CN" sz="20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695315" y="3399790"/>
            <a:ext cx="5319395" cy="3298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040" y="4596130"/>
            <a:ext cx="4546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Stateless CHEETAH guarantees PCC.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Stateless CHEETAH supports arbitrary load balancing mechanisms. </a:t>
            </a:r>
            <a:endParaRPr lang="en-US" altLang="zh-CN"/>
          </a:p>
          <a:p>
            <a:pPr marL="285750" indent="-285750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Stateful CHEETAH LB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7390"/>
          </a:xfrm>
        </p:spPr>
        <p:txBody>
          <a:bodyPr/>
          <a:p>
            <a:r>
              <a:rPr lang="en-US" altLang="zh-CN" sz="2400"/>
              <a:t>support a finer level of visibility into the flows than that offered by stateless LBs. </a:t>
            </a:r>
            <a:endParaRPr lang="en-US" altLang="zh-CN" sz="2400"/>
          </a:p>
          <a:p>
            <a:r>
              <a:rPr lang="en-US" altLang="zh-CN" sz="2400"/>
              <a:t>A stateful LB can keep track of the behaviour of each individual connection and support complex network functions.</a:t>
            </a:r>
            <a:endParaRPr lang="en-US" altLang="zh-CN" sz="2400"/>
          </a:p>
          <a:p>
            <a:r>
              <a:rPr lang="en-US" altLang="zh-CN" sz="2400"/>
              <a:t>encoding table indices in the packet header.</a:t>
            </a:r>
            <a:endParaRPr lang="en-US" altLang="zh-CN" sz="2400"/>
          </a:p>
          <a:p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3085" y="2797175"/>
            <a:ext cx="5014595" cy="3668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425" y="4609465"/>
            <a:ext cx="64242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store a set of m </a:t>
            </a:r>
            <a:r>
              <a:rPr lang="en-US" altLang="zh-CN" b="1">
                <a:sym typeface="+mn-ea"/>
              </a:rPr>
              <a:t>ConnTable </a:t>
            </a:r>
            <a:r>
              <a:rPr lang="en-US" altLang="zh-CN">
                <a:sym typeface="+mn-ea"/>
              </a:rPr>
              <a:t>tables that keep per-connection statistics and DIP mappings.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use an equal number of </a:t>
            </a:r>
            <a:r>
              <a:rPr lang="en-US" altLang="zh-CN" b="1">
                <a:sym typeface="+mn-ea"/>
              </a:rPr>
              <a:t>ConnStack </a:t>
            </a:r>
            <a:r>
              <a:rPr lang="en-US" altLang="zh-CN">
                <a:sym typeface="+mn-ea"/>
              </a:rPr>
              <a:t>stacks of indices, each storing the unused entries in its corresponding ConnTable.</a:t>
            </a:r>
            <a:endParaRPr lang="en-US" altLang="zh-CN"/>
          </a:p>
          <a:p>
            <a:pPr marL="285750" indent="-285750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Packet Processing Analysis</a:t>
            </a:r>
            <a:endParaRPr lang="zh-CN" altLang="en-US"/>
          </a:p>
          <a:p>
            <a:r>
              <a:rPr lang="zh-CN" altLang="en-US"/>
              <a:t>Load Imbalance Analysis</a:t>
            </a:r>
            <a:endParaRPr lang="zh-CN" altLang="en-US"/>
          </a:p>
          <a:p>
            <a:r>
              <a:rPr lang="zh-CN" altLang="en-US"/>
              <a:t>PCC Violations Analysis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Packet Processing Analysis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1800"/>
              <a:t>Stateless CHEETAH incurs minimal packet processing costs.</a:t>
            </a:r>
            <a:endParaRPr lang="zh-CN" altLang="en-US" sz="1800"/>
          </a:p>
          <a:p>
            <a:r>
              <a:rPr lang="zh-CN" altLang="en-US" sz="1800"/>
              <a:t>Stateful CHEETAH outperforms cuckoo-hash based LBs.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0740" y="2421890"/>
            <a:ext cx="5000625" cy="2767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Load Imbalance Analysis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1800"/>
              <a:t>CHEETAH reduces the 99th percentile FCT by a factor of 2 − 3x compared to the best performing hash-based mechanism, i.e., Hash RSS.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8575" y="2373630"/>
            <a:ext cx="4224655" cy="2486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2983</Words>
  <Application>WPS 演示</Application>
  <PresentationFormat>宽屏</PresentationFormat>
  <Paragraphs>113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Evaluation</vt:lpstr>
      <vt:lpstr>Evaluation</vt:lpstr>
      <vt:lpstr>Evaluation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JIAYAN HUANG</dc:creator>
  <cp:lastModifiedBy>28174</cp:lastModifiedBy>
  <cp:revision>54</cp:revision>
  <dcterms:created xsi:type="dcterms:W3CDTF">2020-10-30T04:42:00Z</dcterms:created>
  <dcterms:modified xsi:type="dcterms:W3CDTF">2020-10-30T11:34:05Z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