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1"/>
  </p:notesMasterIdLst>
  <p:sldIdLst>
    <p:sldId id="256" r:id="rId2"/>
    <p:sldId id="267" r:id="rId3"/>
    <p:sldId id="258" r:id="rId4"/>
    <p:sldId id="259" r:id="rId5"/>
    <p:sldId id="262" r:id="rId6"/>
    <p:sldId id="288" r:id="rId7"/>
    <p:sldId id="293" r:id="rId8"/>
    <p:sldId id="294" r:id="rId9"/>
    <p:sldId id="289" r:id="rId10"/>
    <p:sldId id="295" r:id="rId11"/>
    <p:sldId id="290" r:id="rId12"/>
    <p:sldId id="296" r:id="rId13"/>
    <p:sldId id="291" r:id="rId14"/>
    <p:sldId id="297" r:id="rId15"/>
    <p:sldId id="298" r:id="rId16"/>
    <p:sldId id="299" r:id="rId17"/>
    <p:sldId id="300" r:id="rId18"/>
    <p:sldId id="301" r:id="rId19"/>
    <p:sldId id="287"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3389" autoAdjust="0"/>
  </p:normalViewPr>
  <p:slideViewPr>
    <p:cSldViewPr snapToGrid="0">
      <p:cViewPr varScale="1">
        <p:scale>
          <a:sx n="77" d="100"/>
          <a:sy n="77" d="100"/>
        </p:scale>
        <p:origin x="-120" y="-8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FC954-9A4E-4D59-A85E-ED80AB4E6F46}" type="datetimeFigureOut">
              <a:rPr lang="zh-CN" altLang="en-US" smtClean="0"/>
              <a:t>10/10/16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0AB0A-45A6-4513-BFD4-173701D9F98F}" type="slidenum">
              <a:rPr lang="zh-CN" altLang="en-US" smtClean="0"/>
              <a:t>‹#›</a:t>
            </a:fld>
            <a:endParaRPr lang="zh-CN" altLang="en-US"/>
          </a:p>
        </p:txBody>
      </p:sp>
    </p:spTree>
    <p:extLst>
      <p:ext uri="{BB962C8B-B14F-4D97-AF65-F5344CB8AC3E}">
        <p14:creationId xmlns:p14="http://schemas.microsoft.com/office/powerpoint/2010/main" val="11408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mtClean="0"/>
              <a:t>https://shop58478898.taobao.com/</a:t>
            </a:r>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1</a:t>
            </a:fld>
            <a:endParaRPr lang="zh-CN" altLang="en-US"/>
          </a:p>
        </p:txBody>
      </p:sp>
    </p:spTree>
    <p:extLst>
      <p:ext uri="{BB962C8B-B14F-4D97-AF65-F5344CB8AC3E}">
        <p14:creationId xmlns:p14="http://schemas.microsoft.com/office/powerpoint/2010/main" val="360134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2</a:t>
            </a:fld>
            <a:endParaRPr lang="zh-CN" altLang="en-US"/>
          </a:p>
        </p:txBody>
      </p:sp>
    </p:spTree>
    <p:extLst>
      <p:ext uri="{BB962C8B-B14F-4D97-AF65-F5344CB8AC3E}">
        <p14:creationId xmlns:p14="http://schemas.microsoft.com/office/powerpoint/2010/main" val="122659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3</a:t>
            </a:fld>
            <a:endParaRPr lang="zh-CN" altLang="en-US"/>
          </a:p>
        </p:txBody>
      </p:sp>
    </p:spTree>
    <p:extLst>
      <p:ext uri="{BB962C8B-B14F-4D97-AF65-F5344CB8AC3E}">
        <p14:creationId xmlns:p14="http://schemas.microsoft.com/office/powerpoint/2010/main" val="426190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4</a:t>
            </a:fld>
            <a:endParaRPr lang="zh-CN" altLang="en-US"/>
          </a:p>
        </p:txBody>
      </p:sp>
    </p:spTree>
    <p:extLst>
      <p:ext uri="{BB962C8B-B14F-4D97-AF65-F5344CB8AC3E}">
        <p14:creationId xmlns:p14="http://schemas.microsoft.com/office/powerpoint/2010/main" val="292482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5</a:t>
            </a:fld>
            <a:endParaRPr lang="zh-CN" altLang="en-US"/>
          </a:p>
        </p:txBody>
      </p:sp>
    </p:spTree>
    <p:extLst>
      <p:ext uri="{BB962C8B-B14F-4D97-AF65-F5344CB8AC3E}">
        <p14:creationId xmlns:p14="http://schemas.microsoft.com/office/powerpoint/2010/main" val="4110793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17</a:t>
            </a:fld>
            <a:endParaRPr lang="zh-CN" altLang="en-US"/>
          </a:p>
        </p:txBody>
      </p:sp>
    </p:spTree>
    <p:extLst>
      <p:ext uri="{BB962C8B-B14F-4D97-AF65-F5344CB8AC3E}">
        <p14:creationId xmlns:p14="http://schemas.microsoft.com/office/powerpoint/2010/main" val="229250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19</a:t>
            </a:fld>
            <a:endParaRPr lang="zh-CN" altLang="en-US"/>
          </a:p>
        </p:txBody>
      </p:sp>
    </p:spTree>
    <p:extLst>
      <p:ext uri="{BB962C8B-B14F-4D97-AF65-F5344CB8AC3E}">
        <p14:creationId xmlns:p14="http://schemas.microsoft.com/office/powerpoint/2010/main" val="2954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9400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12806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609600" y="274639"/>
            <a:ext cx="80264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217121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364664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55099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159096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13611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39962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28919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154043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5B9B122-E38F-42C3-BBD0-1B7D5E4BF3EA}" type="datetimeFigureOut">
              <a:rPr lang="zh-CN" altLang="en-US" smtClean="0"/>
              <a:t>10/10/16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3954962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9B122-E38F-42C3-BBD0-1B7D5E4BF3EA}" type="datetimeFigureOut">
              <a:rPr lang="zh-CN" altLang="en-US" smtClean="0"/>
              <a:t>10/10/16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6D735-EFCA-4D9F-9124-DE19BEBF163D}" type="slidenum">
              <a:rPr lang="zh-CN" altLang="en-US" smtClean="0"/>
              <a:t>‹#›</a:t>
            </a:fld>
            <a:endParaRPr lang="zh-CN" altLang="en-US"/>
          </a:p>
        </p:txBody>
      </p:sp>
    </p:spTree>
    <p:extLst>
      <p:ext uri="{BB962C8B-B14F-4D97-AF65-F5344CB8AC3E}">
        <p14:creationId xmlns:p14="http://schemas.microsoft.com/office/powerpoint/2010/main" val="356134487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45315"/>
            <a:ext cx="8035526" cy="861774"/>
          </a:xfrm>
          <a:prstGeom prst="rect">
            <a:avLst/>
          </a:prstGeom>
          <a:noFill/>
        </p:spPr>
        <p:txBody>
          <a:bodyPr wrap="none" rtlCol="0">
            <a:spAutoFit/>
          </a:bodyPr>
          <a:lstStyle/>
          <a:p>
            <a:r>
              <a:rPr kumimoji="1" lang="zh-CN" altLang="en-US" sz="5000" dirty="0" smtClean="0">
                <a:latin typeface="华文新魏"/>
                <a:ea typeface="华文新魏"/>
                <a:cs typeface="华文新魏"/>
              </a:rPr>
              <a:t>编译器构造预备</a:t>
            </a:r>
            <a:r>
              <a:rPr kumimoji="1" lang="en-US" altLang="zh-CN" sz="5000" dirty="0" smtClean="0">
                <a:latin typeface="华文新魏"/>
                <a:ea typeface="华文新魏"/>
                <a:cs typeface="华文新魏"/>
              </a:rPr>
              <a:t> </a:t>
            </a:r>
            <a:r>
              <a:rPr kumimoji="1" lang="zh-CN" altLang="en-US" sz="5000" dirty="0" smtClean="0">
                <a:latin typeface="华文新魏"/>
                <a:ea typeface="华文新魏"/>
                <a:cs typeface="华文新魏"/>
              </a:rPr>
              <a:t>实验二报告</a:t>
            </a:r>
            <a:endParaRPr kumimoji="1" lang="zh-CN" altLang="en-US" sz="5000" dirty="0">
              <a:latin typeface="华文新魏"/>
              <a:ea typeface="华文新魏"/>
              <a:cs typeface="华文新魏"/>
            </a:endParaRPr>
          </a:p>
        </p:txBody>
      </p:sp>
      <p:sp>
        <p:nvSpPr>
          <p:cNvPr id="7" name="文本框 6"/>
          <p:cNvSpPr txBox="1"/>
          <p:nvPr/>
        </p:nvSpPr>
        <p:spPr>
          <a:xfrm>
            <a:off x="986047" y="4644888"/>
            <a:ext cx="2339102" cy="1508105"/>
          </a:xfrm>
          <a:prstGeom prst="rect">
            <a:avLst/>
          </a:prstGeom>
          <a:noFill/>
        </p:spPr>
        <p:txBody>
          <a:bodyPr wrap="none" rtlCol="0">
            <a:spAutoFit/>
          </a:bodyPr>
          <a:lstStyle/>
          <a:p>
            <a:r>
              <a:rPr kumimoji="1" lang="zh-CN" altLang="en-US" sz="2400" dirty="0" smtClean="0">
                <a:latin typeface="黑体"/>
                <a:ea typeface="黑体"/>
                <a:cs typeface="黑体"/>
              </a:rPr>
              <a:t>姓名：刘嘉洋</a:t>
            </a:r>
            <a:endParaRPr kumimoji="1" lang="en-US" altLang="zh-CN" sz="2400" dirty="0" smtClean="0">
              <a:latin typeface="黑体"/>
              <a:ea typeface="黑体"/>
              <a:cs typeface="黑体"/>
            </a:endParaRPr>
          </a:p>
          <a:p>
            <a:endParaRPr kumimoji="1" lang="en-US" altLang="zh-CN" sz="1000" dirty="0" smtClean="0">
              <a:latin typeface="黑体"/>
              <a:ea typeface="黑体"/>
              <a:cs typeface="黑体"/>
            </a:endParaRPr>
          </a:p>
          <a:p>
            <a:r>
              <a:rPr kumimoji="1" lang="zh-CN" altLang="en-US" sz="2400" dirty="0" smtClean="0">
                <a:latin typeface="黑体"/>
                <a:ea typeface="黑体"/>
                <a:cs typeface="黑体"/>
              </a:rPr>
              <a:t>学号：</a:t>
            </a:r>
            <a:r>
              <a:rPr kumimoji="1" lang="en-US" altLang="zh-CN" sz="2400" dirty="0" smtClean="0">
                <a:latin typeface="黑体"/>
                <a:ea typeface="黑体"/>
                <a:cs typeface="黑体"/>
              </a:rPr>
              <a:t>1412620</a:t>
            </a:r>
          </a:p>
          <a:p>
            <a:endParaRPr kumimoji="1" lang="en-US" altLang="zh-CN" sz="1000" dirty="0" smtClean="0">
              <a:latin typeface="黑体"/>
              <a:ea typeface="黑体"/>
              <a:cs typeface="黑体"/>
            </a:endParaRPr>
          </a:p>
          <a:p>
            <a:r>
              <a:rPr kumimoji="1" lang="zh-CN" altLang="en-US" sz="2400" dirty="0" smtClean="0">
                <a:latin typeface="黑体"/>
                <a:ea typeface="黑体"/>
                <a:cs typeface="黑体"/>
              </a:rPr>
              <a:t>专业：软件工程</a:t>
            </a:r>
            <a:endParaRPr kumimoji="1" lang="zh-CN" altLang="en-US" sz="2400" dirty="0">
              <a:latin typeface="黑体"/>
              <a:ea typeface="黑体"/>
              <a:cs typeface="黑体"/>
            </a:endParaRPr>
          </a:p>
        </p:txBody>
      </p:sp>
      <p:sp>
        <p:nvSpPr>
          <p:cNvPr id="15" name="文本框 14"/>
          <p:cNvSpPr txBox="1"/>
          <p:nvPr/>
        </p:nvSpPr>
        <p:spPr>
          <a:xfrm rot="20458244">
            <a:off x="2063873" y="2684034"/>
            <a:ext cx="2026591" cy="369332"/>
          </a:xfrm>
          <a:prstGeom prst="rect">
            <a:avLst/>
          </a:prstGeom>
          <a:noFill/>
        </p:spPr>
        <p:txBody>
          <a:bodyPr wrap="none" rtlCol="0">
            <a:spAutoFit/>
          </a:bodyPr>
          <a:lstStyle/>
          <a:p>
            <a:r>
              <a:rPr kumimoji="1" lang="zh-CN" altLang="en-US" dirty="0" smtClean="0">
                <a:latin typeface="华文楷体"/>
                <a:ea typeface="华文楷体"/>
                <a:cs typeface="华文楷体"/>
                <a:sym typeface="Wingdings"/>
              </a:rPr>
              <a:t>神圣的编译原理</a:t>
            </a:r>
            <a:r>
              <a:rPr kumimoji="1" lang="en-US" altLang="zh-CN" dirty="0" smtClean="0">
                <a:latin typeface="华文楷体"/>
                <a:ea typeface="华文楷体"/>
                <a:cs typeface="华文楷体"/>
                <a:sym typeface="Wingdings"/>
              </a:rPr>
              <a:t></a:t>
            </a:r>
            <a:endParaRPr kumimoji="1" lang="zh-CN" altLang="en-US" dirty="0">
              <a:latin typeface="华文楷体"/>
              <a:ea typeface="华文楷体"/>
              <a:cs typeface="华文楷体"/>
            </a:endParaRPr>
          </a:p>
        </p:txBody>
      </p:sp>
      <p:sp>
        <p:nvSpPr>
          <p:cNvPr id="16" name="文本框 15"/>
          <p:cNvSpPr txBox="1"/>
          <p:nvPr/>
        </p:nvSpPr>
        <p:spPr>
          <a:xfrm rot="20511487">
            <a:off x="8601874" y="2135685"/>
            <a:ext cx="1103262" cy="369332"/>
          </a:xfrm>
          <a:prstGeom prst="rect">
            <a:avLst/>
          </a:prstGeom>
          <a:noFill/>
        </p:spPr>
        <p:txBody>
          <a:bodyPr wrap="none" rtlCol="0">
            <a:spAutoFit/>
          </a:bodyPr>
          <a:lstStyle/>
          <a:p>
            <a:r>
              <a:rPr kumimoji="1" lang="en-US" altLang="zh-CN" dirty="0" smtClean="0">
                <a:latin typeface="华文楷体"/>
                <a:ea typeface="华文楷体"/>
                <a:cs typeface="华文楷体"/>
                <a:sym typeface="Wingdings"/>
              </a:rPr>
              <a:t></a:t>
            </a:r>
            <a:r>
              <a:rPr kumimoji="1" lang="zh-CN" altLang="en-US" dirty="0" smtClean="0">
                <a:latin typeface="华文楷体"/>
                <a:ea typeface="华文楷体"/>
                <a:cs typeface="华文楷体"/>
                <a:sym typeface="Wingdings"/>
              </a:rPr>
              <a:t>沧桑刘</a:t>
            </a:r>
            <a:endParaRPr kumimoji="1" lang="zh-CN" altLang="en-US" dirty="0">
              <a:latin typeface="华文楷体"/>
              <a:ea typeface="华文楷体"/>
              <a:cs typeface="华文楷体"/>
            </a:endParaRPr>
          </a:p>
        </p:txBody>
      </p:sp>
    </p:spTree>
    <p:extLst>
      <p:ext uri="{BB962C8B-B14F-4D97-AF65-F5344CB8AC3E}">
        <p14:creationId xmlns:p14="http://schemas.microsoft.com/office/powerpoint/2010/main" val="835727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advTm="5000">
        <p15:prstTrans prst="drape"/>
      </p:transition>
    </mc:Choice>
    <mc:Fallback>
      <p:transition xmlns:p14="http://schemas.microsoft.com/office/powerpoint/2010/main" spd="slow" advClick="0" advTm="5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123835" y="2923007"/>
            <a:ext cx="941284" cy="1000274"/>
            <a:chOff x="2384302" y="1429930"/>
            <a:chExt cx="705962"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302"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656" y="2923007"/>
            <a:ext cx="941284" cy="1000274"/>
            <a:chOff x="3133225" y="1429930"/>
            <a:chExt cx="705962"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6293" y="2923007"/>
            <a:ext cx="941284" cy="1000274"/>
            <a:chOff x="3912355" y="1429930"/>
            <a:chExt cx="705962"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5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7932" y="2923007"/>
            <a:ext cx="941283" cy="1000274"/>
            <a:chOff x="5411365" y="1429930"/>
            <a:chExt cx="705962"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6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5471" y="2923007"/>
            <a:ext cx="941283" cy="1000274"/>
            <a:chOff x="3133225" y="1429930"/>
            <a:chExt cx="705962"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
        <p:nvSpPr>
          <p:cNvPr id="2" name="文本框 1"/>
          <p:cNvSpPr txBox="1"/>
          <p:nvPr/>
        </p:nvSpPr>
        <p:spPr>
          <a:xfrm>
            <a:off x="2791536" y="371431"/>
            <a:ext cx="7574459" cy="369332"/>
          </a:xfrm>
          <a:prstGeom prst="rect">
            <a:avLst/>
          </a:prstGeom>
          <a:noFill/>
        </p:spPr>
        <p:txBody>
          <a:bodyPr wrap="none" rtlCol="0">
            <a:spAutoFit/>
          </a:bodyPr>
          <a:lstStyle/>
          <a:p>
            <a:r>
              <a:rPr lang="en-US" altLang="zh-CN" b="1" dirty="0">
                <a:solidFill>
                  <a:srgbClr val="C00202"/>
                </a:solidFill>
              </a:rPr>
              <a:t>New Languages and Language specific </a:t>
            </a:r>
            <a:r>
              <a:rPr lang="en-US" altLang="zh-CN" b="1" dirty="0" smtClean="0">
                <a:solidFill>
                  <a:srgbClr val="C00202"/>
                </a:solidFill>
              </a:rPr>
              <a:t>improvements </a:t>
            </a:r>
            <a:r>
              <a:rPr lang="zh-CN" altLang="zh-CN" b="1" dirty="0" smtClean="0">
                <a:solidFill>
                  <a:srgbClr val="C00202"/>
                </a:solidFill>
              </a:rPr>
              <a:t>新的语言以及语言优化</a:t>
            </a:r>
            <a:endParaRPr lang="en-US" altLang="zh-CN" dirty="0">
              <a:solidFill>
                <a:srgbClr val="C00202"/>
              </a:solidFill>
            </a:endParaRPr>
          </a:p>
        </p:txBody>
      </p:sp>
      <p:pic>
        <p:nvPicPr>
          <p:cNvPr id="42" name="图片 41"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3" name="文本框 2"/>
          <p:cNvSpPr txBox="1"/>
          <p:nvPr/>
        </p:nvSpPr>
        <p:spPr>
          <a:xfrm>
            <a:off x="611028" y="1533665"/>
            <a:ext cx="10914543" cy="3662541"/>
          </a:xfrm>
          <a:prstGeom prst="rect">
            <a:avLst/>
          </a:prstGeom>
          <a:noFill/>
        </p:spPr>
        <p:txBody>
          <a:bodyPr wrap="square" rtlCol="0">
            <a:spAutoFit/>
          </a:bodyPr>
          <a:lstStyle/>
          <a:p>
            <a:pPr lvl="0"/>
            <a:r>
              <a:rPr lang="zh-CN" altLang="en-US" sz="2400" dirty="0" smtClean="0"/>
              <a:t>相比</a:t>
            </a:r>
            <a:r>
              <a:rPr lang="en-US" altLang="zh-CN" sz="2400" dirty="0" smtClean="0"/>
              <a:t>GCC5,GCC6</a:t>
            </a:r>
            <a:r>
              <a:rPr lang="zh-CN" altLang="en-US" sz="2400" dirty="0" smtClean="0"/>
              <a:t>“</a:t>
            </a:r>
            <a:r>
              <a:rPr lang="zh-CN" altLang="en-US" sz="2400" dirty="0" smtClean="0">
                <a:solidFill>
                  <a:schemeClr val="accent2"/>
                </a:solidFill>
              </a:rPr>
              <a:t>不再支持</a:t>
            </a:r>
            <a:r>
              <a:rPr lang="zh-CN" altLang="en-US" sz="2400" dirty="0" smtClean="0"/>
              <a:t>”：</a:t>
            </a:r>
            <a:endParaRPr lang="en-US" altLang="zh-CN" sz="2400" dirty="0" smtClean="0"/>
          </a:p>
          <a:p>
            <a:pPr marL="342900" lvl="0" indent="-342900">
              <a:buFont typeface="Arial"/>
              <a:buChar char="•"/>
            </a:pPr>
            <a:endParaRPr lang="en-US" altLang="zh-CN" sz="1000" dirty="0"/>
          </a:p>
          <a:p>
            <a:pPr marL="342900" lvl="0" indent="-342900">
              <a:buFont typeface="Arial"/>
              <a:buChar char="•"/>
            </a:pPr>
            <a:r>
              <a:rPr lang="en-US" altLang="zh-CN" sz="2400" dirty="0" err="1"/>
              <a:t>device_type</a:t>
            </a:r>
            <a:r>
              <a:rPr lang="zh-CN" altLang="zh-CN" sz="2400" dirty="0"/>
              <a:t>条款不被支持。</a:t>
            </a:r>
            <a:r>
              <a:rPr lang="en-US" altLang="zh-CN" sz="2400" dirty="0"/>
              <a:t>bind</a:t>
            </a:r>
            <a:r>
              <a:rPr lang="zh-CN" altLang="zh-CN" sz="2400" dirty="0"/>
              <a:t>和</a:t>
            </a:r>
            <a:r>
              <a:rPr lang="en-US" altLang="zh-CN" sz="2400" dirty="0" err="1"/>
              <a:t>nohost</a:t>
            </a:r>
            <a:r>
              <a:rPr lang="zh-CN" altLang="zh-CN" sz="2400" dirty="0"/>
              <a:t>条款不被支持。</a:t>
            </a:r>
            <a:r>
              <a:rPr lang="en-US" altLang="zh-CN" sz="2400" i="1" dirty="0" err="1">
                <a:solidFill>
                  <a:srgbClr val="000090"/>
                </a:solidFill>
                <a:latin typeface="Baskerville"/>
                <a:cs typeface="Baskerville"/>
              </a:rPr>
              <a:t>host_data</a:t>
            </a:r>
            <a:r>
              <a:rPr lang="zh-CN" altLang="zh-CN" sz="2400" dirty="0"/>
              <a:t>指令在</a:t>
            </a:r>
            <a:r>
              <a:rPr lang="en-US" altLang="zh-CN" sz="2400" dirty="0"/>
              <a:t>Fortran</a:t>
            </a:r>
            <a:r>
              <a:rPr lang="zh-CN" altLang="zh-CN" sz="2400" dirty="0"/>
              <a:t>中不被支持</a:t>
            </a:r>
            <a:r>
              <a:rPr lang="zh-CN" altLang="zh-CN" sz="2400" dirty="0" smtClean="0"/>
              <a:t>。</a:t>
            </a:r>
            <a:endParaRPr lang="en-US" altLang="zh-CN" sz="2400" dirty="0" smtClean="0"/>
          </a:p>
          <a:p>
            <a:pPr marL="342900" lvl="0" indent="-342900">
              <a:buFont typeface="Arial"/>
              <a:buChar char="•"/>
            </a:pPr>
            <a:endParaRPr lang="en-US" altLang="zh-CN" sz="1000" dirty="0"/>
          </a:p>
          <a:p>
            <a:pPr marL="342900" lvl="0" indent="-342900">
              <a:buFont typeface="Arial"/>
              <a:buChar char="•"/>
            </a:pPr>
            <a:r>
              <a:rPr lang="zh-CN" altLang="zh-CN" sz="2400" dirty="0"/>
              <a:t>嵌套并行化</a:t>
            </a:r>
            <a:r>
              <a:rPr lang="en-US" altLang="zh-CN" sz="2400" dirty="0"/>
              <a:t>(</a:t>
            </a:r>
            <a:r>
              <a:rPr lang="zh-CN" altLang="zh-CN" sz="2400" dirty="0"/>
              <a:t>相比于</a:t>
            </a:r>
            <a:r>
              <a:rPr lang="en-US" altLang="zh-CN" sz="2400" dirty="0"/>
              <a:t>CUDA</a:t>
            </a:r>
            <a:r>
              <a:rPr lang="zh-CN" altLang="zh-CN" sz="2400" dirty="0"/>
              <a:t>动态并行化</a:t>
            </a:r>
            <a:r>
              <a:rPr lang="en-US" altLang="zh-CN" sz="2400" dirty="0"/>
              <a:t>)</a:t>
            </a:r>
            <a:r>
              <a:rPr lang="zh-CN" altLang="zh-CN" sz="2400" dirty="0"/>
              <a:t>不被支持</a:t>
            </a:r>
            <a:r>
              <a:rPr lang="zh-CN" altLang="zh-CN" sz="2400" dirty="0" smtClean="0"/>
              <a:t>。</a:t>
            </a:r>
            <a:endParaRPr lang="en-US" altLang="zh-CN" sz="2400" dirty="0" smtClean="0"/>
          </a:p>
          <a:p>
            <a:pPr marL="342900" lvl="0" indent="-342900">
              <a:buFont typeface="Arial"/>
              <a:buChar char="•"/>
            </a:pPr>
            <a:endParaRPr lang="en-US" altLang="zh-CN" sz="1000" dirty="0"/>
          </a:p>
          <a:p>
            <a:pPr marL="342900" lvl="0" indent="-342900">
              <a:buFont typeface="Arial"/>
              <a:buChar char="•"/>
            </a:pPr>
            <a:r>
              <a:rPr lang="zh-CN" altLang="zh-CN" sz="2400" dirty="0"/>
              <a:t>使用</a:t>
            </a:r>
            <a:r>
              <a:rPr lang="en-US" altLang="zh-CN" sz="2400" dirty="0" err="1"/>
              <a:t>OpenACC</a:t>
            </a:r>
            <a:r>
              <a:rPr lang="zh-CN" altLang="zh-CN" sz="2400" dirty="0"/>
              <a:t>构建内部多线程的目录</a:t>
            </a:r>
            <a:r>
              <a:rPr lang="en-US" altLang="zh-CN" sz="2400" dirty="0"/>
              <a:t>(</a:t>
            </a:r>
            <a:r>
              <a:rPr lang="zh-CN" altLang="zh-CN" sz="2400" dirty="0"/>
              <a:t>比如</a:t>
            </a:r>
            <a:r>
              <a:rPr lang="en-US" altLang="zh-CN" sz="2400" dirty="0" err="1"/>
              <a:t>OpenMP</a:t>
            </a:r>
            <a:r>
              <a:rPr lang="zh-CN" altLang="zh-CN" sz="2400" dirty="0"/>
              <a:t>或</a:t>
            </a:r>
            <a:r>
              <a:rPr lang="en-US" altLang="zh-CN" sz="2400" dirty="0" err="1"/>
              <a:t>pthread</a:t>
            </a:r>
            <a:r>
              <a:rPr lang="en-US" altLang="zh-CN" sz="2400" dirty="0"/>
              <a:t> programming)</a:t>
            </a:r>
            <a:r>
              <a:rPr lang="zh-CN" altLang="zh-CN" sz="2400" dirty="0"/>
              <a:t>不被支持</a:t>
            </a:r>
            <a:r>
              <a:rPr lang="zh-CN" altLang="zh-CN" sz="2400" dirty="0" smtClean="0"/>
              <a:t>。</a:t>
            </a:r>
            <a:endParaRPr lang="en-US" altLang="zh-CN" sz="2400" dirty="0" smtClean="0"/>
          </a:p>
          <a:p>
            <a:pPr marL="342900" lvl="0" indent="-342900">
              <a:buFont typeface="Arial"/>
              <a:buChar char="•"/>
            </a:pPr>
            <a:endParaRPr lang="en-US" altLang="zh-CN" sz="1000" dirty="0"/>
          </a:p>
          <a:p>
            <a:pPr marL="342900" lvl="0" indent="-342900">
              <a:buFont typeface="Arial"/>
              <a:buChar char="•"/>
            </a:pPr>
            <a:r>
              <a:rPr lang="zh-CN" altLang="zh-CN" sz="2400" dirty="0"/>
              <a:t>如果一个</a:t>
            </a:r>
            <a:r>
              <a:rPr lang="en-US" altLang="zh-CN" sz="2400" i="1" dirty="0" err="1">
                <a:solidFill>
                  <a:srgbClr val="000090"/>
                </a:solidFill>
                <a:latin typeface="Baskerville"/>
                <a:cs typeface="Baskerville"/>
              </a:rPr>
              <a:t>acc_on_device</a:t>
            </a:r>
            <a:r>
              <a:rPr lang="zh-CN" altLang="zh-CN" sz="2400" dirty="0"/>
              <a:t>函数的调用有编译时构建，函数调用只对</a:t>
            </a:r>
            <a:r>
              <a:rPr lang="en-US" altLang="zh-CN" sz="2400" dirty="0"/>
              <a:t>C</a:t>
            </a:r>
            <a:r>
              <a:rPr lang="zh-CN" altLang="zh-CN" sz="2400" dirty="0"/>
              <a:t>和</a:t>
            </a:r>
            <a:r>
              <a:rPr lang="en-US" altLang="zh-CN" sz="2400" dirty="0"/>
              <a:t>C++</a:t>
            </a:r>
            <a:r>
              <a:rPr lang="zh-CN" altLang="zh-CN" sz="2400" dirty="0"/>
              <a:t>进行编译时常量评估但不包括</a:t>
            </a:r>
            <a:r>
              <a:rPr lang="en-US" altLang="zh-CN" sz="2400" dirty="0"/>
              <a:t>Fortran</a:t>
            </a:r>
            <a:r>
              <a:rPr lang="zh-CN" altLang="zh-CN" sz="2400" dirty="0"/>
              <a:t>。</a:t>
            </a:r>
            <a:endParaRPr lang="en-US" altLang="zh-CN" sz="2400" dirty="0"/>
          </a:p>
        </p:txBody>
      </p:sp>
    </p:spTree>
    <p:extLst>
      <p:ext uri="{BB962C8B-B14F-4D97-AF65-F5344CB8AC3E}">
        <p14:creationId xmlns:p14="http://schemas.microsoft.com/office/powerpoint/2010/main" val="14724092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2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40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6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8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10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1500"/>
                            </p:stCondLst>
                            <p:childTnLst>
                              <p:par>
                                <p:cTn id="24" presetID="22" presetClass="entr" presetSubtype="8" fill="hold" nodeType="afterEffect">
                                  <p:stCondLst>
                                    <p:cond delay="10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1000"/>
                                        <p:tgtEl>
                                          <p:spTgt spid="98"/>
                                        </p:tgtEl>
                                      </p:cBhvr>
                                    </p:animEffect>
                                  </p:childTnLst>
                                </p:cTn>
                              </p:par>
                            </p:childTnLst>
                          </p:cTn>
                        </p:par>
                        <p:par>
                          <p:cTn id="27" fill="hold">
                            <p:stCondLst>
                              <p:cond delay="2600"/>
                            </p:stCondLst>
                            <p:childTnLst>
                              <p:par>
                                <p:cTn id="28" presetID="42" presetClass="entr" presetSubtype="0" fill="hold" grpId="0" nodeType="afterEffect">
                                  <p:stCondLst>
                                    <p:cond delay="0"/>
                                  </p:stCondLst>
                                  <p:iterate type="lt">
                                    <p:tmPct val="10000"/>
                                  </p:iterate>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anim calcmode="lin" valueType="num">
                                      <p:cBhvr>
                                        <p:cTn id="31" dur="500" fill="hold"/>
                                        <p:tgtEl>
                                          <p:spTgt spid="95"/>
                                        </p:tgtEl>
                                        <p:attrNameLst>
                                          <p:attrName>ppt_x</p:attrName>
                                        </p:attrNameLst>
                                      </p:cBhvr>
                                      <p:tavLst>
                                        <p:tav tm="0">
                                          <p:val>
                                            <p:strVal val="#ppt_x"/>
                                          </p:val>
                                        </p:tav>
                                        <p:tav tm="100000">
                                          <p:val>
                                            <p:strVal val="#ppt_x"/>
                                          </p:val>
                                        </p:tav>
                                      </p:tavLst>
                                    </p:anim>
                                    <p:anim calcmode="lin" valueType="num">
                                      <p:cBhvr>
                                        <p:cTn id="32" dur="500" fill="hold"/>
                                        <p:tgtEl>
                                          <p:spTgt spid="95"/>
                                        </p:tgtEl>
                                        <p:attrNameLst>
                                          <p:attrName>ppt_y</p:attrName>
                                        </p:attrNameLst>
                                      </p:cBhvr>
                                      <p:tavLst>
                                        <p:tav tm="0">
                                          <p:val>
                                            <p:strVal val="#ppt_y+.1"/>
                                          </p:val>
                                        </p:tav>
                                        <p:tav tm="100000">
                                          <p:val>
                                            <p:strVal val="#ppt_y"/>
                                          </p:val>
                                        </p:tav>
                                      </p:tavLst>
                                    </p:anim>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pic>
        <p:nvPicPr>
          <p:cNvPr id="41" name="图片 40"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3" name="矩形 2"/>
          <p:cNvSpPr/>
          <p:nvPr/>
        </p:nvSpPr>
        <p:spPr>
          <a:xfrm>
            <a:off x="8215383" y="380718"/>
            <a:ext cx="2087117" cy="369332"/>
          </a:xfrm>
          <a:prstGeom prst="rect">
            <a:avLst/>
          </a:prstGeom>
        </p:spPr>
        <p:txBody>
          <a:bodyPr wrap="none">
            <a:spAutoFit/>
          </a:bodyPr>
          <a:lstStyle/>
          <a:p>
            <a:r>
              <a:rPr lang="en-US" altLang="zh-CN" b="1" dirty="0">
                <a:solidFill>
                  <a:schemeClr val="accent2"/>
                </a:solidFill>
              </a:rPr>
              <a:t>C Family </a:t>
            </a:r>
            <a:r>
              <a:rPr lang="en-US" altLang="zh-CN" dirty="0">
                <a:solidFill>
                  <a:schemeClr val="accent2"/>
                </a:solidFill>
              </a:rPr>
              <a:t>C</a:t>
            </a:r>
            <a:r>
              <a:rPr lang="zh-CN" altLang="zh-CN" b="1" dirty="0">
                <a:solidFill>
                  <a:schemeClr val="accent2"/>
                </a:solidFill>
              </a:rPr>
              <a:t>语言家族</a:t>
            </a:r>
            <a:endParaRPr lang="en-US" altLang="zh-CN" dirty="0">
              <a:solidFill>
                <a:schemeClr val="accent2"/>
              </a:solidFill>
            </a:endParaRPr>
          </a:p>
        </p:txBody>
      </p:sp>
      <p:sp>
        <p:nvSpPr>
          <p:cNvPr id="4" name="文本框 3"/>
          <p:cNvSpPr txBox="1"/>
          <p:nvPr/>
        </p:nvSpPr>
        <p:spPr>
          <a:xfrm>
            <a:off x="970448" y="1102303"/>
            <a:ext cx="10722849" cy="5416867"/>
          </a:xfrm>
          <a:prstGeom prst="rect">
            <a:avLst/>
          </a:prstGeom>
          <a:noFill/>
        </p:spPr>
        <p:txBody>
          <a:bodyPr wrap="square" rtlCol="0">
            <a:spAutoFit/>
          </a:bodyPr>
          <a:lstStyle/>
          <a:p>
            <a:pPr marL="285750" lvl="0" indent="-285750">
              <a:buFont typeface="Arial"/>
              <a:buChar char="•"/>
            </a:pPr>
            <a:r>
              <a:rPr lang="en-US" altLang="zh-CN" sz="2400" dirty="0" err="1">
                <a:solidFill>
                  <a:srgbClr val="C0504D"/>
                </a:solidFill>
              </a:rPr>
              <a:t>OpenMP</a:t>
            </a:r>
            <a:r>
              <a:rPr lang="en-US" altLang="zh-CN" sz="2400" dirty="0">
                <a:solidFill>
                  <a:srgbClr val="C0504D"/>
                </a:solidFill>
              </a:rPr>
              <a:t> specification Version 4.5</a:t>
            </a:r>
            <a:r>
              <a:rPr lang="zh-CN" altLang="zh-CN" sz="2400" dirty="0"/>
              <a:t>现在支持</a:t>
            </a:r>
            <a:r>
              <a:rPr lang="en-US" altLang="zh-CN" sz="2400" dirty="0"/>
              <a:t>C</a:t>
            </a:r>
            <a:r>
              <a:rPr lang="zh-CN" altLang="zh-CN" sz="2400" dirty="0"/>
              <a:t>和</a:t>
            </a:r>
            <a:r>
              <a:rPr lang="en-US" altLang="zh-CN" sz="2400" dirty="0"/>
              <a:t>C++</a:t>
            </a:r>
            <a:r>
              <a:rPr lang="zh-CN" altLang="zh-CN" sz="2400" dirty="0"/>
              <a:t>编译器</a:t>
            </a:r>
            <a:r>
              <a:rPr lang="zh-CN" altLang="zh-CN" sz="2400" dirty="0" smtClean="0"/>
              <a:t>。</a:t>
            </a:r>
            <a:endParaRPr lang="en-US" altLang="zh-CN" sz="2400" dirty="0" smtClean="0"/>
          </a:p>
          <a:p>
            <a:pPr marL="285750" lvl="0" indent="-285750">
              <a:buFont typeface="Arial"/>
              <a:buChar char="•"/>
            </a:pPr>
            <a:endParaRPr lang="en-US" altLang="zh-CN" sz="1000" dirty="0"/>
          </a:p>
          <a:p>
            <a:pPr marL="285750" lvl="0" indent="-285750">
              <a:buFont typeface="Arial"/>
              <a:buChar char="•"/>
            </a:pPr>
            <a:r>
              <a:rPr lang="en-US" altLang="zh-CN" sz="2400" dirty="0"/>
              <a:t>C</a:t>
            </a:r>
            <a:r>
              <a:rPr lang="zh-CN" altLang="zh-CN" sz="2400" dirty="0"/>
              <a:t>和</a:t>
            </a:r>
            <a:r>
              <a:rPr lang="en-US" altLang="zh-CN" sz="2400" dirty="0"/>
              <a:t>C++</a:t>
            </a:r>
            <a:r>
              <a:rPr lang="zh-CN" altLang="zh-CN" sz="2400" dirty="0"/>
              <a:t>编译器现在支持</a:t>
            </a:r>
            <a:r>
              <a:rPr lang="zh-CN" altLang="zh-CN" sz="2400" dirty="0">
                <a:solidFill>
                  <a:srgbClr val="C0504D"/>
                </a:solidFill>
              </a:rPr>
              <a:t>计数器</a:t>
            </a:r>
            <a:r>
              <a:rPr lang="zh-CN" altLang="zh-CN" sz="2400" dirty="0"/>
              <a:t>的属性。例如</a:t>
            </a:r>
            <a:r>
              <a:rPr lang="zh-CN" altLang="zh-CN" sz="2400" dirty="0" smtClean="0"/>
              <a:t>，可以支持将计数器用做</a:t>
            </a:r>
            <a:r>
              <a:rPr lang="zh-CN" altLang="zh-CN" sz="2400" dirty="0"/>
              <a:t>声明</a:t>
            </a:r>
            <a:r>
              <a:rPr lang="en-US" altLang="zh-CN" sz="2400" dirty="0" smtClean="0"/>
              <a:t>:</a:t>
            </a:r>
          </a:p>
          <a:p>
            <a:pPr marL="285750" lvl="0" indent="-285750">
              <a:buFont typeface="Arial"/>
              <a:buChar char="•"/>
            </a:pPr>
            <a:endParaRPr lang="en-US" altLang="zh-CN" sz="2400" dirty="0"/>
          </a:p>
          <a:p>
            <a:pPr marL="285750" lvl="0" indent="-285750">
              <a:buFont typeface="Arial"/>
              <a:buChar char="•"/>
            </a:pPr>
            <a:endParaRPr lang="en-US" altLang="zh-CN" sz="2400" dirty="0" smtClean="0"/>
          </a:p>
          <a:p>
            <a:pPr marL="285750" lvl="0" indent="-285750">
              <a:buFont typeface="Arial"/>
              <a:buChar char="•"/>
            </a:pPr>
            <a:endParaRPr lang="en-US" altLang="zh-CN" sz="2400" dirty="0"/>
          </a:p>
          <a:p>
            <a:pPr marL="342900" lvl="0" indent="-342900">
              <a:buFont typeface="Arial"/>
              <a:buChar char="•"/>
            </a:pPr>
            <a:r>
              <a:rPr lang="en-US" altLang="zh-CN" sz="2400" dirty="0"/>
              <a:t>C</a:t>
            </a:r>
            <a:r>
              <a:rPr lang="zh-CN" altLang="zh-CN" sz="2400" dirty="0"/>
              <a:t>和</a:t>
            </a:r>
            <a:r>
              <a:rPr lang="en-US" altLang="zh-CN" sz="2400" dirty="0"/>
              <a:t>C++</a:t>
            </a:r>
            <a:r>
              <a:rPr lang="zh-CN" altLang="zh-CN" sz="2400" dirty="0"/>
              <a:t>编译器</a:t>
            </a:r>
            <a:r>
              <a:rPr lang="zh-CN" altLang="zh-CN" sz="2400" dirty="0">
                <a:solidFill>
                  <a:srgbClr val="C0504D"/>
                </a:solidFill>
              </a:rPr>
              <a:t>源的位置</a:t>
            </a:r>
            <a:r>
              <a:rPr lang="zh-CN" altLang="zh-CN" sz="2400" dirty="0"/>
              <a:t>现在可以作为范围被追踪，而不再仅仅</a:t>
            </a:r>
            <a:r>
              <a:rPr lang="zh-CN" altLang="zh-CN" sz="2400" dirty="0" smtClean="0"/>
              <a:t>是</a:t>
            </a:r>
            <a:r>
              <a:rPr lang="zh-CN" altLang="en-US" sz="2400" dirty="0" smtClean="0"/>
              <a:t>点位</a:t>
            </a:r>
            <a:r>
              <a:rPr lang="zh-CN" altLang="zh-CN" sz="2400" dirty="0" smtClean="0"/>
              <a:t>，</a:t>
            </a:r>
            <a:r>
              <a:rPr lang="zh-CN" altLang="zh-CN" sz="2400" dirty="0"/>
              <a:t>使得识别子表达式</a:t>
            </a:r>
            <a:r>
              <a:rPr lang="zh-CN" altLang="zh-CN" sz="2400" dirty="0" smtClean="0"/>
              <a:t>。</a:t>
            </a:r>
            <a:r>
              <a:rPr lang="zh-CN" altLang="en-US" sz="2400" dirty="0" smtClean="0"/>
              <a:t>例如：</a:t>
            </a:r>
            <a:endParaRPr lang="en-US" altLang="zh-CN" sz="2400" dirty="0" smtClean="0"/>
          </a:p>
          <a:p>
            <a:pPr marL="342900" lvl="0" indent="-342900">
              <a:buFont typeface="Arial"/>
              <a:buChar char="•"/>
            </a:pPr>
            <a:endParaRPr lang="en-US" altLang="zh-CN" sz="2400" dirty="0"/>
          </a:p>
          <a:p>
            <a:pPr marL="342900" lvl="0" indent="-342900">
              <a:buFont typeface="Arial"/>
              <a:buChar char="•"/>
            </a:pPr>
            <a:endParaRPr lang="en-US" altLang="zh-CN" sz="2400" dirty="0" smtClean="0"/>
          </a:p>
          <a:p>
            <a:pPr marL="342900" lvl="0" indent="-342900">
              <a:buFont typeface="Arial"/>
              <a:buChar char="•"/>
            </a:pPr>
            <a:endParaRPr lang="en-US" altLang="zh-CN" sz="2400" dirty="0"/>
          </a:p>
          <a:p>
            <a:pPr marL="342900" lvl="0" indent="-342900">
              <a:buFont typeface="Arial"/>
              <a:buChar char="•"/>
            </a:pPr>
            <a:r>
              <a:rPr lang="zh-CN" altLang="zh-CN" sz="2400" dirty="0"/>
              <a:t>另外</a:t>
            </a:r>
            <a:r>
              <a:rPr lang="en-US" altLang="zh-CN" sz="2400" dirty="0"/>
              <a:t>, </a:t>
            </a:r>
            <a:r>
              <a:rPr lang="zh-CN" altLang="zh-CN" sz="2400" dirty="0"/>
              <a:t>现在开始支持</a:t>
            </a:r>
            <a:r>
              <a:rPr lang="zh-CN" altLang="zh-CN" sz="2400" dirty="0">
                <a:solidFill>
                  <a:srgbClr val="C0504D"/>
                </a:solidFill>
              </a:rPr>
              <a:t>精确诊断字符串</a:t>
            </a:r>
            <a:r>
              <a:rPr lang="zh-CN" altLang="zh-CN" sz="2400" dirty="0"/>
              <a:t>中的位置</a:t>
            </a:r>
            <a:r>
              <a:rPr lang="en-US" altLang="zh-CN" sz="2400" dirty="0"/>
              <a:t>: </a:t>
            </a:r>
          </a:p>
          <a:p>
            <a:endParaRPr kumimoji="1" lang="zh-CN" altLang="en-US" sz="2400" dirty="0"/>
          </a:p>
          <a:p>
            <a:pPr marL="285750" lvl="0" indent="-285750">
              <a:buFont typeface="Arial"/>
              <a:buChar char="•"/>
            </a:pPr>
            <a:endParaRPr lang="en-US" altLang="zh-CN" sz="2400" dirty="0"/>
          </a:p>
          <a:p>
            <a:endParaRPr kumimoji="1" lang="zh-CN" altLang="en-US" sz="2400" dirty="0"/>
          </a:p>
        </p:txBody>
      </p:sp>
      <p:pic>
        <p:nvPicPr>
          <p:cNvPr id="5" name="图片 4" descr="Screen Shot 2016-10-10 at 12.09.3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411" y="1989087"/>
            <a:ext cx="5752776" cy="1126133"/>
          </a:xfrm>
          <a:prstGeom prst="rect">
            <a:avLst/>
          </a:prstGeom>
        </p:spPr>
      </p:pic>
      <p:pic>
        <p:nvPicPr>
          <p:cNvPr id="9" name="图片 8" descr="Screen Shot 2016-10-10 at 12.09.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160" y="3844085"/>
            <a:ext cx="8674100" cy="1130300"/>
          </a:xfrm>
          <a:prstGeom prst="rect">
            <a:avLst/>
          </a:prstGeom>
        </p:spPr>
      </p:pic>
      <p:pic>
        <p:nvPicPr>
          <p:cNvPr id="11" name="图片 10" descr="Screen Shot 2016-10-10 at 12.09.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334" y="5325029"/>
            <a:ext cx="10896600" cy="876300"/>
          </a:xfrm>
          <a:prstGeom prst="rect">
            <a:avLst/>
          </a:prstGeom>
        </p:spPr>
      </p:pic>
    </p:spTree>
    <p:extLst>
      <p:ext uri="{BB962C8B-B14F-4D97-AF65-F5344CB8AC3E}">
        <p14:creationId xmlns:p14="http://schemas.microsoft.com/office/powerpoint/2010/main" val="4576159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1300"/>
                            </p:stCondLst>
                            <p:childTnLst>
                              <p:par>
                                <p:cTn id="9" presetID="22" presetClass="entr" presetSubtype="8" fill="hold" nodeType="afterEffect">
                                  <p:stCondLst>
                                    <p:cond delay="10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1000"/>
                                        <p:tgtEl>
                                          <p:spTgt spid="98"/>
                                        </p:tgtEl>
                                      </p:cBhvr>
                                    </p:animEffect>
                                  </p:childTnLst>
                                </p:cTn>
                              </p:par>
                            </p:childTnLst>
                          </p:cTn>
                        </p:par>
                        <p:par>
                          <p:cTn id="12" fill="hold">
                            <p:stCondLst>
                              <p:cond delay="2400"/>
                            </p:stCondLst>
                            <p:childTnLst>
                              <p:par>
                                <p:cTn id="13" presetID="42" presetClass="entr" presetSubtype="0" fill="hold" grpId="0" nodeType="afterEffect">
                                  <p:stCondLst>
                                    <p:cond delay="0"/>
                                  </p:stCondLst>
                                  <p:iterate type="lt">
                                    <p:tmPct val="10000"/>
                                  </p:iterate>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anim calcmode="lin" valueType="num">
                                      <p:cBhvr>
                                        <p:cTn id="16" dur="500" fill="hold"/>
                                        <p:tgtEl>
                                          <p:spTgt spid="95"/>
                                        </p:tgtEl>
                                        <p:attrNameLst>
                                          <p:attrName>ppt_x</p:attrName>
                                        </p:attrNameLst>
                                      </p:cBhvr>
                                      <p:tavLst>
                                        <p:tav tm="0">
                                          <p:val>
                                            <p:strVal val="#ppt_x"/>
                                          </p:val>
                                        </p:tav>
                                        <p:tav tm="100000">
                                          <p:val>
                                            <p:strVal val="#ppt_x"/>
                                          </p:val>
                                        </p:tav>
                                      </p:tavLst>
                                    </p:anim>
                                    <p:anim calcmode="lin" valueType="num">
                                      <p:cBhvr>
                                        <p:cTn id="17" dur="500" fill="hold"/>
                                        <p:tgtEl>
                                          <p:spTgt spid="95"/>
                                        </p:tgtEl>
                                        <p:attrNameLst>
                                          <p:attrName>ppt_y</p:attrName>
                                        </p:attrNameLst>
                                      </p:cBhvr>
                                      <p:tavLst>
                                        <p:tav tm="0">
                                          <p:val>
                                            <p:strVal val="#ppt_y+.1"/>
                                          </p:val>
                                        </p:tav>
                                        <p:tav tm="100000">
                                          <p:val>
                                            <p:strVal val="#ppt_y"/>
                                          </p:val>
                                        </p:tav>
                                      </p:tavLst>
                                    </p:anim>
                                  </p:childTnLst>
                                </p:cTn>
                              </p:par>
                            </p:childTnLst>
                          </p:cTn>
                        </p:par>
                        <p:par>
                          <p:cTn id="18" fill="hold">
                            <p:stCondLst>
                              <p:cond delay="3550"/>
                            </p:stCondLst>
                            <p:childTnLst>
                              <p:par>
                                <p:cTn id="19" presetID="10"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3" name="矩形 2"/>
          <p:cNvSpPr/>
          <p:nvPr/>
        </p:nvSpPr>
        <p:spPr>
          <a:xfrm>
            <a:off x="8215383" y="380718"/>
            <a:ext cx="2087117" cy="369332"/>
          </a:xfrm>
          <a:prstGeom prst="rect">
            <a:avLst/>
          </a:prstGeom>
        </p:spPr>
        <p:txBody>
          <a:bodyPr wrap="none">
            <a:spAutoFit/>
          </a:bodyPr>
          <a:lstStyle/>
          <a:p>
            <a:r>
              <a:rPr lang="en-US" altLang="zh-CN" b="1" dirty="0">
                <a:solidFill>
                  <a:schemeClr val="accent2"/>
                </a:solidFill>
              </a:rPr>
              <a:t>C Family </a:t>
            </a:r>
            <a:r>
              <a:rPr lang="en-US" altLang="zh-CN" dirty="0">
                <a:solidFill>
                  <a:schemeClr val="accent2"/>
                </a:solidFill>
              </a:rPr>
              <a:t>C</a:t>
            </a:r>
            <a:r>
              <a:rPr lang="zh-CN" altLang="zh-CN" b="1" dirty="0">
                <a:solidFill>
                  <a:schemeClr val="accent2"/>
                </a:solidFill>
              </a:rPr>
              <a:t>语言家族</a:t>
            </a:r>
            <a:endParaRPr lang="en-US" altLang="zh-CN" dirty="0">
              <a:solidFill>
                <a:schemeClr val="accent2"/>
              </a:solidFill>
            </a:endParaRPr>
          </a:p>
        </p:txBody>
      </p:sp>
      <p:pic>
        <p:nvPicPr>
          <p:cNvPr id="6" name="图片 5" descr="Screen Shot 2016-10-10 at 12.09.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815" y="1779662"/>
            <a:ext cx="7658100" cy="1257300"/>
          </a:xfrm>
          <a:prstGeom prst="rect">
            <a:avLst/>
          </a:prstGeom>
        </p:spPr>
      </p:pic>
      <p:pic>
        <p:nvPicPr>
          <p:cNvPr id="7" name="图片 6" descr="Screen Shot 2016-10-10 at 12.10.0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815" y="3276881"/>
            <a:ext cx="10287000" cy="850900"/>
          </a:xfrm>
          <a:prstGeom prst="rect">
            <a:avLst/>
          </a:prstGeom>
        </p:spPr>
      </p:pic>
      <p:sp>
        <p:nvSpPr>
          <p:cNvPr id="2" name="文本框 1"/>
          <p:cNvSpPr txBox="1"/>
          <p:nvPr/>
        </p:nvSpPr>
        <p:spPr>
          <a:xfrm>
            <a:off x="1126200" y="1066368"/>
            <a:ext cx="10351443" cy="7417414"/>
          </a:xfrm>
          <a:prstGeom prst="rect">
            <a:avLst/>
          </a:prstGeom>
          <a:noFill/>
        </p:spPr>
        <p:txBody>
          <a:bodyPr wrap="square" rtlCol="0">
            <a:spAutoFit/>
          </a:bodyPr>
          <a:lstStyle/>
          <a:p>
            <a:pPr marL="342900" indent="-342900">
              <a:buFont typeface="Arial"/>
              <a:buChar char="•"/>
            </a:pPr>
            <a:r>
              <a:rPr lang="zh-CN" altLang="zh-CN" sz="2400" dirty="0"/>
              <a:t>诊断器现在</a:t>
            </a:r>
            <a:r>
              <a:rPr lang="zh-CN" altLang="zh-CN" sz="2400" dirty="0" smtClean="0"/>
              <a:t>包含</a:t>
            </a:r>
            <a:r>
              <a:rPr lang="en-US" altLang="zh-CN" sz="2400" dirty="0" smtClean="0"/>
              <a:t>“</a:t>
            </a:r>
            <a:r>
              <a:rPr lang="zh-CN" altLang="zh-CN" sz="2400" dirty="0" smtClean="0"/>
              <a:t>修改</a:t>
            </a:r>
            <a:r>
              <a:rPr lang="zh-CN" altLang="zh-CN" sz="2400" dirty="0"/>
              <a:t>提示</a:t>
            </a:r>
            <a:r>
              <a:rPr lang="en-US" altLang="zh-CN" sz="2400" dirty="0"/>
              <a:t>(fix-it hints</a:t>
            </a:r>
            <a:r>
              <a:rPr lang="en-US" altLang="zh-CN" sz="2400" dirty="0" smtClean="0"/>
              <a:t>)”,</a:t>
            </a:r>
            <a:r>
              <a:rPr lang="zh-CN" altLang="zh-CN" sz="2400" dirty="0"/>
              <a:t>其显示在相关源代码的下方</a:t>
            </a:r>
            <a:r>
              <a:rPr lang="zh-CN" altLang="zh-CN" sz="2400" dirty="0" smtClean="0"/>
              <a:t>。</a:t>
            </a:r>
            <a:endParaRPr lang="en-US" altLang="zh-CN" sz="2400" dirty="0"/>
          </a:p>
          <a:p>
            <a:r>
              <a:rPr lang="en-US" altLang="zh-CN" sz="2400" dirty="0"/>
              <a:t> </a:t>
            </a:r>
            <a:r>
              <a:rPr lang="en-US" altLang="zh-CN" sz="2400" dirty="0" smtClean="0"/>
              <a:t>    </a:t>
            </a:r>
            <a:r>
              <a:rPr lang="zh-CN" altLang="zh-CN" sz="2400" dirty="0" smtClean="0"/>
              <a:t>例如</a:t>
            </a:r>
            <a:r>
              <a:rPr lang="en-US" altLang="zh-CN" sz="2400" dirty="0"/>
              <a:t>: </a:t>
            </a:r>
            <a:endParaRPr lang="en-US" altLang="zh-CN" sz="2400" dirty="0" smtClean="0"/>
          </a:p>
          <a:p>
            <a:endParaRPr lang="en-US" altLang="zh-CN" sz="2400" dirty="0"/>
          </a:p>
          <a:p>
            <a:endParaRPr lang="en-US" altLang="zh-CN" sz="2400" dirty="0" smtClean="0"/>
          </a:p>
          <a:p>
            <a:endParaRPr lang="en-US" altLang="zh-CN" sz="2400" dirty="0" smtClean="0"/>
          </a:p>
          <a:p>
            <a:pPr marL="342900" indent="-342900">
              <a:buFont typeface="Arial"/>
              <a:buChar char="•"/>
            </a:pPr>
            <a:r>
              <a:rPr lang="en-US" altLang="zh-CN" sz="2400" dirty="0"/>
              <a:t>C</a:t>
            </a:r>
            <a:r>
              <a:rPr lang="zh-CN" altLang="zh-CN" sz="2400" dirty="0"/>
              <a:t>和</a:t>
            </a:r>
            <a:r>
              <a:rPr lang="en-US" altLang="zh-CN" sz="2400" dirty="0"/>
              <a:t>C++</a:t>
            </a:r>
            <a:r>
              <a:rPr lang="zh-CN" altLang="zh-CN" sz="2400" dirty="0"/>
              <a:t>编译器现在提供误拼字段名的建议</a:t>
            </a:r>
            <a:r>
              <a:rPr lang="en-US" altLang="zh-CN" sz="2400" dirty="0"/>
              <a:t>: </a:t>
            </a:r>
            <a:endParaRPr lang="en-US" altLang="zh-CN" sz="2400" dirty="0" smtClean="0"/>
          </a:p>
          <a:p>
            <a:pPr marL="342900" indent="-342900">
              <a:buFont typeface="Arial"/>
              <a:buChar char="•"/>
            </a:pPr>
            <a:endParaRPr lang="en-US" altLang="zh-CN" sz="2400" dirty="0"/>
          </a:p>
          <a:p>
            <a:endParaRPr lang="en-US" altLang="zh-CN" sz="2400" dirty="0"/>
          </a:p>
          <a:p>
            <a:pPr marL="285750" lvl="0" indent="-285750">
              <a:buFont typeface="Arial"/>
              <a:buChar char="•"/>
            </a:pPr>
            <a:r>
              <a:rPr lang="en-US" altLang="zh-CN" sz="2400" dirty="0"/>
              <a:t>C</a:t>
            </a:r>
            <a:r>
              <a:rPr lang="zh-CN" altLang="zh-CN" sz="2400" dirty="0"/>
              <a:t>和</a:t>
            </a:r>
            <a:r>
              <a:rPr lang="en-US" altLang="zh-CN" sz="2400" dirty="0"/>
              <a:t>C++ </a:t>
            </a:r>
            <a:r>
              <a:rPr lang="zh-CN" altLang="zh-CN" sz="2400" dirty="0"/>
              <a:t>编译器有了新的命令行选项</a:t>
            </a:r>
            <a:r>
              <a:rPr lang="en-US" altLang="zh-CN" sz="2400" dirty="0" smtClean="0"/>
              <a:t>:</a:t>
            </a:r>
          </a:p>
          <a:p>
            <a:pPr marL="285750" lvl="0" indent="-285750">
              <a:buFont typeface="Arial"/>
              <a:buChar char="•"/>
            </a:pPr>
            <a:endParaRPr lang="en-US" altLang="zh-CN" sz="1000" dirty="0"/>
          </a:p>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Wshift</a:t>
            </a:r>
            <a:r>
              <a:rPr lang="en-US" altLang="zh-CN" sz="2400" i="1" dirty="0">
                <a:solidFill>
                  <a:srgbClr val="000090"/>
                </a:solidFill>
                <a:latin typeface="Baskerville"/>
                <a:cs typeface="Baskerville"/>
              </a:rPr>
              <a:t>-negative-value</a:t>
            </a:r>
            <a:r>
              <a:rPr lang="zh-CN" altLang="zh-CN" sz="2400" dirty="0"/>
              <a:t>警告一个负值的左移</a:t>
            </a:r>
            <a:r>
              <a:rPr lang="zh-CN" altLang="zh-CN" sz="2400" dirty="0" smtClean="0"/>
              <a:t>。</a:t>
            </a:r>
            <a:endParaRPr lang="en-US" altLang="zh-CN" sz="1000" dirty="0"/>
          </a:p>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Wshift</a:t>
            </a:r>
            <a:r>
              <a:rPr lang="en-US" altLang="zh-CN" sz="2400" i="1" dirty="0">
                <a:solidFill>
                  <a:srgbClr val="000090"/>
                </a:solidFill>
                <a:latin typeface="Baskerville"/>
                <a:cs typeface="Baskerville"/>
              </a:rPr>
              <a:t>-overflow</a:t>
            </a:r>
            <a:r>
              <a:rPr lang="zh-CN" altLang="zh-CN" sz="2400" dirty="0"/>
              <a:t>警告一个左移溢出，这个警告默认有效。</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Wshift</a:t>
            </a:r>
            <a:r>
              <a:rPr lang="en-US" altLang="zh-CN" sz="2400" i="1" dirty="0">
                <a:solidFill>
                  <a:srgbClr val="000090"/>
                </a:solidFill>
                <a:latin typeface="Baskerville"/>
                <a:cs typeface="Baskerville"/>
              </a:rPr>
              <a:t>-overflow=2</a:t>
            </a:r>
            <a:r>
              <a:rPr lang="zh-CN" altLang="zh-CN" sz="2400" dirty="0"/>
              <a:t>同样警告一个左移的</a:t>
            </a:r>
            <a:r>
              <a:rPr lang="en-US" altLang="zh-CN" sz="2400" dirty="0"/>
              <a:t>1</a:t>
            </a:r>
            <a:r>
              <a:rPr lang="zh-CN" altLang="zh-CN" sz="2400" dirty="0"/>
              <a:t>进入有符号位。</a:t>
            </a:r>
            <a:endParaRPr lang="en-US" altLang="zh-CN" sz="2400" dirty="0"/>
          </a:p>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Wtautological</a:t>
            </a:r>
            <a:r>
              <a:rPr lang="en-US" altLang="zh-CN" sz="2400" i="1" dirty="0">
                <a:solidFill>
                  <a:srgbClr val="000090"/>
                </a:solidFill>
                <a:latin typeface="Baskerville"/>
                <a:cs typeface="Baskerville"/>
              </a:rPr>
              <a:t>-compare</a:t>
            </a:r>
            <a:r>
              <a:rPr lang="zh-CN" altLang="zh-CN" sz="2400" dirty="0"/>
              <a:t>警告自比较总是</a:t>
            </a:r>
            <a:r>
              <a:rPr lang="en-US" altLang="zh-CN" sz="2400" dirty="0"/>
              <a:t>true</a:t>
            </a:r>
            <a:r>
              <a:rPr lang="zh-CN" altLang="zh-CN" sz="2400" dirty="0"/>
              <a:t>或者</a:t>
            </a:r>
            <a:r>
              <a:rPr lang="en-US" altLang="zh-CN" sz="2400" dirty="0"/>
              <a:t>false</a:t>
            </a:r>
            <a:r>
              <a:rPr lang="zh-CN" altLang="zh-CN" sz="2400" dirty="0"/>
              <a:t>。这个警告通过</a:t>
            </a:r>
            <a:r>
              <a:rPr lang="en-US" altLang="zh-CN" sz="2400" i="1" dirty="0">
                <a:solidFill>
                  <a:srgbClr val="000090"/>
                </a:solidFill>
                <a:latin typeface="Baskerville"/>
                <a:cs typeface="Baskerville"/>
              </a:rPr>
              <a:t>-Wall</a:t>
            </a:r>
            <a:r>
              <a:rPr lang="zh-CN" altLang="zh-CN" sz="2400" dirty="0"/>
              <a:t>生效。</a:t>
            </a:r>
            <a:endParaRPr lang="en-US" altLang="zh-CN" sz="2400" dirty="0"/>
          </a:p>
          <a:p>
            <a:pPr marL="342900" indent="-342900">
              <a:buFont typeface="Arial"/>
              <a:buChar char="•"/>
            </a:pPr>
            <a:endParaRPr lang="en-US" altLang="zh-CN" sz="2400" dirty="0" smtClean="0"/>
          </a:p>
          <a:p>
            <a:endParaRPr kumimoji="1" lang="en-US" altLang="zh-CN" sz="2400" dirty="0"/>
          </a:p>
          <a:p>
            <a:endParaRPr kumimoji="1" lang="en-US" altLang="zh-CN" sz="2400" dirty="0" smtClean="0"/>
          </a:p>
          <a:p>
            <a:endParaRPr kumimoji="1" lang="en-US" altLang="zh-CN" sz="2400" dirty="0"/>
          </a:p>
          <a:p>
            <a:endParaRPr kumimoji="1" lang="zh-CN" altLang="en-US" sz="2400" dirty="0"/>
          </a:p>
        </p:txBody>
      </p:sp>
    </p:spTree>
    <p:extLst>
      <p:ext uri="{BB962C8B-B14F-4D97-AF65-F5344CB8AC3E}">
        <p14:creationId xmlns:p14="http://schemas.microsoft.com/office/powerpoint/2010/main" val="404831640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42" name="矩形 41"/>
          <p:cNvSpPr/>
          <p:nvPr/>
        </p:nvSpPr>
        <p:spPr>
          <a:xfrm>
            <a:off x="8215383" y="380718"/>
            <a:ext cx="2087117" cy="369332"/>
          </a:xfrm>
          <a:prstGeom prst="rect">
            <a:avLst/>
          </a:prstGeom>
        </p:spPr>
        <p:txBody>
          <a:bodyPr wrap="none">
            <a:spAutoFit/>
          </a:bodyPr>
          <a:lstStyle/>
          <a:p>
            <a:r>
              <a:rPr lang="en-US" altLang="zh-CN" b="1" dirty="0">
                <a:solidFill>
                  <a:schemeClr val="accent2"/>
                </a:solidFill>
              </a:rPr>
              <a:t>C Family </a:t>
            </a:r>
            <a:r>
              <a:rPr lang="en-US" altLang="zh-CN" dirty="0">
                <a:solidFill>
                  <a:schemeClr val="accent2"/>
                </a:solidFill>
              </a:rPr>
              <a:t>C</a:t>
            </a:r>
            <a:r>
              <a:rPr lang="zh-CN" altLang="zh-CN" b="1" dirty="0">
                <a:solidFill>
                  <a:schemeClr val="accent2"/>
                </a:solidFill>
              </a:rPr>
              <a:t>语言家族</a:t>
            </a:r>
            <a:endParaRPr lang="en-US" altLang="zh-CN" dirty="0">
              <a:solidFill>
                <a:schemeClr val="accent2"/>
              </a:solidFill>
            </a:endParaRPr>
          </a:p>
        </p:txBody>
      </p:sp>
      <p:sp>
        <p:nvSpPr>
          <p:cNvPr id="2" name="文本框 1"/>
          <p:cNvSpPr txBox="1"/>
          <p:nvPr/>
        </p:nvSpPr>
        <p:spPr>
          <a:xfrm>
            <a:off x="575080" y="1210146"/>
            <a:ext cx="11058313" cy="3139321"/>
          </a:xfrm>
          <a:prstGeom prst="rect">
            <a:avLst/>
          </a:prstGeom>
          <a:noFill/>
        </p:spPr>
        <p:txBody>
          <a:bodyPr wrap="square" rtlCol="0">
            <a:spAutoFit/>
          </a:bodyPr>
          <a:lstStyle/>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Wtautological</a:t>
            </a:r>
            <a:r>
              <a:rPr lang="en-US" altLang="zh-CN" sz="2400" i="1" dirty="0">
                <a:solidFill>
                  <a:srgbClr val="000090"/>
                </a:solidFill>
                <a:latin typeface="Baskerville"/>
                <a:cs typeface="Baskerville"/>
              </a:rPr>
              <a:t>-compare</a:t>
            </a:r>
            <a:r>
              <a:rPr lang="zh-CN" altLang="zh-CN" sz="2400" dirty="0"/>
              <a:t>警告自比较总是</a:t>
            </a:r>
            <a:r>
              <a:rPr lang="en-US" altLang="zh-CN" sz="2400" dirty="0"/>
              <a:t>true</a:t>
            </a:r>
            <a:r>
              <a:rPr lang="zh-CN" altLang="zh-CN" sz="2400" dirty="0"/>
              <a:t>或者</a:t>
            </a:r>
            <a:r>
              <a:rPr lang="en-US" altLang="zh-CN" sz="2400" dirty="0"/>
              <a:t>false</a:t>
            </a:r>
            <a:r>
              <a:rPr lang="zh-CN" altLang="zh-CN" sz="2400" dirty="0"/>
              <a:t>。这个警告通过</a:t>
            </a:r>
            <a:r>
              <a:rPr lang="en-US" altLang="zh-CN" sz="2400" i="1" dirty="0">
                <a:solidFill>
                  <a:srgbClr val="000090"/>
                </a:solidFill>
                <a:latin typeface="Baskerville"/>
                <a:cs typeface="Baskerville"/>
              </a:rPr>
              <a:t>-Wall</a:t>
            </a:r>
            <a:r>
              <a:rPr lang="zh-CN" altLang="zh-CN" sz="2400" dirty="0"/>
              <a:t>生效</a:t>
            </a:r>
            <a:r>
              <a:rPr lang="zh-CN" altLang="zh-CN" sz="2400" dirty="0" smtClean="0"/>
              <a:t>。</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Wnull</a:t>
            </a:r>
            <a:r>
              <a:rPr lang="en-US" altLang="zh-CN" sz="2400" i="1" dirty="0">
                <a:solidFill>
                  <a:srgbClr val="000090"/>
                </a:solidFill>
                <a:latin typeface="Baskerville"/>
                <a:cs typeface="Baskerville"/>
              </a:rPr>
              <a:t>-dereference warns</a:t>
            </a:r>
            <a:r>
              <a:rPr lang="zh-CN" altLang="zh-CN" sz="2400" dirty="0"/>
              <a:t>警告编译器发现的由于未关联指针产生的导致错误的或者未定义的路径。该功能只有</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fdelete</a:t>
            </a:r>
            <a:r>
              <a:rPr lang="en-US" altLang="zh-CN" sz="2400" i="1" dirty="0">
                <a:solidFill>
                  <a:srgbClr val="000090"/>
                </a:solidFill>
                <a:latin typeface="Baskerville"/>
                <a:cs typeface="Baskerville"/>
              </a:rPr>
              <a:t>-null-pointer-checks</a:t>
            </a:r>
            <a:r>
              <a:rPr lang="zh-CN" altLang="zh-CN" sz="2400" dirty="0"/>
              <a:t>激活才被激活</a:t>
            </a:r>
            <a:r>
              <a:rPr lang="en-US" altLang="zh-CN" sz="2400" dirty="0"/>
              <a:t>, </a:t>
            </a:r>
            <a:r>
              <a:rPr lang="zh-CN" altLang="zh-CN" sz="2400" dirty="0"/>
              <a:t>其被大多数的目标优化支持。警告的精确性取决于所使用的优化选项</a:t>
            </a:r>
            <a:r>
              <a:rPr lang="zh-CN" altLang="zh-CN" sz="2400" dirty="0" smtClean="0"/>
              <a:t>。</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Wduplicated-cond</a:t>
            </a:r>
            <a:r>
              <a:rPr lang="en-US" altLang="zh-CN" sz="2400" i="1" dirty="0">
                <a:solidFill>
                  <a:srgbClr val="000090"/>
                </a:solidFill>
                <a:latin typeface="Baskerville"/>
                <a:cs typeface="Baskerville"/>
              </a:rPr>
              <a:t> warns</a:t>
            </a:r>
            <a:r>
              <a:rPr lang="zh-CN" altLang="zh-CN" sz="2400" dirty="0"/>
              <a:t>警告</a:t>
            </a:r>
            <a:r>
              <a:rPr lang="en-US" altLang="zh-CN" sz="2400" dirty="0"/>
              <a:t>if-else-if</a:t>
            </a:r>
            <a:r>
              <a:rPr lang="zh-CN" altLang="zh-CN" sz="2400" dirty="0"/>
              <a:t>链中的重复条件</a:t>
            </a:r>
            <a:r>
              <a:rPr lang="zh-CN" altLang="zh-CN" sz="2400" dirty="0" smtClean="0"/>
              <a:t>。</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en-US" altLang="zh-CN" sz="2400" dirty="0" smtClean="0">
                <a:solidFill>
                  <a:srgbClr val="000090"/>
                </a:solidFill>
                <a:latin typeface="Baskerville"/>
                <a:cs typeface="Baskerville"/>
              </a:rPr>
              <a:t>-</a:t>
            </a:r>
            <a:r>
              <a:rPr lang="en-US" altLang="zh-CN" sz="2400" dirty="0" err="1">
                <a:solidFill>
                  <a:srgbClr val="000090"/>
                </a:solidFill>
                <a:latin typeface="Baskerville"/>
                <a:cs typeface="Baskerville"/>
              </a:rPr>
              <a:t>Wmisleading</a:t>
            </a:r>
            <a:r>
              <a:rPr lang="en-US" altLang="zh-CN" sz="2400" dirty="0">
                <a:solidFill>
                  <a:srgbClr val="000090"/>
                </a:solidFill>
                <a:latin typeface="Baskerville"/>
                <a:cs typeface="Baskerville"/>
              </a:rPr>
              <a:t>-indentation warns</a:t>
            </a:r>
            <a:r>
              <a:rPr lang="zh-CN" altLang="zh-CN" sz="2400" dirty="0"/>
              <a:t>警告对读代码的人产生误解的代码块结构。例如，</a:t>
            </a:r>
            <a:r>
              <a:rPr lang="en-US" altLang="zh-CN" sz="2400" dirty="0"/>
              <a:t> CVE-2014-1266:</a:t>
            </a:r>
            <a:r>
              <a:rPr lang="en-US" altLang="zh-CN" sz="2400" dirty="0"/>
              <a:t> </a:t>
            </a:r>
            <a:endParaRPr kumimoji="1" lang="zh-CN" altLang="en-US" sz="2400" dirty="0"/>
          </a:p>
        </p:txBody>
      </p:sp>
      <p:pic>
        <p:nvPicPr>
          <p:cNvPr id="3" name="图片 2" descr="Screen Shot 2016-10-10 at 12.10.0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56" y="4270273"/>
            <a:ext cx="10746811" cy="1449008"/>
          </a:xfrm>
          <a:prstGeom prst="rect">
            <a:avLst/>
          </a:prstGeom>
        </p:spPr>
      </p:pic>
    </p:spTree>
    <p:extLst>
      <p:ext uri="{BB962C8B-B14F-4D97-AF65-F5344CB8AC3E}">
        <p14:creationId xmlns:p14="http://schemas.microsoft.com/office/powerpoint/2010/main" val="4576159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2" name="文本框 1"/>
          <p:cNvSpPr txBox="1"/>
          <p:nvPr/>
        </p:nvSpPr>
        <p:spPr>
          <a:xfrm>
            <a:off x="922524" y="874660"/>
            <a:ext cx="10531157" cy="5847754"/>
          </a:xfrm>
          <a:prstGeom prst="rect">
            <a:avLst/>
          </a:prstGeom>
          <a:noFill/>
        </p:spPr>
        <p:txBody>
          <a:bodyPr wrap="square" rtlCol="0">
            <a:spAutoFit/>
          </a:bodyPr>
          <a:lstStyle/>
          <a:p>
            <a:r>
              <a:rPr lang="en-US" altLang="zh-CN" sz="2200" b="1" dirty="0">
                <a:solidFill>
                  <a:srgbClr val="953735"/>
                </a:solidFill>
              </a:rPr>
              <a:t>AArch64</a:t>
            </a:r>
            <a:endParaRPr lang="en-US" altLang="zh-CN" sz="2200" dirty="0">
              <a:solidFill>
                <a:srgbClr val="953735"/>
              </a:solidFill>
            </a:endParaRPr>
          </a:p>
          <a:p>
            <a:pPr marL="285750" lvl="0" indent="-285750">
              <a:buFont typeface="Arial"/>
              <a:buChar char="•"/>
            </a:pPr>
            <a:r>
              <a:rPr lang="zh-CN" altLang="zh-CN" sz="2200" dirty="0"/>
              <a:t>一系列特定于</a:t>
            </a:r>
            <a:r>
              <a:rPr lang="en-US" altLang="zh-CN" sz="2200" dirty="0"/>
              <a:t>AArch64</a:t>
            </a:r>
            <a:r>
              <a:rPr lang="zh-CN" altLang="zh-CN" sz="2200" dirty="0"/>
              <a:t>的操作被添加。最重要的就是如下的这些：</a:t>
            </a:r>
            <a:endParaRPr lang="en-US" altLang="zh-CN" sz="2200" dirty="0"/>
          </a:p>
          <a:p>
            <a:pPr marL="285750" lvl="0" indent="-285750">
              <a:buFont typeface="Arial"/>
              <a:buChar char="•"/>
            </a:pPr>
            <a:r>
              <a:rPr lang="zh-CN" altLang="zh-CN" sz="2200" dirty="0"/>
              <a:t>新的命令行指令</a:t>
            </a:r>
            <a:r>
              <a:rPr lang="en-US" altLang="zh-CN" sz="2200" i="1" dirty="0">
                <a:solidFill>
                  <a:srgbClr val="000090"/>
                </a:solidFill>
                <a:latin typeface="Baskerville"/>
                <a:cs typeface="Baskerville"/>
              </a:rPr>
              <a:t>-march=native</a:t>
            </a:r>
            <a:r>
              <a:rPr lang="en-US" altLang="zh-CN" sz="2200" dirty="0"/>
              <a:t>,</a:t>
            </a:r>
            <a:r>
              <a:rPr lang="en-US" altLang="zh-CN" sz="2200" i="1" dirty="0">
                <a:solidFill>
                  <a:srgbClr val="000090"/>
                </a:solidFill>
                <a:latin typeface="Baskerville"/>
                <a:cs typeface="Baskerville"/>
              </a:rPr>
              <a:t>-</a:t>
            </a:r>
            <a:r>
              <a:rPr lang="en-US" altLang="zh-CN" sz="2200" i="1" dirty="0" err="1">
                <a:solidFill>
                  <a:srgbClr val="000090"/>
                </a:solidFill>
                <a:latin typeface="Baskerville"/>
                <a:cs typeface="Baskerville"/>
              </a:rPr>
              <a:t>mcpu</a:t>
            </a:r>
            <a:r>
              <a:rPr lang="en-US" altLang="zh-CN" sz="2200" i="1" dirty="0">
                <a:solidFill>
                  <a:srgbClr val="000090"/>
                </a:solidFill>
                <a:latin typeface="Baskerville"/>
                <a:cs typeface="Baskerville"/>
              </a:rPr>
              <a:t>=native</a:t>
            </a:r>
            <a:r>
              <a:rPr lang="en-US" altLang="zh-CN" sz="2200" dirty="0"/>
              <a:t>,</a:t>
            </a:r>
            <a:r>
              <a:rPr lang="en-US" altLang="zh-CN" sz="2200" i="1" dirty="0">
                <a:solidFill>
                  <a:srgbClr val="000090"/>
                </a:solidFill>
                <a:latin typeface="Baskerville"/>
                <a:cs typeface="Baskerville"/>
              </a:rPr>
              <a:t>-</a:t>
            </a:r>
            <a:r>
              <a:rPr lang="en-US" altLang="zh-CN" sz="2200" i="1" dirty="0" err="1">
                <a:solidFill>
                  <a:srgbClr val="000090"/>
                </a:solidFill>
                <a:latin typeface="Baskerville"/>
                <a:cs typeface="Baskerville"/>
              </a:rPr>
              <a:t>mtune</a:t>
            </a:r>
            <a:r>
              <a:rPr lang="en-US" altLang="zh-CN" sz="2200" i="1" dirty="0">
                <a:solidFill>
                  <a:srgbClr val="000090"/>
                </a:solidFill>
                <a:latin typeface="Baskerville"/>
                <a:cs typeface="Baskerville"/>
              </a:rPr>
              <a:t>=native</a:t>
            </a:r>
            <a:r>
              <a:rPr lang="zh-CN" altLang="zh-CN" sz="2200" dirty="0"/>
              <a:t>现在可在</a:t>
            </a:r>
            <a:r>
              <a:rPr lang="en-US" altLang="zh-CN" sz="2200" dirty="0"/>
              <a:t>AArch64 GNU/Linux</a:t>
            </a:r>
            <a:r>
              <a:rPr lang="zh-CN" altLang="zh-CN" sz="2200" dirty="0"/>
              <a:t>原生系统上使用。这些指令的细化使得</a:t>
            </a:r>
            <a:r>
              <a:rPr lang="en-US" altLang="zh-CN" sz="2200" dirty="0"/>
              <a:t>GCC</a:t>
            </a:r>
            <a:r>
              <a:rPr lang="zh-CN" altLang="zh-CN" sz="2200" dirty="0"/>
              <a:t>可以自动侦测主机</a:t>
            </a:r>
            <a:r>
              <a:rPr lang="en-US" altLang="zh-CN" sz="2200" dirty="0"/>
              <a:t>CPU</a:t>
            </a:r>
            <a:r>
              <a:rPr lang="zh-CN" altLang="zh-CN" sz="2200" dirty="0"/>
              <a:t>并且选择针对系统最优的设置。</a:t>
            </a:r>
            <a:endParaRPr lang="en-US" altLang="zh-CN" sz="2200" dirty="0"/>
          </a:p>
          <a:p>
            <a:pPr marL="285750" lvl="0" indent="-285750">
              <a:buFont typeface="Arial"/>
              <a:buChar char="•"/>
            </a:pPr>
            <a:r>
              <a:rPr lang="en-US" altLang="zh-CN" sz="2200" dirty="0"/>
              <a:t>-</a:t>
            </a:r>
            <a:r>
              <a:rPr lang="en-US" altLang="zh-CN" sz="2200" dirty="0" err="1"/>
              <a:t>fpic</a:t>
            </a:r>
            <a:r>
              <a:rPr lang="zh-CN" altLang="zh-CN" sz="2200" dirty="0"/>
              <a:t>现在当为小代码模块</a:t>
            </a:r>
            <a:r>
              <a:rPr lang="en-US" altLang="zh-CN" sz="2200" dirty="0"/>
              <a:t>(</a:t>
            </a:r>
            <a:r>
              <a:rPr lang="en-US" altLang="zh-CN" sz="2200" i="1" dirty="0">
                <a:solidFill>
                  <a:srgbClr val="000090"/>
                </a:solidFill>
                <a:latin typeface="Baskerville"/>
                <a:cs typeface="Baskerville"/>
              </a:rPr>
              <a:t>-</a:t>
            </a:r>
            <a:r>
              <a:rPr lang="en-US" altLang="zh-CN" sz="2200" i="1" dirty="0" err="1">
                <a:solidFill>
                  <a:srgbClr val="000090"/>
                </a:solidFill>
                <a:latin typeface="Baskerville"/>
                <a:cs typeface="Baskerville"/>
              </a:rPr>
              <a:t>mcmodel</a:t>
            </a:r>
            <a:r>
              <a:rPr lang="en-US" altLang="zh-CN" sz="2200" i="1" dirty="0">
                <a:solidFill>
                  <a:srgbClr val="000090"/>
                </a:solidFill>
                <a:latin typeface="Baskerville"/>
                <a:cs typeface="Baskerville"/>
              </a:rPr>
              <a:t>=small</a:t>
            </a:r>
            <a:r>
              <a:rPr lang="en-US" altLang="zh-CN" sz="2200" dirty="0"/>
              <a:t>)</a:t>
            </a:r>
            <a:r>
              <a:rPr lang="zh-CN" altLang="zh-CN" sz="2200" dirty="0"/>
              <a:t>生成代码时支持。</a:t>
            </a:r>
            <a:r>
              <a:rPr lang="en-US" altLang="zh-CN" sz="2200" dirty="0"/>
              <a:t>global offset table (GOT)</a:t>
            </a:r>
            <a:r>
              <a:rPr lang="zh-CN" altLang="zh-CN" sz="2200" dirty="0"/>
              <a:t>的大小在</a:t>
            </a:r>
            <a:r>
              <a:rPr lang="en-US" altLang="zh-CN" sz="2200" dirty="0"/>
              <a:t>LP64 </a:t>
            </a:r>
            <a:r>
              <a:rPr lang="en-US" altLang="zh-CN" sz="2200" dirty="0" err="1"/>
              <a:t>SysV</a:t>
            </a:r>
            <a:r>
              <a:rPr lang="en-US" altLang="zh-CN" sz="2200" dirty="0"/>
              <a:t> ABI</a:t>
            </a:r>
            <a:r>
              <a:rPr lang="zh-CN" altLang="zh-CN" sz="2200" dirty="0"/>
              <a:t>系统中限制在</a:t>
            </a:r>
            <a:r>
              <a:rPr lang="en-US" altLang="zh-CN" sz="2200" dirty="0"/>
              <a:t>28KiB</a:t>
            </a:r>
            <a:r>
              <a:rPr lang="zh-CN" altLang="zh-CN" sz="2200" dirty="0"/>
              <a:t>之下</a:t>
            </a:r>
            <a:r>
              <a:rPr lang="en-US" altLang="zh-CN" sz="2200" dirty="0"/>
              <a:t>,</a:t>
            </a:r>
            <a:r>
              <a:rPr lang="zh-CN" altLang="zh-CN" sz="2200" dirty="0"/>
              <a:t>在</a:t>
            </a:r>
            <a:r>
              <a:rPr lang="en-US" altLang="zh-CN" sz="2200" dirty="0"/>
              <a:t>ILP32 </a:t>
            </a:r>
            <a:r>
              <a:rPr lang="en-US" altLang="zh-CN" sz="2200" dirty="0" err="1"/>
              <a:t>SysV</a:t>
            </a:r>
            <a:r>
              <a:rPr lang="en-US" altLang="zh-CN" sz="2200" dirty="0"/>
              <a:t> ABI</a:t>
            </a:r>
            <a:r>
              <a:rPr lang="zh-CN" altLang="zh-CN" sz="2200" dirty="0"/>
              <a:t>系统中限制在</a:t>
            </a:r>
            <a:r>
              <a:rPr lang="en-US" altLang="zh-CN" sz="2200" dirty="0"/>
              <a:t>15KiB</a:t>
            </a:r>
            <a:r>
              <a:rPr lang="zh-CN" altLang="zh-CN" sz="2200" dirty="0"/>
              <a:t>之下。</a:t>
            </a:r>
            <a:endParaRPr lang="en-US" altLang="zh-CN" sz="2200" dirty="0"/>
          </a:p>
          <a:p>
            <a:pPr marL="285750" lvl="0" indent="-285750">
              <a:buFont typeface="Arial"/>
              <a:buChar char="•"/>
            </a:pPr>
            <a:r>
              <a:rPr lang="en-US" altLang="zh-CN" sz="2200" dirty="0"/>
              <a:t>AArch64</a:t>
            </a:r>
            <a:r>
              <a:rPr lang="zh-CN" altLang="zh-CN" sz="2200" dirty="0"/>
              <a:t>端口现在支持目标属性和注释。</a:t>
            </a:r>
            <a:endParaRPr lang="en-US" altLang="zh-CN" sz="2200" dirty="0"/>
          </a:p>
          <a:p>
            <a:pPr marL="285750" lvl="0" indent="-285750">
              <a:buFont typeface="Arial"/>
              <a:buChar char="•"/>
            </a:pPr>
            <a:r>
              <a:rPr lang="zh-CN" altLang="zh-CN" sz="2200" dirty="0"/>
              <a:t>跨不同目标翻译单元的链接时优化现在被支持。</a:t>
            </a:r>
            <a:endParaRPr lang="en-US" altLang="zh-CN" sz="2200" dirty="0"/>
          </a:p>
          <a:p>
            <a:pPr marL="285750" lvl="0" indent="-285750">
              <a:buFont typeface="Arial"/>
              <a:buChar char="•"/>
            </a:pPr>
            <a:r>
              <a:rPr lang="en-US" altLang="zh-CN" sz="2200" i="1" dirty="0">
                <a:solidFill>
                  <a:srgbClr val="000090"/>
                </a:solidFill>
                <a:latin typeface="Baskerville"/>
                <a:cs typeface="Baskerville"/>
              </a:rPr>
              <a:t>-</a:t>
            </a:r>
            <a:r>
              <a:rPr lang="en-US" altLang="zh-CN" sz="2200" i="1" dirty="0" err="1">
                <a:solidFill>
                  <a:srgbClr val="000090"/>
                </a:solidFill>
                <a:latin typeface="Baskerville"/>
                <a:cs typeface="Baskerville"/>
              </a:rPr>
              <a:t>mtls</a:t>
            </a:r>
            <a:r>
              <a:rPr lang="en-US" altLang="zh-CN" sz="2200" i="1" dirty="0">
                <a:solidFill>
                  <a:srgbClr val="000090"/>
                </a:solidFill>
                <a:latin typeface="Baskerville"/>
                <a:cs typeface="Baskerville"/>
              </a:rPr>
              <a:t>-size=</a:t>
            </a:r>
            <a:r>
              <a:rPr lang="zh-CN" altLang="zh-CN" sz="2200" dirty="0"/>
              <a:t>现在被支持。其可以用来细化</a:t>
            </a:r>
            <a:r>
              <a:rPr lang="en-US" altLang="zh-CN" sz="2200" dirty="0"/>
              <a:t>TLS</a:t>
            </a:r>
            <a:r>
              <a:rPr lang="zh-CN" altLang="zh-CN" sz="2200" dirty="0"/>
              <a:t>偏移的位的大小</a:t>
            </a:r>
            <a:r>
              <a:rPr lang="en-US" altLang="zh-CN" sz="2200" dirty="0"/>
              <a:t>,</a:t>
            </a:r>
            <a:r>
              <a:rPr lang="zh-CN" altLang="zh-CN" sz="2200" dirty="0"/>
              <a:t>使得</a:t>
            </a:r>
            <a:r>
              <a:rPr lang="en-US" altLang="zh-CN" sz="2200" dirty="0"/>
              <a:t>GCC</a:t>
            </a:r>
            <a:r>
              <a:rPr lang="zh-CN" altLang="zh-CN" sz="2200" dirty="0"/>
              <a:t>可以生成更好的</a:t>
            </a:r>
            <a:r>
              <a:rPr lang="en-US" altLang="zh-CN" sz="2200" dirty="0"/>
              <a:t>TLS</a:t>
            </a:r>
            <a:r>
              <a:rPr lang="zh-CN" altLang="zh-CN" sz="2200" dirty="0"/>
              <a:t>指令序列。</a:t>
            </a:r>
            <a:endParaRPr lang="en-US" altLang="zh-CN" sz="2200" dirty="0"/>
          </a:p>
          <a:p>
            <a:pPr marL="285750" lvl="0" indent="-285750">
              <a:buFont typeface="Arial"/>
              <a:buChar char="•"/>
            </a:pPr>
            <a:r>
              <a:rPr lang="en-US" altLang="zh-CN" sz="2200" i="1" dirty="0">
                <a:solidFill>
                  <a:srgbClr val="000090"/>
                </a:solidFill>
                <a:latin typeface="Baskerville"/>
                <a:cs typeface="Baskerville"/>
              </a:rPr>
              <a:t>-</a:t>
            </a:r>
            <a:r>
              <a:rPr lang="en-US" altLang="zh-CN" sz="2200" i="1" dirty="0" err="1">
                <a:solidFill>
                  <a:srgbClr val="000090"/>
                </a:solidFill>
                <a:latin typeface="Baskerville"/>
                <a:cs typeface="Baskerville"/>
              </a:rPr>
              <a:t>fno-plt</a:t>
            </a:r>
            <a:r>
              <a:rPr lang="zh-CN" altLang="zh-CN" sz="2200" dirty="0"/>
              <a:t>现在功能完全。</a:t>
            </a:r>
            <a:endParaRPr lang="en-US" altLang="zh-CN" sz="2200" dirty="0"/>
          </a:p>
          <a:p>
            <a:pPr marL="285750" lvl="0" indent="-285750">
              <a:buFont typeface="Arial"/>
              <a:buChar char="•"/>
            </a:pPr>
            <a:r>
              <a:rPr lang="en-US" altLang="zh-CN" sz="2200" dirty="0"/>
              <a:t>ARMv8.1-A</a:t>
            </a:r>
            <a:r>
              <a:rPr lang="zh-CN" altLang="zh-CN" sz="2200" dirty="0"/>
              <a:t>架构和</a:t>
            </a:r>
            <a:r>
              <a:rPr lang="en-US" altLang="zh-CN" sz="2200" dirty="0"/>
              <a:t>The Large System Extensions</a:t>
            </a:r>
            <a:r>
              <a:rPr lang="zh-CN" altLang="zh-CN" sz="2200" dirty="0"/>
              <a:t>现在被支持。它们可通过</a:t>
            </a:r>
            <a:r>
              <a:rPr lang="en-US" altLang="zh-CN" sz="2200" i="1" dirty="0">
                <a:solidFill>
                  <a:srgbClr val="000090"/>
                </a:solidFill>
                <a:latin typeface="Baskerville"/>
                <a:cs typeface="Baskerville"/>
              </a:rPr>
              <a:t>-march=armv8.1-a</a:t>
            </a:r>
            <a:r>
              <a:rPr lang="zh-CN" altLang="zh-CN" sz="2200" dirty="0"/>
              <a:t>指令来使用。另外，</a:t>
            </a:r>
            <a:r>
              <a:rPr lang="en-US" altLang="zh-CN" sz="2200" dirty="0"/>
              <a:t>+</a:t>
            </a:r>
            <a:r>
              <a:rPr lang="en-US" altLang="zh-CN" sz="2200" dirty="0" err="1"/>
              <a:t>lse</a:t>
            </a:r>
            <a:r>
              <a:rPr lang="zh-CN" altLang="zh-CN" sz="2200" dirty="0"/>
              <a:t>指令的扩展可以在类型形似的其他指令扩展中使用。</a:t>
            </a:r>
            <a:r>
              <a:rPr lang="en-US" altLang="zh-CN" sz="2200" dirty="0"/>
              <a:t>The Large System</a:t>
            </a:r>
            <a:r>
              <a:rPr lang="zh-CN" altLang="zh-CN" sz="2200" dirty="0"/>
              <a:t>提供了新的用在实现原子操作的指令集。</a:t>
            </a:r>
            <a:endParaRPr lang="en-US" altLang="zh-CN" sz="2200" dirty="0"/>
          </a:p>
          <a:p>
            <a:endParaRPr kumimoji="1" lang="zh-CN" altLang="en-US" sz="2200" dirty="0"/>
          </a:p>
        </p:txBody>
      </p:sp>
      <p:sp>
        <p:nvSpPr>
          <p:cNvPr id="5" name="矩形 4"/>
          <p:cNvSpPr/>
          <p:nvPr/>
        </p:nvSpPr>
        <p:spPr>
          <a:xfrm>
            <a:off x="3219377" y="380718"/>
            <a:ext cx="7242412" cy="369332"/>
          </a:xfrm>
          <a:prstGeom prst="rect">
            <a:avLst/>
          </a:prstGeom>
        </p:spPr>
        <p:txBody>
          <a:bodyPr wrap="none">
            <a:spAutoFit/>
          </a:bodyPr>
          <a:lstStyle/>
          <a:p>
            <a:r>
              <a:rPr lang="en-US" altLang="zh-CN" b="1" dirty="0">
                <a:solidFill>
                  <a:schemeClr val="accent2"/>
                </a:solidFill>
              </a:rPr>
              <a:t>New Targets and Target Specific </a:t>
            </a:r>
            <a:r>
              <a:rPr lang="en-US" altLang="zh-CN" b="1" dirty="0" smtClean="0">
                <a:solidFill>
                  <a:schemeClr val="accent2"/>
                </a:solidFill>
              </a:rPr>
              <a:t>Improvements </a:t>
            </a:r>
            <a:r>
              <a:rPr lang="zh-CN" altLang="zh-CN" b="1" dirty="0" smtClean="0">
                <a:solidFill>
                  <a:schemeClr val="accent2"/>
                </a:solidFill>
              </a:rPr>
              <a:t>新的架构以及架构优化</a:t>
            </a:r>
            <a:endParaRPr lang="en-US" altLang="zh-CN" dirty="0">
              <a:solidFill>
                <a:schemeClr val="accent2"/>
              </a:solidFill>
            </a:endParaRPr>
          </a:p>
        </p:txBody>
      </p:sp>
    </p:spTree>
    <p:extLst>
      <p:ext uri="{BB962C8B-B14F-4D97-AF65-F5344CB8AC3E}">
        <p14:creationId xmlns:p14="http://schemas.microsoft.com/office/powerpoint/2010/main" val="104820433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42" name="矩形 41"/>
          <p:cNvSpPr/>
          <p:nvPr/>
        </p:nvSpPr>
        <p:spPr>
          <a:xfrm>
            <a:off x="3219377" y="380718"/>
            <a:ext cx="7242412" cy="369332"/>
          </a:xfrm>
          <a:prstGeom prst="rect">
            <a:avLst/>
          </a:prstGeom>
        </p:spPr>
        <p:txBody>
          <a:bodyPr wrap="none">
            <a:spAutoFit/>
          </a:bodyPr>
          <a:lstStyle/>
          <a:p>
            <a:r>
              <a:rPr lang="en-US" altLang="zh-CN" b="1" dirty="0">
                <a:solidFill>
                  <a:schemeClr val="accent2"/>
                </a:solidFill>
              </a:rPr>
              <a:t>New Targets and Target Specific </a:t>
            </a:r>
            <a:r>
              <a:rPr lang="en-US" altLang="zh-CN" b="1" dirty="0" smtClean="0">
                <a:solidFill>
                  <a:schemeClr val="accent2"/>
                </a:solidFill>
              </a:rPr>
              <a:t>Improvements </a:t>
            </a:r>
            <a:r>
              <a:rPr lang="zh-CN" altLang="zh-CN" b="1" dirty="0" smtClean="0">
                <a:solidFill>
                  <a:schemeClr val="accent2"/>
                </a:solidFill>
              </a:rPr>
              <a:t>新的架构以及架构优化</a:t>
            </a:r>
            <a:endParaRPr lang="en-US" altLang="zh-CN" dirty="0">
              <a:solidFill>
                <a:schemeClr val="accent2"/>
              </a:solidFill>
            </a:endParaRPr>
          </a:p>
        </p:txBody>
      </p:sp>
      <p:sp>
        <p:nvSpPr>
          <p:cNvPr id="2" name="文本框 1"/>
          <p:cNvSpPr txBox="1"/>
          <p:nvPr/>
        </p:nvSpPr>
        <p:spPr>
          <a:xfrm>
            <a:off x="527158" y="1102315"/>
            <a:ext cx="10974448" cy="5201423"/>
          </a:xfrm>
          <a:prstGeom prst="rect">
            <a:avLst/>
          </a:prstGeom>
          <a:noFill/>
        </p:spPr>
        <p:txBody>
          <a:bodyPr wrap="square" rtlCol="0">
            <a:spAutoFit/>
          </a:bodyPr>
          <a:lstStyle/>
          <a:p>
            <a:pPr algn="just"/>
            <a:r>
              <a:rPr lang="en-US" altLang="zh-CN" sz="2400" b="1" dirty="0">
                <a:solidFill>
                  <a:schemeClr val="accent2">
                    <a:lumMod val="75000"/>
                  </a:schemeClr>
                </a:solidFill>
              </a:rPr>
              <a:t>ARM</a:t>
            </a:r>
            <a:endParaRPr lang="en-US" altLang="zh-CN" sz="2400" dirty="0">
              <a:solidFill>
                <a:schemeClr val="accent2">
                  <a:lumMod val="75000"/>
                </a:schemeClr>
              </a:solidFill>
            </a:endParaRPr>
          </a:p>
          <a:p>
            <a:pPr marL="342900" lvl="0" indent="-342900" algn="just">
              <a:buFont typeface="Arial"/>
              <a:buChar char="•"/>
            </a:pPr>
            <a:r>
              <a:rPr lang="en-US" altLang="zh-CN" sz="2400" dirty="0"/>
              <a:t>ARM</a:t>
            </a:r>
            <a:r>
              <a:rPr lang="zh-CN" altLang="zh-CN" sz="2400" dirty="0"/>
              <a:t>架构修复</a:t>
            </a:r>
            <a:r>
              <a:rPr lang="en-US" altLang="zh-CN" sz="2400" dirty="0"/>
              <a:t>ARMv4t</a:t>
            </a:r>
            <a:r>
              <a:rPr lang="zh-CN" altLang="zh-CN" sz="2400" dirty="0"/>
              <a:t>的支持被否定，将在未来</a:t>
            </a:r>
            <a:r>
              <a:rPr lang="en-US" altLang="zh-CN" sz="2400" dirty="0"/>
              <a:t>GCC</a:t>
            </a:r>
            <a:r>
              <a:rPr lang="zh-CN" altLang="zh-CN" sz="2400" dirty="0"/>
              <a:t>的版本中被移除。</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mcpu</a:t>
            </a:r>
            <a:r>
              <a:rPr lang="zh-CN" altLang="zh-CN" sz="2400" dirty="0"/>
              <a:t>和</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mtune</a:t>
            </a:r>
            <a:r>
              <a:rPr lang="zh-CN" altLang="zh-CN" sz="2400" dirty="0"/>
              <a:t>中被否定的有</a:t>
            </a:r>
            <a:r>
              <a:rPr lang="en-US" altLang="zh-CN" sz="2400" dirty="0"/>
              <a:t>: arm2, arm250, arm3, arm6, arm60, arm600, arm610, arm620, arm7, arm7d, arm7di, arm70, arm700, arm700i, arm710, arm720, arm710c, arm7100, arm7500, arm7500fe, arm7m, arm7dm, arm7dmi, arm8, arm810, </a:t>
            </a:r>
            <a:r>
              <a:rPr lang="en-US" altLang="zh-CN" sz="2400" dirty="0" err="1"/>
              <a:t>strongarm</a:t>
            </a:r>
            <a:r>
              <a:rPr lang="en-US" altLang="zh-CN" sz="2400" dirty="0"/>
              <a:t>, strongarm110, strongarm1100, strongarm1110, fa526, fa626</a:t>
            </a:r>
            <a:r>
              <a:rPr lang="zh-CN" altLang="zh-CN" sz="2400" dirty="0"/>
              <a:t>。</a:t>
            </a:r>
            <a:r>
              <a:rPr lang="en-US" altLang="zh-CN" sz="2400" dirty="0"/>
              <a:t>arm7tdmi</a:t>
            </a:r>
            <a:r>
              <a:rPr lang="zh-CN" altLang="zh-CN" sz="2400" dirty="0"/>
              <a:t>仍被支。</a:t>
            </a:r>
            <a:r>
              <a:rPr lang="en-US" altLang="zh-CN" sz="2400" i="1" dirty="0">
                <a:solidFill>
                  <a:srgbClr val="000090"/>
                </a:solidFill>
                <a:latin typeface="Baskerville"/>
                <a:cs typeface="Baskerville"/>
              </a:rPr>
              <a:t>-march</a:t>
            </a:r>
            <a:r>
              <a:rPr lang="zh-CN" altLang="zh-CN" sz="2400" dirty="0"/>
              <a:t>中被否定的有</a:t>
            </a:r>
            <a:r>
              <a:rPr lang="en-US" altLang="zh-CN" sz="2400" dirty="0"/>
              <a:t>: armv2,armv2a,armv3,armv3m,armv4</a:t>
            </a:r>
            <a:r>
              <a:rPr lang="zh-CN" altLang="zh-CN" sz="2400" dirty="0" smtClean="0"/>
              <a:t>。</a:t>
            </a:r>
            <a:endParaRPr lang="en-US" altLang="zh-CN" sz="2400" dirty="0" smtClean="0"/>
          </a:p>
          <a:p>
            <a:pPr marL="342900" lvl="0" indent="-342900" algn="just">
              <a:buFont typeface="Arial"/>
              <a:buChar char="•"/>
            </a:pPr>
            <a:endParaRPr lang="en-US" altLang="zh-CN" sz="1000" dirty="0"/>
          </a:p>
          <a:p>
            <a:pPr marL="342900" lvl="0" indent="-342900" algn="just">
              <a:buFont typeface="Arial"/>
              <a:buChar char="•"/>
            </a:pPr>
            <a:r>
              <a:rPr lang="en-US" altLang="zh-CN" sz="2400" dirty="0"/>
              <a:t>ARM</a:t>
            </a:r>
            <a:r>
              <a:rPr lang="zh-CN" altLang="zh-CN" sz="2400" dirty="0"/>
              <a:t>端口现在支持目标属性和注释</a:t>
            </a:r>
            <a:r>
              <a:rPr lang="zh-CN" altLang="zh-CN" sz="2400" dirty="0" smtClean="0"/>
              <a:t>。</a:t>
            </a:r>
            <a:endParaRPr lang="en-US" altLang="zh-CN" sz="2400" dirty="0" smtClean="0"/>
          </a:p>
          <a:p>
            <a:pPr marL="342900" lvl="0" indent="-342900" algn="just">
              <a:buFont typeface="Arial"/>
              <a:buChar char="•"/>
            </a:pPr>
            <a:endParaRPr lang="en-US" altLang="zh-CN" sz="1000" dirty="0"/>
          </a:p>
          <a:p>
            <a:pPr marL="342900" lvl="0" indent="-342900" algn="just">
              <a:buFont typeface="Arial"/>
              <a:buChar char="•"/>
            </a:pPr>
            <a:r>
              <a:rPr lang="zh-CN" altLang="zh-CN" sz="2400" dirty="0"/>
              <a:t>以下的处理器将被纳入支持</a:t>
            </a:r>
            <a:r>
              <a:rPr lang="en-US" altLang="zh-CN" sz="2400" dirty="0"/>
              <a:t>(GCC identifiers in parentheses): ARM Cortex-A32 (cortex-a32), ARM Cortex-A35 (cortex-a35). The GCC identifiers can be used as arguments to the </a:t>
            </a:r>
            <a:r>
              <a:rPr lang="mr-IN" altLang="zh-CN" sz="2400" i="1" dirty="0" smtClean="0">
                <a:solidFill>
                  <a:srgbClr val="000090"/>
                </a:solidFill>
                <a:latin typeface="Baskerville"/>
                <a:cs typeface="Baskerville"/>
              </a:rPr>
              <a:t>–</a:t>
            </a:r>
            <a:r>
              <a:rPr lang="en-US" altLang="zh-CN" sz="2400" i="1" dirty="0" err="1" smtClean="0">
                <a:solidFill>
                  <a:srgbClr val="000090"/>
                </a:solidFill>
                <a:latin typeface="Baskerville"/>
                <a:cs typeface="Baskerville"/>
              </a:rPr>
              <a:t>mcpu</a:t>
            </a:r>
            <a:r>
              <a:rPr lang="en-US" altLang="zh-CN" sz="2400" i="1" dirty="0" smtClean="0">
                <a:solidFill>
                  <a:srgbClr val="000090"/>
                </a:solidFill>
                <a:latin typeface="Baskerville"/>
                <a:cs typeface="Baskerville"/>
              </a:rPr>
              <a:t> </a:t>
            </a:r>
            <a:r>
              <a:rPr lang="en-US" altLang="zh-CN" sz="2400" dirty="0" smtClean="0"/>
              <a:t>or </a:t>
            </a:r>
            <a:r>
              <a:rPr lang="mr-IN" altLang="zh-CN" sz="2400" i="1" dirty="0" smtClean="0">
                <a:solidFill>
                  <a:srgbClr val="000090"/>
                </a:solidFill>
                <a:latin typeface="Baskerville"/>
                <a:cs typeface="Baskerville"/>
              </a:rPr>
              <a:t>–</a:t>
            </a:r>
            <a:r>
              <a:rPr lang="en-US" altLang="zh-CN" sz="2400" i="1" dirty="0" err="1" smtClean="0">
                <a:solidFill>
                  <a:srgbClr val="000090"/>
                </a:solidFill>
                <a:latin typeface="Baskerville"/>
                <a:cs typeface="Baskerville"/>
              </a:rPr>
              <a:t>mtune</a:t>
            </a:r>
            <a:r>
              <a:rPr lang="en-US" altLang="zh-CN" sz="2400" i="1" dirty="0" smtClean="0">
                <a:solidFill>
                  <a:srgbClr val="000090"/>
                </a:solidFill>
                <a:latin typeface="Baskerville"/>
                <a:cs typeface="Baskerville"/>
              </a:rPr>
              <a:t> </a:t>
            </a:r>
            <a:r>
              <a:rPr lang="en-US" altLang="zh-CN" sz="2400" dirty="0" smtClean="0"/>
              <a:t>options</a:t>
            </a:r>
            <a:r>
              <a:rPr lang="en-US" altLang="zh-CN" sz="2400" dirty="0"/>
              <a:t>, for example: </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mcpu</a:t>
            </a:r>
            <a:r>
              <a:rPr lang="en-US" altLang="zh-CN" sz="2400" i="1" dirty="0">
                <a:solidFill>
                  <a:srgbClr val="000090"/>
                </a:solidFill>
                <a:latin typeface="Baskerville"/>
                <a:cs typeface="Baskerville"/>
              </a:rPr>
              <a:t>=cortex-a32 </a:t>
            </a:r>
            <a:r>
              <a:rPr lang="en-US" altLang="zh-CN" sz="2400" dirty="0"/>
              <a:t>or </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mtune</a:t>
            </a:r>
            <a:r>
              <a:rPr lang="en-US" altLang="zh-CN" sz="2400" i="1" dirty="0">
                <a:solidFill>
                  <a:srgbClr val="000090"/>
                </a:solidFill>
                <a:latin typeface="Baskerville"/>
                <a:cs typeface="Baskerville"/>
              </a:rPr>
              <a:t>=cortex-a35</a:t>
            </a:r>
            <a:r>
              <a:rPr lang="zh-CN" altLang="zh-CN" sz="2400" dirty="0"/>
              <a:t>。</a:t>
            </a:r>
            <a:endParaRPr lang="en-US" altLang="zh-CN" sz="2400" dirty="0"/>
          </a:p>
          <a:p>
            <a:pPr algn="just"/>
            <a:endParaRPr kumimoji="1" lang="zh-CN" altLang="en-US" sz="2400" dirty="0"/>
          </a:p>
        </p:txBody>
      </p:sp>
    </p:spTree>
    <p:extLst>
      <p:ext uri="{BB962C8B-B14F-4D97-AF65-F5344CB8AC3E}">
        <p14:creationId xmlns:p14="http://schemas.microsoft.com/office/powerpoint/2010/main" val="104820433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2" name="文本框 1"/>
          <p:cNvSpPr txBox="1"/>
          <p:nvPr/>
        </p:nvSpPr>
        <p:spPr>
          <a:xfrm>
            <a:off x="1236331" y="1366249"/>
            <a:ext cx="9731109" cy="2831544"/>
          </a:xfrm>
          <a:prstGeom prst="rect">
            <a:avLst/>
          </a:prstGeom>
          <a:noFill/>
        </p:spPr>
        <p:txBody>
          <a:bodyPr wrap="square" rtlCol="0">
            <a:spAutoFit/>
          </a:bodyPr>
          <a:lstStyle/>
          <a:p>
            <a:r>
              <a:rPr lang="en-US" altLang="zh-CN" sz="2400" b="1" dirty="0">
                <a:solidFill>
                  <a:srgbClr val="C0504D"/>
                </a:solidFill>
              </a:rPr>
              <a:t>Heterogeneous Systems Architecture</a:t>
            </a:r>
            <a:r>
              <a:rPr lang="zh-CN" altLang="zh-CN" sz="2400" b="1" dirty="0" smtClean="0">
                <a:solidFill>
                  <a:srgbClr val="C0504D"/>
                </a:solidFill>
              </a:rPr>
              <a:t>多种类系统架构</a:t>
            </a:r>
            <a:endParaRPr lang="en-US" altLang="zh-CN" sz="2400" b="1" dirty="0" smtClean="0">
              <a:solidFill>
                <a:srgbClr val="C0504D"/>
              </a:solidFill>
            </a:endParaRPr>
          </a:p>
          <a:p>
            <a:endParaRPr lang="en-US" altLang="zh-CN" sz="1000" dirty="0">
              <a:solidFill>
                <a:srgbClr val="C0504D"/>
              </a:solidFill>
            </a:endParaRPr>
          </a:p>
          <a:p>
            <a:pPr marL="342900" lvl="0" indent="-342900">
              <a:buFont typeface="Arial"/>
              <a:buChar char="•"/>
            </a:pPr>
            <a:r>
              <a:rPr lang="en-US" altLang="zh-CN" sz="2400" dirty="0"/>
              <a:t>GCC</a:t>
            </a:r>
            <a:r>
              <a:rPr lang="zh-CN" altLang="zh-CN" sz="2400" dirty="0"/>
              <a:t>现在可以通过</a:t>
            </a:r>
            <a:r>
              <a:rPr lang="en-US" altLang="zh-CN" sz="2400" i="1" dirty="0">
                <a:solidFill>
                  <a:srgbClr val="000090"/>
                </a:solidFill>
                <a:latin typeface="Baskerville"/>
                <a:cs typeface="Baskerville"/>
              </a:rPr>
              <a:t>--enable-offload-targets=</a:t>
            </a:r>
            <a:r>
              <a:rPr lang="en-US" altLang="zh-CN" sz="2400" i="1" dirty="0" err="1">
                <a:solidFill>
                  <a:srgbClr val="000090"/>
                </a:solidFill>
                <a:latin typeface="Baskerville"/>
                <a:cs typeface="Baskerville"/>
              </a:rPr>
              <a:t>hsa</a:t>
            </a:r>
            <a:r>
              <a:rPr lang="zh-CN" altLang="zh-CN" sz="2400" dirty="0"/>
              <a:t>为简单的</a:t>
            </a:r>
            <a:r>
              <a:rPr lang="en-US" altLang="zh-CN" sz="2400" dirty="0" err="1">
                <a:solidFill>
                  <a:schemeClr val="accent2">
                    <a:lumMod val="75000"/>
                  </a:schemeClr>
                </a:solidFill>
              </a:rPr>
              <a:t>OpenMP</a:t>
            </a:r>
            <a:r>
              <a:rPr lang="zh-CN" altLang="zh-CN" sz="2400" dirty="0">
                <a:solidFill>
                  <a:schemeClr val="accent2">
                    <a:lumMod val="75000"/>
                  </a:schemeClr>
                </a:solidFill>
              </a:rPr>
              <a:t>设备生成</a:t>
            </a:r>
            <a:r>
              <a:rPr lang="en-US" altLang="zh-CN" sz="2400" dirty="0">
                <a:solidFill>
                  <a:schemeClr val="accent2">
                    <a:lumMod val="75000"/>
                  </a:schemeClr>
                </a:solidFill>
              </a:rPr>
              <a:t>HSAIL </a:t>
            </a:r>
            <a:r>
              <a:rPr lang="en-US" altLang="zh-CN" sz="2400" dirty="0"/>
              <a:t>(Heterogeneous System Architecture Intermediate Language</a:t>
            </a:r>
            <a:r>
              <a:rPr lang="zh-CN" altLang="zh-CN" sz="2400" dirty="0"/>
              <a:t>多种类系统架构媒介语言</a:t>
            </a:r>
            <a:r>
              <a:rPr lang="en-US" altLang="zh-CN" sz="2400" dirty="0"/>
              <a:t>)</a:t>
            </a:r>
            <a:r>
              <a:rPr lang="zh-CN" altLang="zh-CN" sz="2400" dirty="0"/>
              <a:t>。一个新的</a:t>
            </a:r>
            <a:r>
              <a:rPr lang="en-US" altLang="zh-CN" sz="2400" dirty="0" err="1"/>
              <a:t>libgomp</a:t>
            </a:r>
            <a:r>
              <a:rPr lang="zh-CN" altLang="zh-CN" sz="2400" dirty="0"/>
              <a:t>插件将会使用在</a:t>
            </a:r>
            <a:r>
              <a:rPr lang="en-US" altLang="zh-CN" sz="2400" dirty="0"/>
              <a:t>HSA GPU</a:t>
            </a:r>
            <a:r>
              <a:rPr lang="zh-CN" altLang="zh-CN" sz="2400" dirty="0"/>
              <a:t>内核中以通过标准的</a:t>
            </a:r>
            <a:r>
              <a:rPr lang="en-US" altLang="zh-CN" sz="2400" dirty="0"/>
              <a:t>HAS</a:t>
            </a:r>
            <a:r>
              <a:rPr lang="zh-CN" altLang="zh-CN" sz="2400" dirty="0"/>
              <a:t>运行时实现在</a:t>
            </a:r>
            <a:r>
              <a:rPr lang="en-US" altLang="zh-CN" sz="2400" dirty="0"/>
              <a:t>HAS</a:t>
            </a:r>
            <a:r>
              <a:rPr lang="zh-CN" altLang="zh-CN" sz="2400" dirty="0"/>
              <a:t>可用</a:t>
            </a:r>
            <a:r>
              <a:rPr lang="en-US" altLang="zh-CN" sz="2400" dirty="0"/>
              <a:t>GPUs</a:t>
            </a:r>
            <a:r>
              <a:rPr lang="zh-CN" altLang="zh-CN" sz="2400" dirty="0"/>
              <a:t>中的这些构建。如果</a:t>
            </a:r>
            <a:r>
              <a:rPr lang="en-US" altLang="zh-CN" sz="2400" dirty="0"/>
              <a:t>HAS</a:t>
            </a:r>
            <a:r>
              <a:rPr lang="zh-CN" altLang="zh-CN" sz="2400" dirty="0"/>
              <a:t>编译最终显示其不能为特定的输入来输出</a:t>
            </a:r>
            <a:r>
              <a:rPr lang="en-US" altLang="zh-CN" sz="2400" dirty="0"/>
              <a:t>HSAIL</a:t>
            </a:r>
            <a:r>
              <a:rPr lang="zh-CN" altLang="zh-CN" sz="2400" dirty="0"/>
              <a:t>，其将默认发出警告。这些警告可通过</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Wno</a:t>
            </a:r>
            <a:r>
              <a:rPr lang="en-US" altLang="zh-CN" sz="2400" i="1" dirty="0">
                <a:solidFill>
                  <a:srgbClr val="000090"/>
                </a:solidFill>
                <a:latin typeface="Baskerville"/>
                <a:cs typeface="Baskerville"/>
              </a:rPr>
              <a:t>-has</a:t>
            </a:r>
            <a:r>
              <a:rPr lang="zh-CN" altLang="zh-CN" sz="2400" dirty="0"/>
              <a:t>抑制。</a:t>
            </a:r>
            <a:endParaRPr lang="en-US" altLang="zh-CN" sz="2400" dirty="0"/>
          </a:p>
        </p:txBody>
      </p:sp>
      <p:sp>
        <p:nvSpPr>
          <p:cNvPr id="6" name="矩形 5"/>
          <p:cNvSpPr/>
          <p:nvPr/>
        </p:nvSpPr>
        <p:spPr>
          <a:xfrm>
            <a:off x="3219377" y="380718"/>
            <a:ext cx="7242412" cy="369332"/>
          </a:xfrm>
          <a:prstGeom prst="rect">
            <a:avLst/>
          </a:prstGeom>
        </p:spPr>
        <p:txBody>
          <a:bodyPr wrap="none">
            <a:spAutoFit/>
          </a:bodyPr>
          <a:lstStyle/>
          <a:p>
            <a:r>
              <a:rPr lang="en-US" altLang="zh-CN" b="1" dirty="0">
                <a:solidFill>
                  <a:schemeClr val="accent2"/>
                </a:solidFill>
              </a:rPr>
              <a:t>New Targets and Target Specific </a:t>
            </a:r>
            <a:r>
              <a:rPr lang="en-US" altLang="zh-CN" b="1" dirty="0" smtClean="0">
                <a:solidFill>
                  <a:schemeClr val="accent2"/>
                </a:solidFill>
              </a:rPr>
              <a:t>Improvements </a:t>
            </a:r>
            <a:r>
              <a:rPr lang="zh-CN" altLang="zh-CN" b="1" dirty="0" smtClean="0">
                <a:solidFill>
                  <a:schemeClr val="accent2"/>
                </a:solidFill>
              </a:rPr>
              <a:t>新的架构以及架构优化</a:t>
            </a:r>
            <a:endParaRPr lang="en-US" altLang="zh-CN" dirty="0">
              <a:solidFill>
                <a:schemeClr val="accent2"/>
              </a:solidFill>
            </a:endParaRPr>
          </a:p>
        </p:txBody>
      </p:sp>
    </p:spTree>
    <p:extLst>
      <p:ext uri="{BB962C8B-B14F-4D97-AF65-F5344CB8AC3E}">
        <p14:creationId xmlns:p14="http://schemas.microsoft.com/office/powerpoint/2010/main" val="418483662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5" name="矩形 4"/>
          <p:cNvSpPr/>
          <p:nvPr/>
        </p:nvSpPr>
        <p:spPr>
          <a:xfrm rot="21231255">
            <a:off x="4434769" y="2038935"/>
            <a:ext cx="3775393" cy="1323439"/>
          </a:xfrm>
          <a:prstGeom prst="rect">
            <a:avLst/>
          </a:prstGeom>
        </p:spPr>
        <p:txBody>
          <a:bodyPr wrap="none">
            <a:spAutoFit/>
          </a:bodyPr>
          <a:lstStyle/>
          <a:p>
            <a:r>
              <a:rPr lang="zh-CN" altLang="en-US" sz="4000" dirty="0" smtClean="0">
                <a:latin typeface="造字工房丁丁（非商用）常规体" pitchFamily="50" charset="-122"/>
                <a:ea typeface="造字工房丁丁（非商用）常规体" pitchFamily="50" charset="-122"/>
                <a:cs typeface="Angsana New" panose="02020603050405020304" pitchFamily="18" charset="-34"/>
              </a:rPr>
              <a:t>二</a:t>
            </a:r>
            <a:r>
              <a:rPr lang="zh-CN" altLang="en-US" sz="4000" dirty="0" smtClean="0">
                <a:latin typeface="造字工房丁丁（非商用）常规体" pitchFamily="50" charset="-122"/>
                <a:ea typeface="造字工房丁丁（非商用）常规体" pitchFamily="50" charset="-122"/>
                <a:cs typeface="Angsana New" panose="02020603050405020304" pitchFamily="18" charset="-34"/>
              </a:rPr>
              <a:t>、</a:t>
            </a:r>
            <a:r>
              <a:rPr lang="zh-CN" altLang="en-US" sz="4000" dirty="0" smtClean="0">
                <a:latin typeface="造字工房丁丁（非商用）常规体" pitchFamily="50" charset="-122"/>
                <a:ea typeface="造字工房丁丁（非商用）常规体" pitchFamily="50" charset="-122"/>
                <a:cs typeface="Angsana New" panose="02020603050405020304" pitchFamily="18" charset="-34"/>
              </a:rPr>
              <a:t>自制编译器</a:t>
            </a:r>
            <a:endParaRPr lang="en-US" altLang="zh-CN" sz="4000" dirty="0" smtClean="0">
              <a:latin typeface="造字工房丁丁（非商用）常规体" pitchFamily="50" charset="-122"/>
              <a:ea typeface="造字工房丁丁（非商用）常规体" pitchFamily="50" charset="-122"/>
              <a:cs typeface="Angsana New" panose="02020603050405020304" pitchFamily="18" charset="-34"/>
            </a:endParaRPr>
          </a:p>
          <a:p>
            <a:r>
              <a:rPr lang="en-US" altLang="zh-CN" sz="4000" dirty="0">
                <a:latin typeface="造字工房丁丁（非商用）常规体" pitchFamily="50" charset="-122"/>
                <a:ea typeface="造字工房丁丁（非商用）常规体" pitchFamily="50" charset="-122"/>
                <a:cs typeface="Angsana New" panose="02020603050405020304" pitchFamily="18" charset="-34"/>
              </a:rPr>
              <a:t> </a:t>
            </a:r>
            <a:r>
              <a:rPr lang="en-US" altLang="zh-CN" sz="4000" dirty="0" smtClean="0">
                <a:latin typeface="造字工房丁丁（非商用）常规体" pitchFamily="50" charset="-122"/>
                <a:ea typeface="造字工房丁丁（非商用）常规体" pitchFamily="50" charset="-122"/>
                <a:cs typeface="Angsana New" panose="02020603050405020304" pitchFamily="18" charset="-34"/>
              </a:rPr>
              <a:t>       C</a:t>
            </a:r>
            <a:r>
              <a:rPr lang="zh-CN" altLang="en-US" sz="4000" dirty="0" smtClean="0">
                <a:latin typeface="造字工房丁丁（非商用）常规体" pitchFamily="50" charset="-122"/>
                <a:ea typeface="造字工房丁丁（非商用）常规体" pitchFamily="50" charset="-122"/>
                <a:cs typeface="Angsana New" panose="02020603050405020304" pitchFamily="18" charset="-34"/>
              </a:rPr>
              <a:t>语言子集</a:t>
            </a:r>
            <a:endParaRPr lang="en-US" altLang="zh-CN" sz="4000" dirty="0" smtClean="0">
              <a:latin typeface="造字工房丁丁（非商用）常规体" pitchFamily="50" charset="-122"/>
              <a:ea typeface="造字工房丁丁（非商用）常规体" pitchFamily="50" charset="-122"/>
              <a:cs typeface="Angsana New" panose="02020603050405020304" pitchFamily="18" charset="-34"/>
            </a:endParaRPr>
          </a:p>
        </p:txBody>
      </p:sp>
    </p:spTree>
    <p:extLst>
      <p:ext uri="{BB962C8B-B14F-4D97-AF65-F5344CB8AC3E}">
        <p14:creationId xmlns:p14="http://schemas.microsoft.com/office/powerpoint/2010/main" val="11357192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advTm="0">
        <p15:prstTrans prst="fracture"/>
      </p:transition>
    </mc:Choice>
    <mc:Fallback>
      <p:transition xmlns:p14="http://schemas.microsoft.com/office/powerpoint/2010/main" spd="slow" advClick="0"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reen Shot 2016-10-09 at 11.5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185" y="323874"/>
            <a:ext cx="879403" cy="538634"/>
          </a:xfrm>
          <a:prstGeom prst="rect">
            <a:avLst/>
          </a:prstGeom>
        </p:spPr>
      </p:pic>
      <p:pic>
        <p:nvPicPr>
          <p:cNvPr id="3" name="图片 2" descr="上下文无关文法树.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257" y="0"/>
            <a:ext cx="9073226" cy="6858000"/>
          </a:xfrm>
          <a:prstGeom prst="rect">
            <a:avLst/>
          </a:prstGeom>
        </p:spPr>
      </p:pic>
      <p:sp>
        <p:nvSpPr>
          <p:cNvPr id="4" name="文本框 3"/>
          <p:cNvSpPr txBox="1"/>
          <p:nvPr/>
        </p:nvSpPr>
        <p:spPr>
          <a:xfrm>
            <a:off x="11181840" y="1154693"/>
            <a:ext cx="461665" cy="2477601"/>
          </a:xfrm>
          <a:prstGeom prst="rect">
            <a:avLst/>
          </a:prstGeom>
          <a:noFill/>
        </p:spPr>
        <p:txBody>
          <a:bodyPr vert="eaVert" wrap="none" rtlCol="0">
            <a:spAutoFit/>
          </a:bodyPr>
          <a:lstStyle/>
          <a:p>
            <a:r>
              <a:rPr kumimoji="1" lang="zh-CN" altLang="en-US" dirty="0" smtClean="0">
                <a:solidFill>
                  <a:schemeClr val="accent2">
                    <a:lumMod val="75000"/>
                  </a:schemeClr>
                </a:solidFill>
                <a:latin typeface="黑体"/>
                <a:ea typeface="黑体"/>
                <a:cs typeface="黑体"/>
              </a:rPr>
              <a:t>上下文无关文法树</a:t>
            </a:r>
            <a:endParaRPr kumimoji="1" lang="zh-CN" altLang="en-US" dirty="0">
              <a:solidFill>
                <a:schemeClr val="accent2">
                  <a:lumMod val="75000"/>
                </a:schemeClr>
              </a:solidFill>
              <a:latin typeface="黑体"/>
              <a:ea typeface="黑体"/>
              <a:cs typeface="黑体"/>
            </a:endParaRPr>
          </a:p>
        </p:txBody>
      </p:sp>
    </p:spTree>
    <p:extLst>
      <p:ext uri="{BB962C8B-B14F-4D97-AF65-F5344CB8AC3E}">
        <p14:creationId xmlns:p14="http://schemas.microsoft.com/office/powerpoint/2010/main" val="349576687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11317"/>
          <a:stretch/>
        </p:blipFill>
        <p:spPr>
          <a:xfrm>
            <a:off x="0" y="-19050"/>
            <a:ext cx="12192000" cy="6882070"/>
          </a:xfrm>
          <a:prstGeom prst="rect">
            <a:avLst/>
          </a:prstGeom>
        </p:spPr>
      </p:pic>
      <p:sp>
        <p:nvSpPr>
          <p:cNvPr id="8" name="矩形 7"/>
          <p:cNvSpPr/>
          <p:nvPr/>
        </p:nvSpPr>
        <p:spPr>
          <a:xfrm>
            <a:off x="7951343" y="1575273"/>
            <a:ext cx="4673074" cy="1169551"/>
          </a:xfrm>
          <a:prstGeom prst="rect">
            <a:avLst/>
          </a:prstGeom>
        </p:spPr>
        <p:txBody>
          <a:bodyPr vert="horz" wrap="none">
            <a:spAutoFit/>
          </a:bodyPr>
          <a:lstStyle/>
          <a:p>
            <a:r>
              <a:rPr lang="zh-CN" altLang="en-US" sz="7000" dirty="0" smtClean="0">
                <a:latin typeface="华文新魏"/>
                <a:ea typeface="华文新魏"/>
                <a:cs typeface="华文新魏"/>
              </a:rPr>
              <a:t>感谢聆听！</a:t>
            </a:r>
            <a:endParaRPr lang="en-US" altLang="zh-CN" sz="7000" dirty="0">
              <a:latin typeface="华文新魏"/>
              <a:ea typeface="华文新魏"/>
              <a:cs typeface="华文新魏"/>
            </a:endParaRPr>
          </a:p>
        </p:txBody>
      </p:sp>
      <p:sp>
        <p:nvSpPr>
          <p:cNvPr id="5" name="文本框 4"/>
          <p:cNvSpPr txBox="1"/>
          <p:nvPr/>
        </p:nvSpPr>
        <p:spPr>
          <a:xfrm>
            <a:off x="9710522" y="4051048"/>
            <a:ext cx="2339102" cy="1508105"/>
          </a:xfrm>
          <a:prstGeom prst="rect">
            <a:avLst/>
          </a:prstGeom>
          <a:noFill/>
        </p:spPr>
        <p:txBody>
          <a:bodyPr wrap="none" rtlCol="0">
            <a:spAutoFit/>
          </a:bodyPr>
          <a:lstStyle/>
          <a:p>
            <a:r>
              <a:rPr kumimoji="1" lang="zh-CN" altLang="en-US" sz="2400" dirty="0" smtClean="0">
                <a:latin typeface="黑体"/>
                <a:ea typeface="黑体"/>
                <a:cs typeface="黑体"/>
              </a:rPr>
              <a:t>姓名：刘嘉洋</a:t>
            </a:r>
            <a:endParaRPr kumimoji="1" lang="en-US" altLang="zh-CN" sz="2400" dirty="0" smtClean="0">
              <a:latin typeface="黑体"/>
              <a:ea typeface="黑体"/>
              <a:cs typeface="黑体"/>
            </a:endParaRPr>
          </a:p>
          <a:p>
            <a:endParaRPr kumimoji="1" lang="en-US" altLang="zh-CN" sz="1000" dirty="0" smtClean="0">
              <a:latin typeface="黑体"/>
              <a:ea typeface="黑体"/>
              <a:cs typeface="黑体"/>
            </a:endParaRPr>
          </a:p>
          <a:p>
            <a:r>
              <a:rPr kumimoji="1" lang="zh-CN" altLang="en-US" sz="2400" dirty="0" smtClean="0">
                <a:latin typeface="黑体"/>
                <a:ea typeface="黑体"/>
                <a:cs typeface="黑体"/>
              </a:rPr>
              <a:t>学号：</a:t>
            </a:r>
            <a:r>
              <a:rPr kumimoji="1" lang="en-US" altLang="zh-CN" sz="2400" dirty="0" smtClean="0">
                <a:latin typeface="黑体"/>
                <a:ea typeface="黑体"/>
                <a:cs typeface="黑体"/>
              </a:rPr>
              <a:t>1412620</a:t>
            </a:r>
          </a:p>
          <a:p>
            <a:endParaRPr kumimoji="1" lang="en-US" altLang="zh-CN" sz="1000" dirty="0" smtClean="0">
              <a:latin typeface="黑体"/>
              <a:ea typeface="黑体"/>
              <a:cs typeface="黑体"/>
            </a:endParaRPr>
          </a:p>
          <a:p>
            <a:r>
              <a:rPr kumimoji="1" lang="zh-CN" altLang="en-US" sz="2400" dirty="0" smtClean="0">
                <a:latin typeface="黑体"/>
                <a:ea typeface="黑体"/>
                <a:cs typeface="黑体"/>
              </a:rPr>
              <a:t>专业：软件工程</a:t>
            </a:r>
            <a:endParaRPr kumimoji="1" lang="zh-CN" altLang="en-US" sz="2400" dirty="0">
              <a:latin typeface="黑体"/>
              <a:ea typeface="黑体"/>
              <a:cs typeface="黑体"/>
            </a:endParaRPr>
          </a:p>
        </p:txBody>
      </p:sp>
    </p:spTree>
    <p:extLst>
      <p:ext uri="{BB962C8B-B14F-4D97-AF65-F5344CB8AC3E}">
        <p14:creationId xmlns:p14="http://schemas.microsoft.com/office/powerpoint/2010/main" val="11463651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par>
                          <p:cTn id="10" fill="hold">
                            <p:stCondLst>
                              <p:cond delay="15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134"/>
            <a:ext cx="12192000" cy="6887270"/>
          </a:xfrm>
          <a:prstGeom prst="rect">
            <a:avLst/>
          </a:prstGeom>
        </p:spPr>
      </p:pic>
      <p:grpSp>
        <p:nvGrpSpPr>
          <p:cNvPr id="16" name="组合 15"/>
          <p:cNvGrpSpPr/>
          <p:nvPr/>
        </p:nvGrpSpPr>
        <p:grpSpPr>
          <a:xfrm>
            <a:off x="962391" y="1750454"/>
            <a:ext cx="2956368" cy="2087131"/>
            <a:chOff x="3246438" y="1068388"/>
            <a:chExt cx="5711825" cy="4678363"/>
          </a:xfrm>
          <a:solidFill>
            <a:schemeClr val="tx1"/>
          </a:solidFill>
        </p:grpSpPr>
        <p:sp>
          <p:nvSpPr>
            <p:cNvPr id="17" name="Freeform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 name="Freeform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 name="Freeform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 name="Freeform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 name="Freeform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 name="Freeform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 name="Freeform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24" name="组合 23"/>
            <p:cNvGrpSpPr/>
            <p:nvPr/>
          </p:nvGrpSpPr>
          <p:grpSpPr>
            <a:xfrm>
              <a:off x="3517901" y="1225551"/>
              <a:ext cx="5260975" cy="4090987"/>
              <a:chOff x="3517901" y="1225551"/>
              <a:chExt cx="5260975" cy="4090987"/>
            </a:xfrm>
            <a:grpFill/>
          </p:grpSpPr>
          <p:sp>
            <p:nvSpPr>
              <p:cNvPr id="25" name="Freeform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 name="Freeform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 name="Freeform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 name="Freeform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 name="Freeform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 name="Freeform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 name="Freeform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 name="Freeform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 name="Freeform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 name="Freeform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 name="Freeform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 name="Freeform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 name="Freeform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 name="Freeform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 name="Freeform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 name="Freeform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1" name="Freeform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2" name="Freeform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3" name="Freeform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4" name="Freeform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5" name="Freeform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6" name="Freeform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7" name="Freeform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8" name="Freeform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9" name="Freeform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0" name="Freeform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1" name="Freeform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2" name="Freeform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3" name="Freeform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4" name="Freeform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5" name="Freeform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6" name="Freeform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7" name="Freeform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8" name="Freeform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9" name="Freeform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0" name="Freeform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1" name="Freeform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2" name="Freeform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3" name="Freeform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4" name="Freeform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5" name="Freeform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6" name="Freeform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7" name="Freeform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8" name="Freeform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9" name="Freeform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0" name="Freeform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1" name="Freeform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2" name="Freeform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3" name="Freeform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4" name="Freeform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5" name="Freeform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6" name="Freeform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7" name="Freeform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8" name="Freeform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9" name="Freeform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0" name="Freeform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1" name="Freeform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2" name="Freeform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3" name="Freeform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4" name="Freeform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5" name="Freeform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6" name="Freeform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7" name="Freeform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8" name="Freeform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9" name="Freeform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0" name="Freeform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1" name="Freeform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2" name="Freeform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3" name="Freeform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4" name="Freeform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5" name="Freeform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6" name="Freeform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7" name="Freeform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8" name="Freeform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9" name="Freeform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0" name="Freeform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1" name="Freeform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2" name="Freeform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3" name="Freeform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4" name="Freeform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5" name="Freeform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106" name="组合 105"/>
          <p:cNvGrpSpPr/>
          <p:nvPr/>
        </p:nvGrpSpPr>
        <p:grpSpPr>
          <a:xfrm>
            <a:off x="6096000" y="672515"/>
            <a:ext cx="2956368" cy="2087131"/>
            <a:chOff x="3246438" y="1068388"/>
            <a:chExt cx="5711825" cy="4678363"/>
          </a:xfrm>
          <a:solidFill>
            <a:schemeClr val="tx1"/>
          </a:solidFill>
        </p:grpSpPr>
        <p:sp>
          <p:nvSpPr>
            <p:cNvPr id="107" name="Freeform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8" name="Freeform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9" name="Freeform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0" name="Freeform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1" name="Freeform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2" name="Freeform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3" name="Freeform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114" name="组合 113"/>
            <p:cNvGrpSpPr/>
            <p:nvPr/>
          </p:nvGrpSpPr>
          <p:grpSpPr>
            <a:xfrm>
              <a:off x="3517901" y="1225551"/>
              <a:ext cx="5260975" cy="4090987"/>
              <a:chOff x="3517901" y="1225551"/>
              <a:chExt cx="5260975" cy="4090987"/>
            </a:xfrm>
            <a:grpFill/>
          </p:grpSpPr>
          <p:sp>
            <p:nvSpPr>
              <p:cNvPr id="115" name="Freeform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6" name="Freeform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7" name="Freeform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8" name="Freeform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9" name="Freeform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0" name="Freeform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1" name="Freeform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2" name="Freeform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3" name="Freeform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4" name="Freeform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5" name="Freeform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6" name="Freeform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7" name="Freeform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8" name="Freeform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9" name="Freeform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0" name="Freeform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1" name="Freeform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2" name="Freeform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3" name="Freeform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4" name="Freeform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5" name="Freeform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6" name="Freeform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7" name="Freeform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8" name="Freeform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9" name="Freeform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0" name="Freeform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1" name="Freeform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2" name="Freeform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3" name="Freeform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4" name="Freeform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5" name="Freeform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6" name="Freeform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7" name="Freeform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8" name="Freeform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9" name="Freeform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0" name="Freeform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1" name="Freeform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2" name="Freeform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3" name="Freeform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4" name="Freeform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5" name="Freeform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6" name="Freeform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7" name="Freeform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8" name="Freeform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9" name="Freeform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0" name="Freeform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1" name="Freeform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2" name="Freeform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3" name="Freeform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4" name="Freeform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5" name="Freeform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6" name="Freeform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7" name="Freeform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8" name="Freeform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9" name="Freeform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0" name="Freeform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1" name="Freeform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2" name="Freeform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3" name="Freeform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4" name="Freeform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5" name="Freeform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6" name="Freeform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7" name="Freeform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8" name="Freeform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9" name="Freeform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0" name="Freeform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1" name="Freeform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2" name="Freeform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3" name="Freeform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4" name="Freeform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5" name="Freeform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6" name="Freeform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7" name="Freeform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8" name="Freeform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9" name="Freeform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0" name="Freeform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1" name="Freeform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2" name="Freeform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3" name="Freeform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4" name="Freeform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5" name="Freeform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sp>
        <p:nvSpPr>
          <p:cNvPr id="286" name="Rectangle 1"/>
          <p:cNvSpPr>
            <a:spLocks noChangeArrowheads="1"/>
          </p:cNvSpPr>
          <p:nvPr/>
        </p:nvSpPr>
        <p:spPr bwMode="auto">
          <a:xfrm rot="433282">
            <a:off x="1573211" y="1981565"/>
            <a:ext cx="2023267" cy="1410622"/>
          </a:xfrm>
          <a:prstGeom prst="rect">
            <a:avLst/>
          </a:prstGeom>
          <a:noFill/>
          <a:ln>
            <a:noFill/>
          </a:ln>
          <a:effectLst/>
        </p:spPr>
        <p:txBody>
          <a:bodyPr vert="horz" wrap="square" lIns="0" tIns="0" rIns="0" bIns="63480" numCol="1" anchor="ctr" anchorCtr="0" compatLnSpc="1">
            <a:prstTxWarp prst="textNoShape">
              <a:avLst/>
            </a:prstTxWarp>
            <a:spAutoFit/>
          </a:bodyPr>
          <a:lstStyle/>
          <a:p>
            <a:pPr>
              <a:lnSpc>
                <a:spcPct val="150000"/>
              </a:lnSpc>
            </a:pPr>
            <a:r>
              <a:rPr lang="zh-CN" altLang="en-US" sz="3000" dirty="0" smtClean="0">
                <a:latin typeface="华文新魏"/>
                <a:ea typeface="华文新魏"/>
                <a:cs typeface="华文新魏"/>
              </a:rPr>
              <a:t>自制编译器文法表示</a:t>
            </a:r>
            <a:endParaRPr lang="zh-CN" altLang="en-US" sz="3000" dirty="0">
              <a:latin typeface="华文新魏"/>
              <a:ea typeface="华文新魏"/>
              <a:cs typeface="华文新魏"/>
            </a:endParaRPr>
          </a:p>
        </p:txBody>
      </p:sp>
      <p:sp>
        <p:nvSpPr>
          <p:cNvPr id="288" name="Rectangle 1"/>
          <p:cNvSpPr>
            <a:spLocks noChangeArrowheads="1"/>
          </p:cNvSpPr>
          <p:nvPr/>
        </p:nvSpPr>
        <p:spPr bwMode="auto">
          <a:xfrm rot="21374064">
            <a:off x="6487332" y="1189224"/>
            <a:ext cx="2475357" cy="718125"/>
          </a:xfrm>
          <a:prstGeom prst="rect">
            <a:avLst/>
          </a:prstGeom>
          <a:noFill/>
          <a:ln>
            <a:noFill/>
          </a:ln>
          <a:effectLst/>
        </p:spPr>
        <p:txBody>
          <a:bodyPr vert="horz" wrap="square" lIns="0" tIns="0" rIns="0" bIns="63480" numCol="1" anchor="ctr" anchorCtr="0" compatLnSpc="1">
            <a:prstTxWarp prst="textNoShape">
              <a:avLst/>
            </a:prstTxWarp>
            <a:spAutoFit/>
          </a:bodyPr>
          <a:lstStyle/>
          <a:p>
            <a:pPr>
              <a:lnSpc>
                <a:spcPct val="150000"/>
              </a:lnSpc>
            </a:pPr>
            <a:r>
              <a:rPr lang="en-US" altLang="zh-CN" sz="3000" dirty="0" smtClean="0">
                <a:latin typeface="华文新魏"/>
                <a:ea typeface="华文新魏"/>
                <a:cs typeface="华文新魏"/>
              </a:rPr>
              <a:t>GCC</a:t>
            </a:r>
            <a:r>
              <a:rPr lang="zh-CN" altLang="en-US" sz="3000" dirty="0" smtClean="0">
                <a:latin typeface="华文新魏"/>
                <a:ea typeface="华文新魏"/>
                <a:cs typeface="华文新魏"/>
              </a:rPr>
              <a:t>调研报告</a:t>
            </a:r>
            <a:endParaRPr lang="zh-CN" altLang="en-US" sz="3000" dirty="0">
              <a:latin typeface="华文新魏"/>
              <a:ea typeface="华文新魏"/>
              <a:cs typeface="华文新魏"/>
            </a:endParaRPr>
          </a:p>
        </p:txBody>
      </p:sp>
      <p:pic>
        <p:nvPicPr>
          <p:cNvPr id="292" name="图片 2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446" y="126263"/>
            <a:ext cx="1495028" cy="1495028"/>
          </a:xfrm>
          <a:prstGeom prst="rect">
            <a:avLst/>
          </a:prstGeom>
        </p:spPr>
      </p:pic>
      <p:pic>
        <p:nvPicPr>
          <p:cNvPr id="293" name="图片 2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1179" y="707279"/>
            <a:ext cx="914011" cy="914012"/>
          </a:xfrm>
          <a:prstGeom prst="rect">
            <a:avLst/>
          </a:prstGeom>
        </p:spPr>
      </p:pic>
      <p:pic>
        <p:nvPicPr>
          <p:cNvPr id="294" name="图片 2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5795" y="758659"/>
            <a:ext cx="793019" cy="891827"/>
          </a:xfrm>
          <a:prstGeom prst="rect">
            <a:avLst/>
          </a:prstGeom>
        </p:spPr>
      </p:pic>
      <p:pic>
        <p:nvPicPr>
          <p:cNvPr id="295" name="图片 29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2802" y="758657"/>
            <a:ext cx="939215" cy="1012336"/>
          </a:xfrm>
          <a:prstGeom prst="rect">
            <a:avLst/>
          </a:prstGeom>
        </p:spPr>
      </p:pic>
      <p:pic>
        <p:nvPicPr>
          <p:cNvPr id="296" name="图片 29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7462" y="1105436"/>
            <a:ext cx="610951" cy="665559"/>
          </a:xfrm>
          <a:prstGeom prst="rect">
            <a:avLst/>
          </a:prstGeom>
        </p:spPr>
      </p:pic>
      <p:pic>
        <p:nvPicPr>
          <p:cNvPr id="297" name="图片 29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3432" y="1012906"/>
            <a:ext cx="756377" cy="850619"/>
          </a:xfrm>
          <a:prstGeom prst="rect">
            <a:avLst/>
          </a:prstGeom>
        </p:spPr>
      </p:pic>
      <p:pic>
        <p:nvPicPr>
          <p:cNvPr id="298" name="图片 29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378" y="750230"/>
            <a:ext cx="939215" cy="1012336"/>
          </a:xfrm>
          <a:prstGeom prst="rect">
            <a:avLst/>
          </a:prstGeom>
        </p:spPr>
      </p:pic>
      <p:pic>
        <p:nvPicPr>
          <p:cNvPr id="299" name="图片 29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66002" y="515536"/>
            <a:ext cx="811839" cy="974479"/>
          </a:xfrm>
          <a:prstGeom prst="rect">
            <a:avLst/>
          </a:prstGeom>
        </p:spPr>
      </p:pic>
    </p:spTree>
    <p:extLst>
      <p:ext uri="{BB962C8B-B14F-4D97-AF65-F5344CB8AC3E}">
        <p14:creationId xmlns:p14="http://schemas.microsoft.com/office/powerpoint/2010/main" val="31627417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5000">
        <p15:prstTrans prst="pageCurlDouble"/>
      </p:transition>
    </mc:Choice>
    <mc:Fallback>
      <p:transition xmlns:p14="http://schemas.microsoft.com/office/powerpoint/2010/main" spd="slow" advClick="0" advTm="500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1000"/>
                                        <p:tgtEl>
                                          <p:spTgt spid="106"/>
                                        </p:tgtEl>
                                      </p:cBhvr>
                                    </p:animEffect>
                                    <p:anim calcmode="lin" valueType="num">
                                      <p:cBhvr>
                                        <p:cTn id="20" dur="1000" fill="hold"/>
                                        <p:tgtEl>
                                          <p:spTgt spid="106"/>
                                        </p:tgtEl>
                                        <p:attrNameLst>
                                          <p:attrName>ppt_x</p:attrName>
                                        </p:attrNameLst>
                                      </p:cBhvr>
                                      <p:tavLst>
                                        <p:tav tm="0">
                                          <p:val>
                                            <p:strVal val="#ppt_x"/>
                                          </p:val>
                                        </p:tav>
                                        <p:tav tm="100000">
                                          <p:val>
                                            <p:strVal val="#ppt_x"/>
                                          </p:val>
                                        </p:tav>
                                      </p:tavLst>
                                    </p:anim>
                                    <p:anim calcmode="lin" valueType="num">
                                      <p:cBhvr>
                                        <p:cTn id="21" dur="1000" fill="hold"/>
                                        <p:tgtEl>
                                          <p:spTgt spid="106"/>
                                        </p:tgtEl>
                                        <p:attrNameLst>
                                          <p:attrName>ppt_y</p:attrName>
                                        </p:attrNameLst>
                                      </p:cBhvr>
                                      <p:tavLst>
                                        <p:tav tm="0">
                                          <p:val>
                                            <p:strVal val="#ppt_y+.1"/>
                                          </p:val>
                                        </p:tav>
                                        <p:tav tm="100000">
                                          <p:val>
                                            <p:strVal val="#ppt_y"/>
                                          </p:val>
                                        </p:tav>
                                      </p:tavLst>
                                    </p:anim>
                                  </p:childTnLst>
                                </p:cTn>
                              </p:par>
                            </p:childTnLst>
                          </p:cTn>
                        </p:par>
                        <p:par>
                          <p:cTn id="22" fill="hold">
                            <p:stCondLst>
                              <p:cond delay="3250"/>
                            </p:stCondLst>
                            <p:childTnLst>
                              <p:par>
                                <p:cTn id="23" presetID="53" presetClass="entr" presetSubtype="16" fill="hold" grpId="0" nodeType="afterEffect">
                                  <p:stCondLst>
                                    <p:cond delay="0"/>
                                  </p:stCondLst>
                                  <p:iterate type="wd">
                                    <p:tmPct val="10000"/>
                                  </p:iterate>
                                  <p:childTnLst>
                                    <p:set>
                                      <p:cBhvr>
                                        <p:cTn id="24" dur="1" fill="hold">
                                          <p:stCondLst>
                                            <p:cond delay="0"/>
                                          </p:stCondLst>
                                        </p:cTn>
                                        <p:tgtEl>
                                          <p:spTgt spid="286"/>
                                        </p:tgtEl>
                                        <p:attrNameLst>
                                          <p:attrName>style.visibility</p:attrName>
                                        </p:attrNameLst>
                                      </p:cBhvr>
                                      <p:to>
                                        <p:strVal val="visible"/>
                                      </p:to>
                                    </p:set>
                                    <p:anim calcmode="lin" valueType="num">
                                      <p:cBhvr>
                                        <p:cTn id="25" dur="1000" fill="hold"/>
                                        <p:tgtEl>
                                          <p:spTgt spid="286"/>
                                        </p:tgtEl>
                                        <p:attrNameLst>
                                          <p:attrName>ppt_w</p:attrName>
                                        </p:attrNameLst>
                                      </p:cBhvr>
                                      <p:tavLst>
                                        <p:tav tm="0">
                                          <p:val>
                                            <p:fltVal val="0"/>
                                          </p:val>
                                        </p:tav>
                                        <p:tav tm="100000">
                                          <p:val>
                                            <p:strVal val="#ppt_w"/>
                                          </p:val>
                                        </p:tav>
                                      </p:tavLst>
                                    </p:anim>
                                    <p:anim calcmode="lin" valueType="num">
                                      <p:cBhvr>
                                        <p:cTn id="26" dur="1000" fill="hold"/>
                                        <p:tgtEl>
                                          <p:spTgt spid="286"/>
                                        </p:tgtEl>
                                        <p:attrNameLst>
                                          <p:attrName>ppt_h</p:attrName>
                                        </p:attrNameLst>
                                      </p:cBhvr>
                                      <p:tavLst>
                                        <p:tav tm="0">
                                          <p:val>
                                            <p:fltVal val="0"/>
                                          </p:val>
                                        </p:tav>
                                        <p:tav tm="100000">
                                          <p:val>
                                            <p:strVal val="#ppt_h"/>
                                          </p:val>
                                        </p:tav>
                                      </p:tavLst>
                                    </p:anim>
                                    <p:animEffect transition="in" filter="fade">
                                      <p:cBhvr>
                                        <p:cTn id="27" dur="1000"/>
                                        <p:tgtEl>
                                          <p:spTgt spid="286"/>
                                        </p:tgtEl>
                                      </p:cBhvr>
                                    </p:animEffect>
                                  </p:childTnLst>
                                </p:cTn>
                              </p:par>
                            </p:childTnLst>
                          </p:cTn>
                        </p:par>
                        <p:par>
                          <p:cTn id="28" fill="hold">
                            <p:stCondLst>
                              <p:cond delay="4450"/>
                            </p:stCondLst>
                            <p:childTnLst>
                              <p:par>
                                <p:cTn id="29" presetID="53" presetClass="entr" presetSubtype="16" fill="hold" grpId="0" nodeType="afterEffect">
                                  <p:stCondLst>
                                    <p:cond delay="0"/>
                                  </p:stCondLst>
                                  <p:iterate type="wd">
                                    <p:tmPct val="10000"/>
                                  </p:iterate>
                                  <p:childTnLst>
                                    <p:set>
                                      <p:cBhvr>
                                        <p:cTn id="30" dur="1" fill="hold">
                                          <p:stCondLst>
                                            <p:cond delay="0"/>
                                          </p:stCondLst>
                                        </p:cTn>
                                        <p:tgtEl>
                                          <p:spTgt spid="288"/>
                                        </p:tgtEl>
                                        <p:attrNameLst>
                                          <p:attrName>style.visibility</p:attrName>
                                        </p:attrNameLst>
                                      </p:cBhvr>
                                      <p:to>
                                        <p:strVal val="visible"/>
                                      </p:to>
                                    </p:set>
                                    <p:anim calcmode="lin" valueType="num">
                                      <p:cBhvr>
                                        <p:cTn id="31" dur="1000" fill="hold"/>
                                        <p:tgtEl>
                                          <p:spTgt spid="288"/>
                                        </p:tgtEl>
                                        <p:attrNameLst>
                                          <p:attrName>ppt_w</p:attrName>
                                        </p:attrNameLst>
                                      </p:cBhvr>
                                      <p:tavLst>
                                        <p:tav tm="0">
                                          <p:val>
                                            <p:fltVal val="0"/>
                                          </p:val>
                                        </p:tav>
                                        <p:tav tm="100000">
                                          <p:val>
                                            <p:strVal val="#ppt_w"/>
                                          </p:val>
                                        </p:tav>
                                      </p:tavLst>
                                    </p:anim>
                                    <p:anim calcmode="lin" valueType="num">
                                      <p:cBhvr>
                                        <p:cTn id="32" dur="1000" fill="hold"/>
                                        <p:tgtEl>
                                          <p:spTgt spid="288"/>
                                        </p:tgtEl>
                                        <p:attrNameLst>
                                          <p:attrName>ppt_h</p:attrName>
                                        </p:attrNameLst>
                                      </p:cBhvr>
                                      <p:tavLst>
                                        <p:tav tm="0">
                                          <p:val>
                                            <p:fltVal val="0"/>
                                          </p:val>
                                        </p:tav>
                                        <p:tav tm="100000">
                                          <p:val>
                                            <p:strVal val="#ppt_h"/>
                                          </p:val>
                                        </p:tav>
                                      </p:tavLst>
                                    </p:anim>
                                    <p:animEffect transition="in" filter="fade">
                                      <p:cBhvr>
                                        <p:cTn id="33" dur="1000"/>
                                        <p:tgtEl>
                                          <p:spTgt spid="288"/>
                                        </p:tgtEl>
                                      </p:cBhvr>
                                    </p:animEffect>
                                  </p:childTnLst>
                                </p:cTn>
                              </p:par>
                              <p:par>
                                <p:cTn id="34" presetID="53" presetClass="entr" presetSubtype="16" fill="hold" nodeType="withEffect">
                                  <p:stCondLst>
                                    <p:cond delay="0"/>
                                  </p:stCondLst>
                                  <p:childTnLst>
                                    <p:set>
                                      <p:cBhvr>
                                        <p:cTn id="35" dur="1" fill="hold">
                                          <p:stCondLst>
                                            <p:cond delay="0"/>
                                          </p:stCondLst>
                                        </p:cTn>
                                        <p:tgtEl>
                                          <p:spTgt spid="292"/>
                                        </p:tgtEl>
                                        <p:attrNameLst>
                                          <p:attrName>style.visibility</p:attrName>
                                        </p:attrNameLst>
                                      </p:cBhvr>
                                      <p:to>
                                        <p:strVal val="visible"/>
                                      </p:to>
                                    </p:set>
                                    <p:anim calcmode="lin" valueType="num">
                                      <p:cBhvr>
                                        <p:cTn id="36" dur="1500" fill="hold"/>
                                        <p:tgtEl>
                                          <p:spTgt spid="292"/>
                                        </p:tgtEl>
                                        <p:attrNameLst>
                                          <p:attrName>ppt_w</p:attrName>
                                        </p:attrNameLst>
                                      </p:cBhvr>
                                      <p:tavLst>
                                        <p:tav tm="0">
                                          <p:val>
                                            <p:fltVal val="0"/>
                                          </p:val>
                                        </p:tav>
                                        <p:tav tm="100000">
                                          <p:val>
                                            <p:strVal val="#ppt_w"/>
                                          </p:val>
                                        </p:tav>
                                      </p:tavLst>
                                    </p:anim>
                                    <p:anim calcmode="lin" valueType="num">
                                      <p:cBhvr>
                                        <p:cTn id="37" dur="1500" fill="hold"/>
                                        <p:tgtEl>
                                          <p:spTgt spid="292"/>
                                        </p:tgtEl>
                                        <p:attrNameLst>
                                          <p:attrName>ppt_h</p:attrName>
                                        </p:attrNameLst>
                                      </p:cBhvr>
                                      <p:tavLst>
                                        <p:tav tm="0">
                                          <p:val>
                                            <p:fltVal val="0"/>
                                          </p:val>
                                        </p:tav>
                                        <p:tav tm="100000">
                                          <p:val>
                                            <p:strVal val="#ppt_h"/>
                                          </p:val>
                                        </p:tav>
                                      </p:tavLst>
                                    </p:anim>
                                    <p:animEffect transition="in" filter="fade">
                                      <p:cBhvr>
                                        <p:cTn id="38" dur="1500"/>
                                        <p:tgtEl>
                                          <p:spTgt spid="292"/>
                                        </p:tgtEl>
                                      </p:cBhvr>
                                    </p:animEffect>
                                  </p:childTnLst>
                                </p:cTn>
                              </p:par>
                              <p:par>
                                <p:cTn id="39" presetID="53" presetClass="entr" presetSubtype="16" fill="hold" nodeType="withEffect">
                                  <p:stCondLst>
                                    <p:cond delay="0"/>
                                  </p:stCondLst>
                                  <p:childTnLst>
                                    <p:set>
                                      <p:cBhvr>
                                        <p:cTn id="40" dur="1" fill="hold">
                                          <p:stCondLst>
                                            <p:cond delay="0"/>
                                          </p:stCondLst>
                                        </p:cTn>
                                        <p:tgtEl>
                                          <p:spTgt spid="293"/>
                                        </p:tgtEl>
                                        <p:attrNameLst>
                                          <p:attrName>style.visibility</p:attrName>
                                        </p:attrNameLst>
                                      </p:cBhvr>
                                      <p:to>
                                        <p:strVal val="visible"/>
                                      </p:to>
                                    </p:set>
                                    <p:anim calcmode="lin" valueType="num">
                                      <p:cBhvr>
                                        <p:cTn id="41" dur="1500" fill="hold"/>
                                        <p:tgtEl>
                                          <p:spTgt spid="293"/>
                                        </p:tgtEl>
                                        <p:attrNameLst>
                                          <p:attrName>ppt_w</p:attrName>
                                        </p:attrNameLst>
                                      </p:cBhvr>
                                      <p:tavLst>
                                        <p:tav tm="0">
                                          <p:val>
                                            <p:fltVal val="0"/>
                                          </p:val>
                                        </p:tav>
                                        <p:tav tm="100000">
                                          <p:val>
                                            <p:strVal val="#ppt_w"/>
                                          </p:val>
                                        </p:tav>
                                      </p:tavLst>
                                    </p:anim>
                                    <p:anim calcmode="lin" valueType="num">
                                      <p:cBhvr>
                                        <p:cTn id="42" dur="1500" fill="hold"/>
                                        <p:tgtEl>
                                          <p:spTgt spid="293"/>
                                        </p:tgtEl>
                                        <p:attrNameLst>
                                          <p:attrName>ppt_h</p:attrName>
                                        </p:attrNameLst>
                                      </p:cBhvr>
                                      <p:tavLst>
                                        <p:tav tm="0">
                                          <p:val>
                                            <p:fltVal val="0"/>
                                          </p:val>
                                        </p:tav>
                                        <p:tav tm="100000">
                                          <p:val>
                                            <p:strVal val="#ppt_h"/>
                                          </p:val>
                                        </p:tav>
                                      </p:tavLst>
                                    </p:anim>
                                    <p:animEffect transition="in" filter="fade">
                                      <p:cBhvr>
                                        <p:cTn id="43" dur="1500"/>
                                        <p:tgtEl>
                                          <p:spTgt spid="293"/>
                                        </p:tgtEl>
                                      </p:cBhvr>
                                    </p:animEffect>
                                  </p:childTnLst>
                                </p:cTn>
                              </p:par>
                              <p:par>
                                <p:cTn id="44" presetID="53" presetClass="entr" presetSubtype="16" fill="hold" nodeType="withEffect">
                                  <p:stCondLst>
                                    <p:cond delay="0"/>
                                  </p:stCondLst>
                                  <p:childTnLst>
                                    <p:set>
                                      <p:cBhvr>
                                        <p:cTn id="45" dur="1" fill="hold">
                                          <p:stCondLst>
                                            <p:cond delay="0"/>
                                          </p:stCondLst>
                                        </p:cTn>
                                        <p:tgtEl>
                                          <p:spTgt spid="294"/>
                                        </p:tgtEl>
                                        <p:attrNameLst>
                                          <p:attrName>style.visibility</p:attrName>
                                        </p:attrNameLst>
                                      </p:cBhvr>
                                      <p:to>
                                        <p:strVal val="visible"/>
                                      </p:to>
                                    </p:set>
                                    <p:anim calcmode="lin" valueType="num">
                                      <p:cBhvr>
                                        <p:cTn id="46" dur="1500" fill="hold"/>
                                        <p:tgtEl>
                                          <p:spTgt spid="294"/>
                                        </p:tgtEl>
                                        <p:attrNameLst>
                                          <p:attrName>ppt_w</p:attrName>
                                        </p:attrNameLst>
                                      </p:cBhvr>
                                      <p:tavLst>
                                        <p:tav tm="0">
                                          <p:val>
                                            <p:fltVal val="0"/>
                                          </p:val>
                                        </p:tav>
                                        <p:tav tm="100000">
                                          <p:val>
                                            <p:strVal val="#ppt_w"/>
                                          </p:val>
                                        </p:tav>
                                      </p:tavLst>
                                    </p:anim>
                                    <p:anim calcmode="lin" valueType="num">
                                      <p:cBhvr>
                                        <p:cTn id="47" dur="1500" fill="hold"/>
                                        <p:tgtEl>
                                          <p:spTgt spid="294"/>
                                        </p:tgtEl>
                                        <p:attrNameLst>
                                          <p:attrName>ppt_h</p:attrName>
                                        </p:attrNameLst>
                                      </p:cBhvr>
                                      <p:tavLst>
                                        <p:tav tm="0">
                                          <p:val>
                                            <p:fltVal val="0"/>
                                          </p:val>
                                        </p:tav>
                                        <p:tav tm="100000">
                                          <p:val>
                                            <p:strVal val="#ppt_h"/>
                                          </p:val>
                                        </p:tav>
                                      </p:tavLst>
                                    </p:anim>
                                    <p:animEffect transition="in" filter="fade">
                                      <p:cBhvr>
                                        <p:cTn id="48" dur="1500"/>
                                        <p:tgtEl>
                                          <p:spTgt spid="294"/>
                                        </p:tgtEl>
                                      </p:cBhvr>
                                    </p:animEffect>
                                  </p:childTnLst>
                                </p:cTn>
                              </p:par>
                              <p:par>
                                <p:cTn id="49" presetID="53" presetClass="entr" presetSubtype="16" fill="hold" nodeType="withEffect">
                                  <p:stCondLst>
                                    <p:cond delay="0"/>
                                  </p:stCondLst>
                                  <p:childTnLst>
                                    <p:set>
                                      <p:cBhvr>
                                        <p:cTn id="50" dur="1" fill="hold">
                                          <p:stCondLst>
                                            <p:cond delay="0"/>
                                          </p:stCondLst>
                                        </p:cTn>
                                        <p:tgtEl>
                                          <p:spTgt spid="295"/>
                                        </p:tgtEl>
                                        <p:attrNameLst>
                                          <p:attrName>style.visibility</p:attrName>
                                        </p:attrNameLst>
                                      </p:cBhvr>
                                      <p:to>
                                        <p:strVal val="visible"/>
                                      </p:to>
                                    </p:set>
                                    <p:anim calcmode="lin" valueType="num">
                                      <p:cBhvr>
                                        <p:cTn id="51" dur="1500" fill="hold"/>
                                        <p:tgtEl>
                                          <p:spTgt spid="295"/>
                                        </p:tgtEl>
                                        <p:attrNameLst>
                                          <p:attrName>ppt_w</p:attrName>
                                        </p:attrNameLst>
                                      </p:cBhvr>
                                      <p:tavLst>
                                        <p:tav tm="0">
                                          <p:val>
                                            <p:fltVal val="0"/>
                                          </p:val>
                                        </p:tav>
                                        <p:tav tm="100000">
                                          <p:val>
                                            <p:strVal val="#ppt_w"/>
                                          </p:val>
                                        </p:tav>
                                      </p:tavLst>
                                    </p:anim>
                                    <p:anim calcmode="lin" valueType="num">
                                      <p:cBhvr>
                                        <p:cTn id="52" dur="1500" fill="hold"/>
                                        <p:tgtEl>
                                          <p:spTgt spid="295"/>
                                        </p:tgtEl>
                                        <p:attrNameLst>
                                          <p:attrName>ppt_h</p:attrName>
                                        </p:attrNameLst>
                                      </p:cBhvr>
                                      <p:tavLst>
                                        <p:tav tm="0">
                                          <p:val>
                                            <p:fltVal val="0"/>
                                          </p:val>
                                        </p:tav>
                                        <p:tav tm="100000">
                                          <p:val>
                                            <p:strVal val="#ppt_h"/>
                                          </p:val>
                                        </p:tav>
                                      </p:tavLst>
                                    </p:anim>
                                    <p:animEffect transition="in" filter="fade">
                                      <p:cBhvr>
                                        <p:cTn id="53" dur="1500"/>
                                        <p:tgtEl>
                                          <p:spTgt spid="295"/>
                                        </p:tgtEl>
                                      </p:cBhvr>
                                    </p:animEffect>
                                  </p:childTnLst>
                                </p:cTn>
                              </p:par>
                              <p:par>
                                <p:cTn id="54" presetID="53" presetClass="entr" presetSubtype="16" fill="hold" nodeType="withEffect">
                                  <p:stCondLst>
                                    <p:cond delay="0"/>
                                  </p:stCondLst>
                                  <p:childTnLst>
                                    <p:set>
                                      <p:cBhvr>
                                        <p:cTn id="55" dur="1" fill="hold">
                                          <p:stCondLst>
                                            <p:cond delay="0"/>
                                          </p:stCondLst>
                                        </p:cTn>
                                        <p:tgtEl>
                                          <p:spTgt spid="296"/>
                                        </p:tgtEl>
                                        <p:attrNameLst>
                                          <p:attrName>style.visibility</p:attrName>
                                        </p:attrNameLst>
                                      </p:cBhvr>
                                      <p:to>
                                        <p:strVal val="visible"/>
                                      </p:to>
                                    </p:set>
                                    <p:anim calcmode="lin" valueType="num">
                                      <p:cBhvr>
                                        <p:cTn id="56" dur="1500" fill="hold"/>
                                        <p:tgtEl>
                                          <p:spTgt spid="296"/>
                                        </p:tgtEl>
                                        <p:attrNameLst>
                                          <p:attrName>ppt_w</p:attrName>
                                        </p:attrNameLst>
                                      </p:cBhvr>
                                      <p:tavLst>
                                        <p:tav tm="0">
                                          <p:val>
                                            <p:fltVal val="0"/>
                                          </p:val>
                                        </p:tav>
                                        <p:tav tm="100000">
                                          <p:val>
                                            <p:strVal val="#ppt_w"/>
                                          </p:val>
                                        </p:tav>
                                      </p:tavLst>
                                    </p:anim>
                                    <p:anim calcmode="lin" valueType="num">
                                      <p:cBhvr>
                                        <p:cTn id="57" dur="1500" fill="hold"/>
                                        <p:tgtEl>
                                          <p:spTgt spid="296"/>
                                        </p:tgtEl>
                                        <p:attrNameLst>
                                          <p:attrName>ppt_h</p:attrName>
                                        </p:attrNameLst>
                                      </p:cBhvr>
                                      <p:tavLst>
                                        <p:tav tm="0">
                                          <p:val>
                                            <p:fltVal val="0"/>
                                          </p:val>
                                        </p:tav>
                                        <p:tav tm="100000">
                                          <p:val>
                                            <p:strVal val="#ppt_h"/>
                                          </p:val>
                                        </p:tav>
                                      </p:tavLst>
                                    </p:anim>
                                    <p:animEffect transition="in" filter="fade">
                                      <p:cBhvr>
                                        <p:cTn id="58" dur="1500"/>
                                        <p:tgtEl>
                                          <p:spTgt spid="296"/>
                                        </p:tgtEl>
                                      </p:cBhvr>
                                    </p:animEffect>
                                  </p:childTnLst>
                                </p:cTn>
                              </p:par>
                              <p:par>
                                <p:cTn id="59" presetID="53" presetClass="entr" presetSubtype="16" fill="hold" nodeType="withEffect">
                                  <p:stCondLst>
                                    <p:cond delay="0"/>
                                  </p:stCondLst>
                                  <p:childTnLst>
                                    <p:set>
                                      <p:cBhvr>
                                        <p:cTn id="60" dur="1" fill="hold">
                                          <p:stCondLst>
                                            <p:cond delay="0"/>
                                          </p:stCondLst>
                                        </p:cTn>
                                        <p:tgtEl>
                                          <p:spTgt spid="297"/>
                                        </p:tgtEl>
                                        <p:attrNameLst>
                                          <p:attrName>style.visibility</p:attrName>
                                        </p:attrNameLst>
                                      </p:cBhvr>
                                      <p:to>
                                        <p:strVal val="visible"/>
                                      </p:to>
                                    </p:set>
                                    <p:anim calcmode="lin" valueType="num">
                                      <p:cBhvr>
                                        <p:cTn id="61" dur="1500" fill="hold"/>
                                        <p:tgtEl>
                                          <p:spTgt spid="297"/>
                                        </p:tgtEl>
                                        <p:attrNameLst>
                                          <p:attrName>ppt_w</p:attrName>
                                        </p:attrNameLst>
                                      </p:cBhvr>
                                      <p:tavLst>
                                        <p:tav tm="0">
                                          <p:val>
                                            <p:fltVal val="0"/>
                                          </p:val>
                                        </p:tav>
                                        <p:tav tm="100000">
                                          <p:val>
                                            <p:strVal val="#ppt_w"/>
                                          </p:val>
                                        </p:tav>
                                      </p:tavLst>
                                    </p:anim>
                                    <p:anim calcmode="lin" valueType="num">
                                      <p:cBhvr>
                                        <p:cTn id="62" dur="1500" fill="hold"/>
                                        <p:tgtEl>
                                          <p:spTgt spid="297"/>
                                        </p:tgtEl>
                                        <p:attrNameLst>
                                          <p:attrName>ppt_h</p:attrName>
                                        </p:attrNameLst>
                                      </p:cBhvr>
                                      <p:tavLst>
                                        <p:tav tm="0">
                                          <p:val>
                                            <p:fltVal val="0"/>
                                          </p:val>
                                        </p:tav>
                                        <p:tav tm="100000">
                                          <p:val>
                                            <p:strVal val="#ppt_h"/>
                                          </p:val>
                                        </p:tav>
                                      </p:tavLst>
                                    </p:anim>
                                    <p:animEffect transition="in" filter="fade">
                                      <p:cBhvr>
                                        <p:cTn id="63" dur="1500"/>
                                        <p:tgtEl>
                                          <p:spTgt spid="297"/>
                                        </p:tgtEl>
                                      </p:cBhvr>
                                    </p:animEffect>
                                  </p:childTnLst>
                                </p:cTn>
                              </p:par>
                              <p:par>
                                <p:cTn id="64" presetID="53" presetClass="entr" presetSubtype="16" fill="hold" nodeType="withEffect">
                                  <p:stCondLst>
                                    <p:cond delay="0"/>
                                  </p:stCondLst>
                                  <p:childTnLst>
                                    <p:set>
                                      <p:cBhvr>
                                        <p:cTn id="65" dur="1" fill="hold">
                                          <p:stCondLst>
                                            <p:cond delay="0"/>
                                          </p:stCondLst>
                                        </p:cTn>
                                        <p:tgtEl>
                                          <p:spTgt spid="298"/>
                                        </p:tgtEl>
                                        <p:attrNameLst>
                                          <p:attrName>style.visibility</p:attrName>
                                        </p:attrNameLst>
                                      </p:cBhvr>
                                      <p:to>
                                        <p:strVal val="visible"/>
                                      </p:to>
                                    </p:set>
                                    <p:anim calcmode="lin" valueType="num">
                                      <p:cBhvr>
                                        <p:cTn id="66" dur="1500" fill="hold"/>
                                        <p:tgtEl>
                                          <p:spTgt spid="298"/>
                                        </p:tgtEl>
                                        <p:attrNameLst>
                                          <p:attrName>ppt_w</p:attrName>
                                        </p:attrNameLst>
                                      </p:cBhvr>
                                      <p:tavLst>
                                        <p:tav tm="0">
                                          <p:val>
                                            <p:fltVal val="0"/>
                                          </p:val>
                                        </p:tav>
                                        <p:tav tm="100000">
                                          <p:val>
                                            <p:strVal val="#ppt_w"/>
                                          </p:val>
                                        </p:tav>
                                      </p:tavLst>
                                    </p:anim>
                                    <p:anim calcmode="lin" valueType="num">
                                      <p:cBhvr>
                                        <p:cTn id="67" dur="1500" fill="hold"/>
                                        <p:tgtEl>
                                          <p:spTgt spid="298"/>
                                        </p:tgtEl>
                                        <p:attrNameLst>
                                          <p:attrName>ppt_h</p:attrName>
                                        </p:attrNameLst>
                                      </p:cBhvr>
                                      <p:tavLst>
                                        <p:tav tm="0">
                                          <p:val>
                                            <p:fltVal val="0"/>
                                          </p:val>
                                        </p:tav>
                                        <p:tav tm="100000">
                                          <p:val>
                                            <p:strVal val="#ppt_h"/>
                                          </p:val>
                                        </p:tav>
                                      </p:tavLst>
                                    </p:anim>
                                    <p:animEffect transition="in" filter="fade">
                                      <p:cBhvr>
                                        <p:cTn id="68" dur="1500"/>
                                        <p:tgtEl>
                                          <p:spTgt spid="298"/>
                                        </p:tgtEl>
                                      </p:cBhvr>
                                    </p:animEffect>
                                  </p:childTnLst>
                                </p:cTn>
                              </p:par>
                              <p:par>
                                <p:cTn id="69" presetID="53" presetClass="entr" presetSubtype="16" fill="hold" nodeType="withEffect">
                                  <p:stCondLst>
                                    <p:cond delay="0"/>
                                  </p:stCondLst>
                                  <p:childTnLst>
                                    <p:set>
                                      <p:cBhvr>
                                        <p:cTn id="70" dur="1" fill="hold">
                                          <p:stCondLst>
                                            <p:cond delay="0"/>
                                          </p:stCondLst>
                                        </p:cTn>
                                        <p:tgtEl>
                                          <p:spTgt spid="299"/>
                                        </p:tgtEl>
                                        <p:attrNameLst>
                                          <p:attrName>style.visibility</p:attrName>
                                        </p:attrNameLst>
                                      </p:cBhvr>
                                      <p:to>
                                        <p:strVal val="visible"/>
                                      </p:to>
                                    </p:set>
                                    <p:anim calcmode="lin" valueType="num">
                                      <p:cBhvr>
                                        <p:cTn id="71" dur="1500" fill="hold"/>
                                        <p:tgtEl>
                                          <p:spTgt spid="299"/>
                                        </p:tgtEl>
                                        <p:attrNameLst>
                                          <p:attrName>ppt_w</p:attrName>
                                        </p:attrNameLst>
                                      </p:cBhvr>
                                      <p:tavLst>
                                        <p:tav tm="0">
                                          <p:val>
                                            <p:fltVal val="0"/>
                                          </p:val>
                                        </p:tav>
                                        <p:tav tm="100000">
                                          <p:val>
                                            <p:strVal val="#ppt_w"/>
                                          </p:val>
                                        </p:tav>
                                      </p:tavLst>
                                    </p:anim>
                                    <p:anim calcmode="lin" valueType="num">
                                      <p:cBhvr>
                                        <p:cTn id="72" dur="1500" fill="hold"/>
                                        <p:tgtEl>
                                          <p:spTgt spid="299"/>
                                        </p:tgtEl>
                                        <p:attrNameLst>
                                          <p:attrName>ppt_h</p:attrName>
                                        </p:attrNameLst>
                                      </p:cBhvr>
                                      <p:tavLst>
                                        <p:tav tm="0">
                                          <p:val>
                                            <p:fltVal val="0"/>
                                          </p:val>
                                        </p:tav>
                                        <p:tav tm="100000">
                                          <p:val>
                                            <p:strVal val="#ppt_h"/>
                                          </p:val>
                                        </p:tav>
                                      </p:tavLst>
                                    </p:anim>
                                    <p:animEffect transition="in" filter="fade">
                                      <p:cBhvr>
                                        <p:cTn id="73" dur="1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p:bldP spid="2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5" name="矩形 4"/>
          <p:cNvSpPr/>
          <p:nvPr/>
        </p:nvSpPr>
        <p:spPr>
          <a:xfrm rot="21335861">
            <a:off x="4348154" y="2111062"/>
            <a:ext cx="4062644" cy="861774"/>
          </a:xfrm>
          <a:prstGeom prst="rect">
            <a:avLst/>
          </a:prstGeom>
        </p:spPr>
        <p:txBody>
          <a:bodyPr wrap="none">
            <a:spAutoFit/>
          </a:bodyPr>
          <a:lstStyle/>
          <a:p>
            <a:r>
              <a:rPr lang="zh-CN" altLang="en-US" sz="5000" dirty="0" smtClean="0">
                <a:latin typeface="华文新魏"/>
                <a:ea typeface="华文新魏"/>
                <a:cs typeface="华文新魏"/>
              </a:rPr>
              <a:t>一、</a:t>
            </a:r>
            <a:r>
              <a:rPr lang="en-US" altLang="zh-CN" sz="5000" dirty="0" smtClean="0">
                <a:latin typeface="华文新魏"/>
                <a:ea typeface="华文新魏"/>
                <a:cs typeface="华文新魏"/>
              </a:rPr>
              <a:t>GCC</a:t>
            </a:r>
            <a:r>
              <a:rPr lang="zh-CN" altLang="en-US" sz="5000" dirty="0" smtClean="0">
                <a:latin typeface="华文新魏"/>
                <a:ea typeface="华文新魏"/>
                <a:cs typeface="华文新魏"/>
              </a:rPr>
              <a:t>调研</a:t>
            </a:r>
            <a:endParaRPr lang="en-US" altLang="zh-CN" sz="5000" dirty="0" smtClean="0">
              <a:latin typeface="华文新魏"/>
              <a:ea typeface="华文新魏"/>
              <a:cs typeface="华文新魏"/>
            </a:endParaRPr>
          </a:p>
        </p:txBody>
      </p:sp>
    </p:spTree>
    <p:extLst>
      <p:ext uri="{BB962C8B-B14F-4D97-AF65-F5344CB8AC3E}">
        <p14:creationId xmlns:p14="http://schemas.microsoft.com/office/powerpoint/2010/main" val="29539979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advTm="0">
        <p15:prstTrans prst="fracture"/>
      </p:transition>
    </mc:Choice>
    <mc:Fallback>
      <p:transition xmlns:p14="http://schemas.microsoft.com/office/powerpoint/2010/main" spd="slow" advClick="0"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creen Shot 2016-10-09 at 10.18.50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315" y="371431"/>
            <a:ext cx="10063904" cy="5849644"/>
          </a:xfrm>
          <a:prstGeom prst="rect">
            <a:avLst/>
          </a:prstGeom>
        </p:spPr>
      </p:pic>
    </p:spTree>
    <p:extLst>
      <p:ext uri="{BB962C8B-B14F-4D97-AF65-F5344CB8AC3E}">
        <p14:creationId xmlns:p14="http://schemas.microsoft.com/office/powerpoint/2010/main" val="39342834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advClick="0" advTm="5000">
        <p15:prstTrans prst="origami"/>
      </p:transition>
    </mc:Choice>
    <mc:Fallback>
      <p:transition xmlns:p14="http://schemas.microsoft.com/office/powerpoint/2010/main" spd="slow" advClick="0" advTm="5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0"/>
            <a:ext cx="12192000" cy="6863020"/>
          </a:xfrm>
          <a:prstGeom prst="rect">
            <a:avLst/>
          </a:prstGeom>
        </p:spPr>
      </p:pic>
      <p:sp>
        <p:nvSpPr>
          <p:cNvPr id="10" name="Rectangle 1"/>
          <p:cNvSpPr>
            <a:spLocks noChangeArrowheads="1"/>
          </p:cNvSpPr>
          <p:nvPr/>
        </p:nvSpPr>
        <p:spPr bwMode="auto">
          <a:xfrm rot="21139486">
            <a:off x="4879789" y="1468283"/>
            <a:ext cx="2752339" cy="433432"/>
          </a:xfrm>
          <a:prstGeom prst="rect">
            <a:avLst/>
          </a:prstGeom>
          <a:noFill/>
          <a:ln>
            <a:noFill/>
          </a:ln>
          <a:effectLst/>
        </p:spPr>
        <p:txBody>
          <a:bodyPr vert="horz" wrap="square" lIns="0" tIns="0" rIns="0" bIns="63480" numCol="1" anchor="ctr" anchorCtr="0" compatLnSpc="1">
            <a:prstTxWarp prst="textNoShape">
              <a:avLst/>
            </a:prstTxWarp>
            <a:spAutoFit/>
          </a:bodyPr>
          <a:lstStyle/>
          <a:p>
            <a:pPr lvl="0" algn="ctr" eaLnBrk="0" fontAlgn="base" hangingPunct="0">
              <a:spcBef>
                <a:spcPct val="0"/>
              </a:spcBef>
              <a:spcAft>
                <a:spcPct val="0"/>
              </a:spcAft>
            </a:pPr>
            <a:r>
              <a:rPr kumimoji="0" lang="zh-CN" altLang="en-US" sz="2400" b="1" i="0" u="none" strike="noStrike" cap="none" normalizeH="0" baseline="0" dirty="0" smtClean="0">
                <a:ln>
                  <a:noFill/>
                </a:ln>
                <a:effectLst/>
                <a:latin typeface="华文新魏"/>
                <a:ea typeface="华文新魏"/>
                <a:cs typeface="华文新魏"/>
              </a:rPr>
              <a:t>常用优化器的改进</a:t>
            </a:r>
            <a:endParaRPr kumimoji="0" lang="zh-CN" sz="2400" b="1" i="0" u="none" strike="noStrike" cap="none" normalizeH="0" baseline="0" dirty="0" smtClean="0">
              <a:ln>
                <a:noFill/>
              </a:ln>
              <a:effectLst/>
              <a:latin typeface="华文新魏"/>
              <a:ea typeface="华文新魏"/>
              <a:cs typeface="华文新魏"/>
            </a:endParaRPr>
          </a:p>
        </p:txBody>
      </p:sp>
      <p:sp>
        <p:nvSpPr>
          <p:cNvPr id="64" name="任意多边形 63"/>
          <p:cNvSpPr/>
          <p:nvPr/>
        </p:nvSpPr>
        <p:spPr>
          <a:xfrm>
            <a:off x="0" y="3054564"/>
            <a:ext cx="6548587" cy="24108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7" name="任意多边形 66"/>
          <p:cNvSpPr/>
          <p:nvPr/>
        </p:nvSpPr>
        <p:spPr>
          <a:xfrm>
            <a:off x="0" y="2756328"/>
            <a:ext cx="6548587" cy="24108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grpSp>
        <p:nvGrpSpPr>
          <p:cNvPr id="68" name="组合 67"/>
          <p:cNvGrpSpPr/>
          <p:nvPr/>
        </p:nvGrpSpPr>
        <p:grpSpPr>
          <a:xfrm>
            <a:off x="5987731" y="1891327"/>
            <a:ext cx="1004160" cy="1018808"/>
            <a:chOff x="5268913" y="4124325"/>
            <a:chExt cx="652463" cy="666751"/>
          </a:xfrm>
          <a:solidFill>
            <a:schemeClr val="tx1"/>
          </a:solidFill>
        </p:grpSpPr>
        <p:sp>
          <p:nvSpPr>
            <p:cNvPr id="69" name="Freeform 719"/>
            <p:cNvSpPr>
              <a:spLocks/>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720"/>
            <p:cNvSpPr>
              <a:spLocks/>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721"/>
            <p:cNvSpPr>
              <a:spLocks/>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722"/>
            <p:cNvSpPr>
              <a:spLocks/>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723"/>
            <p:cNvSpPr>
              <a:spLocks/>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724"/>
            <p:cNvSpPr>
              <a:spLocks/>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725"/>
            <p:cNvSpPr>
              <a:spLocks/>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726"/>
            <p:cNvSpPr>
              <a:spLocks/>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727"/>
            <p:cNvSpPr>
              <a:spLocks/>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728"/>
            <p:cNvSpPr>
              <a:spLocks/>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729"/>
            <p:cNvSpPr>
              <a:spLocks/>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730"/>
            <p:cNvSpPr>
              <a:spLocks/>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731"/>
            <p:cNvSpPr>
              <a:spLocks/>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732"/>
            <p:cNvSpPr>
              <a:spLocks/>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733"/>
            <p:cNvSpPr>
              <a:spLocks/>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734"/>
            <p:cNvSpPr>
              <a:spLocks/>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735"/>
            <p:cNvSpPr>
              <a:spLocks/>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736"/>
            <p:cNvSpPr>
              <a:spLocks/>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738"/>
            <p:cNvSpPr>
              <a:spLocks/>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8" name="组合 27"/>
          <p:cNvGrpSpPr/>
          <p:nvPr/>
        </p:nvGrpSpPr>
        <p:grpSpPr>
          <a:xfrm rot="7114281">
            <a:off x="4629483" y="3134573"/>
            <a:ext cx="1004160" cy="1018808"/>
            <a:chOff x="5268913" y="4124325"/>
            <a:chExt cx="652463" cy="666751"/>
          </a:xfrm>
          <a:solidFill>
            <a:schemeClr val="tx1"/>
          </a:solidFill>
        </p:grpSpPr>
        <p:sp>
          <p:nvSpPr>
            <p:cNvPr id="29" name="Freeform 719"/>
            <p:cNvSpPr>
              <a:spLocks/>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720"/>
            <p:cNvSpPr>
              <a:spLocks/>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721"/>
            <p:cNvSpPr>
              <a:spLocks/>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722"/>
            <p:cNvSpPr>
              <a:spLocks/>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723"/>
            <p:cNvSpPr>
              <a:spLocks/>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724"/>
            <p:cNvSpPr>
              <a:spLocks/>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725"/>
            <p:cNvSpPr>
              <a:spLocks/>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726"/>
            <p:cNvSpPr>
              <a:spLocks/>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727"/>
            <p:cNvSpPr>
              <a:spLocks/>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728"/>
            <p:cNvSpPr>
              <a:spLocks/>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729"/>
            <p:cNvSpPr>
              <a:spLocks/>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730"/>
            <p:cNvSpPr>
              <a:spLocks/>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731"/>
            <p:cNvSpPr>
              <a:spLocks/>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32"/>
            <p:cNvSpPr>
              <a:spLocks/>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733"/>
            <p:cNvSpPr>
              <a:spLocks/>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734"/>
            <p:cNvSpPr>
              <a:spLocks/>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735"/>
            <p:cNvSpPr>
              <a:spLocks/>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736"/>
            <p:cNvSpPr>
              <a:spLocks/>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738"/>
            <p:cNvSpPr>
              <a:spLocks/>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50" name="组合 49"/>
          <p:cNvGrpSpPr/>
          <p:nvPr/>
        </p:nvGrpSpPr>
        <p:grpSpPr>
          <a:xfrm>
            <a:off x="1132456" y="2104791"/>
            <a:ext cx="1004160" cy="1018808"/>
            <a:chOff x="5268913" y="4124325"/>
            <a:chExt cx="652463" cy="666751"/>
          </a:xfrm>
          <a:solidFill>
            <a:schemeClr val="tx1"/>
          </a:solidFill>
        </p:grpSpPr>
        <p:sp>
          <p:nvSpPr>
            <p:cNvPr id="51" name="Freeform 719"/>
            <p:cNvSpPr>
              <a:spLocks/>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720"/>
            <p:cNvSpPr>
              <a:spLocks/>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721"/>
            <p:cNvSpPr>
              <a:spLocks/>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722"/>
            <p:cNvSpPr>
              <a:spLocks/>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723"/>
            <p:cNvSpPr>
              <a:spLocks/>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724"/>
            <p:cNvSpPr>
              <a:spLocks/>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725"/>
            <p:cNvSpPr>
              <a:spLocks/>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726"/>
            <p:cNvSpPr>
              <a:spLocks/>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727"/>
            <p:cNvSpPr>
              <a:spLocks/>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728"/>
            <p:cNvSpPr>
              <a:spLocks/>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729"/>
            <p:cNvSpPr>
              <a:spLocks/>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730"/>
            <p:cNvSpPr>
              <a:spLocks/>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731"/>
            <p:cNvSpPr>
              <a:spLocks/>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732"/>
            <p:cNvSpPr>
              <a:spLocks/>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733"/>
            <p:cNvSpPr>
              <a:spLocks/>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734"/>
            <p:cNvSpPr>
              <a:spLocks/>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735"/>
            <p:cNvSpPr>
              <a:spLocks/>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736"/>
            <p:cNvSpPr>
              <a:spLocks/>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738"/>
            <p:cNvSpPr>
              <a:spLocks/>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94" name="组合 93"/>
          <p:cNvGrpSpPr/>
          <p:nvPr/>
        </p:nvGrpSpPr>
        <p:grpSpPr>
          <a:xfrm rot="8773051">
            <a:off x="2656695" y="3279350"/>
            <a:ext cx="1004160" cy="1018808"/>
            <a:chOff x="5268913" y="4124325"/>
            <a:chExt cx="652463" cy="666751"/>
          </a:xfrm>
          <a:solidFill>
            <a:schemeClr val="tx1"/>
          </a:solidFill>
        </p:grpSpPr>
        <p:sp>
          <p:nvSpPr>
            <p:cNvPr id="95" name="Freeform 719"/>
            <p:cNvSpPr>
              <a:spLocks/>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720"/>
            <p:cNvSpPr>
              <a:spLocks/>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721"/>
            <p:cNvSpPr>
              <a:spLocks/>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722"/>
            <p:cNvSpPr>
              <a:spLocks/>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723"/>
            <p:cNvSpPr>
              <a:spLocks/>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724"/>
            <p:cNvSpPr>
              <a:spLocks/>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725"/>
            <p:cNvSpPr>
              <a:spLocks/>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726"/>
            <p:cNvSpPr>
              <a:spLocks/>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727"/>
            <p:cNvSpPr>
              <a:spLocks/>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728"/>
            <p:cNvSpPr>
              <a:spLocks/>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729"/>
            <p:cNvSpPr>
              <a:spLocks/>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730"/>
            <p:cNvSpPr>
              <a:spLocks/>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731"/>
            <p:cNvSpPr>
              <a:spLocks/>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732"/>
            <p:cNvSpPr>
              <a:spLocks/>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733"/>
            <p:cNvSpPr>
              <a:spLocks/>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734"/>
            <p:cNvSpPr>
              <a:spLocks/>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735"/>
            <p:cNvSpPr>
              <a:spLocks/>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736"/>
            <p:cNvSpPr>
              <a:spLocks/>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738"/>
            <p:cNvSpPr>
              <a:spLocks/>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17" name="Rectangle 1"/>
          <p:cNvSpPr>
            <a:spLocks noChangeArrowheads="1"/>
          </p:cNvSpPr>
          <p:nvPr/>
        </p:nvSpPr>
        <p:spPr bwMode="auto">
          <a:xfrm rot="20862250">
            <a:off x="4173719" y="4093376"/>
            <a:ext cx="2752339" cy="802764"/>
          </a:xfrm>
          <a:prstGeom prst="rect">
            <a:avLst/>
          </a:prstGeom>
          <a:noFill/>
          <a:ln>
            <a:noFill/>
          </a:ln>
          <a:effectLst/>
        </p:spPr>
        <p:txBody>
          <a:bodyPr vert="horz" wrap="square" lIns="0" tIns="0" rIns="0" bIns="63480" numCol="1" anchor="ctr" anchorCtr="0" compatLnSpc="1">
            <a:prstTxWarp prst="textNoShape">
              <a:avLst/>
            </a:prstTxWarp>
            <a:spAutoFit/>
          </a:bodyPr>
          <a:lstStyle/>
          <a:p>
            <a:pPr lvl="0" algn="ctr" eaLnBrk="0" fontAlgn="base" hangingPunct="0">
              <a:spcBef>
                <a:spcPct val="0"/>
              </a:spcBef>
              <a:spcAft>
                <a:spcPct val="0"/>
              </a:spcAft>
            </a:pPr>
            <a:r>
              <a:rPr kumimoji="0" lang="zh-CN" altLang="en-US" sz="2400" b="1" i="0" u="none" strike="noStrike" cap="none" normalizeH="0" baseline="0" dirty="0" smtClean="0">
                <a:ln>
                  <a:noFill/>
                </a:ln>
                <a:effectLst/>
                <a:latin typeface="华文新魏"/>
                <a:ea typeface="华文新魏"/>
                <a:cs typeface="华文新魏"/>
              </a:rPr>
              <a:t>新的语言以及</a:t>
            </a:r>
            <a:endParaRPr kumimoji="0" lang="en-US" altLang="zh-CN" sz="2400" b="1" i="0" u="none" strike="noStrike" cap="none" normalizeH="0" baseline="0" dirty="0" smtClean="0">
              <a:ln>
                <a:noFill/>
              </a:ln>
              <a:effectLst/>
              <a:latin typeface="华文新魏"/>
              <a:ea typeface="华文新魏"/>
              <a:cs typeface="华文新魏"/>
            </a:endParaRPr>
          </a:p>
          <a:p>
            <a:pPr lvl="0" algn="ctr" eaLnBrk="0" fontAlgn="base" hangingPunct="0">
              <a:spcBef>
                <a:spcPct val="0"/>
              </a:spcBef>
              <a:spcAft>
                <a:spcPct val="0"/>
              </a:spcAft>
            </a:pPr>
            <a:r>
              <a:rPr kumimoji="0" lang="zh-CN" altLang="en-US" sz="2400" b="1" i="0" u="none" strike="noStrike" cap="none" normalizeH="0" baseline="0" dirty="0" smtClean="0">
                <a:ln>
                  <a:noFill/>
                </a:ln>
                <a:effectLst/>
                <a:latin typeface="华文新魏"/>
                <a:ea typeface="华文新魏"/>
                <a:cs typeface="华文新魏"/>
              </a:rPr>
              <a:t>语言优化</a:t>
            </a:r>
            <a:endParaRPr kumimoji="0" lang="zh-CN" sz="2400" b="1" i="0" u="none" strike="noStrike" cap="none" normalizeH="0" baseline="0" dirty="0" smtClean="0">
              <a:ln>
                <a:noFill/>
              </a:ln>
              <a:effectLst/>
              <a:latin typeface="华文新魏"/>
              <a:ea typeface="华文新魏"/>
              <a:cs typeface="华文新魏"/>
            </a:endParaRPr>
          </a:p>
        </p:txBody>
      </p:sp>
      <p:sp>
        <p:nvSpPr>
          <p:cNvPr id="119" name="Rectangle 1"/>
          <p:cNvSpPr>
            <a:spLocks noChangeArrowheads="1"/>
          </p:cNvSpPr>
          <p:nvPr/>
        </p:nvSpPr>
        <p:spPr bwMode="auto">
          <a:xfrm rot="532850">
            <a:off x="1609603" y="4324621"/>
            <a:ext cx="2752339" cy="433432"/>
          </a:xfrm>
          <a:prstGeom prst="rect">
            <a:avLst/>
          </a:prstGeom>
          <a:noFill/>
          <a:ln>
            <a:noFill/>
          </a:ln>
          <a:effectLst/>
        </p:spPr>
        <p:txBody>
          <a:bodyPr vert="horz" wrap="square" lIns="0" tIns="0" rIns="0" bIns="63480" numCol="1" anchor="ctr" anchorCtr="0" compatLnSpc="1">
            <a:prstTxWarp prst="textNoShape">
              <a:avLst/>
            </a:prstTxWarp>
            <a:spAutoFit/>
          </a:bodyPr>
          <a:lstStyle/>
          <a:p>
            <a:pPr lvl="0" algn="ctr" eaLnBrk="0" fontAlgn="base" hangingPunct="0">
              <a:spcBef>
                <a:spcPct val="0"/>
              </a:spcBef>
              <a:spcAft>
                <a:spcPct val="0"/>
              </a:spcAft>
            </a:pPr>
            <a:r>
              <a:rPr kumimoji="0" lang="en-US" altLang="zh-CN" sz="2400" b="1" i="0" u="none" strike="noStrike" cap="none" normalizeH="0" baseline="0" dirty="0" smtClean="0">
                <a:ln>
                  <a:noFill/>
                </a:ln>
                <a:effectLst/>
                <a:latin typeface="华文新魏"/>
                <a:ea typeface="华文新魏"/>
                <a:cs typeface="华文新魏"/>
              </a:rPr>
              <a:t>C</a:t>
            </a:r>
            <a:r>
              <a:rPr kumimoji="0" lang="zh-CN" altLang="en-US" sz="2400" b="1" i="0" u="none" strike="noStrike" cap="none" normalizeH="0" baseline="0" dirty="0" smtClean="0">
                <a:ln>
                  <a:noFill/>
                </a:ln>
                <a:effectLst/>
                <a:latin typeface="华文新魏"/>
                <a:ea typeface="华文新魏"/>
                <a:cs typeface="华文新魏"/>
              </a:rPr>
              <a:t>语言家族</a:t>
            </a:r>
            <a:endParaRPr kumimoji="0" lang="zh-CN" sz="2400" b="1" i="0" u="none" strike="noStrike" cap="none" normalizeH="0" baseline="0" dirty="0" smtClean="0">
              <a:ln>
                <a:noFill/>
              </a:ln>
              <a:effectLst/>
              <a:latin typeface="华文新魏"/>
              <a:ea typeface="华文新魏"/>
              <a:cs typeface="华文新魏"/>
            </a:endParaRPr>
          </a:p>
        </p:txBody>
      </p:sp>
      <p:sp>
        <p:nvSpPr>
          <p:cNvPr id="120" name="Rectangle 1"/>
          <p:cNvSpPr>
            <a:spLocks noChangeArrowheads="1"/>
          </p:cNvSpPr>
          <p:nvPr/>
        </p:nvSpPr>
        <p:spPr bwMode="auto">
          <a:xfrm rot="807218">
            <a:off x="1056887" y="1376764"/>
            <a:ext cx="2752339" cy="802764"/>
          </a:xfrm>
          <a:prstGeom prst="rect">
            <a:avLst/>
          </a:prstGeom>
          <a:noFill/>
          <a:ln>
            <a:noFill/>
          </a:ln>
          <a:effectLst/>
        </p:spPr>
        <p:txBody>
          <a:bodyPr vert="horz" wrap="square" lIns="0" tIns="0" rIns="0" bIns="63480" numCol="1" anchor="ctr" anchorCtr="0" compatLnSpc="1">
            <a:prstTxWarp prst="textNoShape">
              <a:avLst/>
            </a:prstTxWarp>
            <a:spAutoFit/>
          </a:bodyPr>
          <a:lstStyle/>
          <a:p>
            <a:pPr lvl="0" algn="ctr" eaLnBrk="0" fontAlgn="base" hangingPunct="0">
              <a:spcBef>
                <a:spcPct val="0"/>
              </a:spcBef>
              <a:spcAft>
                <a:spcPct val="0"/>
              </a:spcAft>
            </a:pPr>
            <a:r>
              <a:rPr lang="zh-CN" altLang="en-US" sz="2400" b="1" dirty="0" smtClean="0">
                <a:latin typeface="华文新魏"/>
                <a:ea typeface="华文新魏"/>
                <a:cs typeface="华文新魏"/>
              </a:rPr>
              <a:t>新的架构以及</a:t>
            </a:r>
            <a:endParaRPr lang="en-US" altLang="zh-CN" sz="2400" b="1" dirty="0" smtClean="0">
              <a:latin typeface="华文新魏"/>
              <a:ea typeface="华文新魏"/>
              <a:cs typeface="华文新魏"/>
            </a:endParaRPr>
          </a:p>
          <a:p>
            <a:pPr lvl="0" algn="ctr" eaLnBrk="0" fontAlgn="base" hangingPunct="0">
              <a:spcBef>
                <a:spcPct val="0"/>
              </a:spcBef>
              <a:spcAft>
                <a:spcPct val="0"/>
              </a:spcAft>
            </a:pPr>
            <a:r>
              <a:rPr lang="zh-CN" altLang="en-US" sz="2400" b="1" dirty="0" smtClean="0">
                <a:latin typeface="华文新魏"/>
                <a:ea typeface="华文新魏"/>
                <a:cs typeface="华文新魏"/>
              </a:rPr>
              <a:t>架构</a:t>
            </a:r>
            <a:r>
              <a:rPr kumimoji="0" lang="zh-CN" altLang="en-US" sz="2400" b="1" i="0" u="none" strike="noStrike" cap="none" normalizeH="0" baseline="0" dirty="0" smtClean="0">
                <a:ln>
                  <a:noFill/>
                </a:ln>
                <a:effectLst/>
                <a:latin typeface="华文新魏"/>
                <a:ea typeface="华文新魏"/>
                <a:cs typeface="华文新魏"/>
              </a:rPr>
              <a:t>优化</a:t>
            </a:r>
            <a:endParaRPr kumimoji="0" lang="en-US" altLang="zh-CN" sz="2400" b="1" i="0" u="none" strike="noStrike" cap="none" normalizeH="0" baseline="0" dirty="0" smtClean="0">
              <a:ln>
                <a:noFill/>
              </a:ln>
              <a:effectLst/>
              <a:latin typeface="华文新魏"/>
              <a:ea typeface="华文新魏"/>
              <a:cs typeface="华文新魏"/>
            </a:endParaRPr>
          </a:p>
        </p:txBody>
      </p:sp>
    </p:spTree>
    <p:extLst>
      <p:ext uri="{BB962C8B-B14F-4D97-AF65-F5344CB8AC3E}">
        <p14:creationId xmlns:p14="http://schemas.microsoft.com/office/powerpoint/2010/main" val="5349546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advTm="5000">
        <p15:prstTrans prst="pageCurlDouble"/>
      </p:transition>
    </mc:Choice>
    <mc:Fallback>
      <p:transition xmlns:p14="http://schemas.microsoft.com/office/powerpoint/2010/main" spd="slow" advClick="0" advTm="500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heel(1)">
                                      <p:cBhvr>
                                        <p:cTn id="13" dur="2000"/>
                                        <p:tgtEl>
                                          <p:spTgt spid="6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heel(1)">
                                      <p:cBhvr>
                                        <p:cTn id="16" dur="2000"/>
                                        <p:tgtEl>
                                          <p:spTgt spid="67"/>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53" presetClass="entr" presetSubtype="16" fill="hold" grpId="0" nodeType="afterEffect">
                                  <p:stCondLst>
                                    <p:cond delay="0"/>
                                  </p:stCondLst>
                                  <p:iterate type="wd">
                                    <p:tmPct val="10000"/>
                                  </p:iterate>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Effect transition="in" filter="fade">
                                      <p:cBhvr>
                                        <p:cTn id="28" dur="1000"/>
                                        <p:tgtEl>
                                          <p:spTgt spid="10"/>
                                        </p:tgtEl>
                                      </p:cBhvr>
                                    </p:animEffect>
                                  </p:childTnLst>
                                </p:cTn>
                              </p:par>
                            </p:childTnLst>
                          </p:cTn>
                        </p:par>
                        <p:par>
                          <p:cTn id="29" fill="hold">
                            <p:stCondLst>
                              <p:cond delay="4100"/>
                            </p:stCondLst>
                            <p:childTnLst>
                              <p:par>
                                <p:cTn id="30" presetID="42"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par>
                          <p:cTn id="35" fill="hold">
                            <p:stCondLst>
                              <p:cond delay="5100"/>
                            </p:stCondLst>
                            <p:childTnLst>
                              <p:par>
                                <p:cTn id="36" presetID="42" presetClass="entr" presetSubtype="0"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1000"/>
                                        <p:tgtEl>
                                          <p:spTgt spid="94"/>
                                        </p:tgtEl>
                                      </p:cBhvr>
                                    </p:animEffect>
                                    <p:anim calcmode="lin" valueType="num">
                                      <p:cBhvr>
                                        <p:cTn id="39" dur="1000" fill="hold"/>
                                        <p:tgtEl>
                                          <p:spTgt spid="94"/>
                                        </p:tgtEl>
                                        <p:attrNameLst>
                                          <p:attrName>ppt_x</p:attrName>
                                        </p:attrNameLst>
                                      </p:cBhvr>
                                      <p:tavLst>
                                        <p:tav tm="0">
                                          <p:val>
                                            <p:strVal val="#ppt_x"/>
                                          </p:val>
                                        </p:tav>
                                        <p:tav tm="100000">
                                          <p:val>
                                            <p:strVal val="#ppt_x"/>
                                          </p:val>
                                        </p:tav>
                                      </p:tavLst>
                                    </p:anim>
                                    <p:anim calcmode="lin" valueType="num">
                                      <p:cBhvr>
                                        <p:cTn id="40" dur="1000" fill="hold"/>
                                        <p:tgtEl>
                                          <p:spTgt spid="94"/>
                                        </p:tgtEl>
                                        <p:attrNameLst>
                                          <p:attrName>ppt_y</p:attrName>
                                        </p:attrNameLst>
                                      </p:cBhvr>
                                      <p:tavLst>
                                        <p:tav tm="0">
                                          <p:val>
                                            <p:strVal val="#ppt_y+.1"/>
                                          </p:val>
                                        </p:tav>
                                        <p:tav tm="100000">
                                          <p:val>
                                            <p:strVal val="#ppt_y"/>
                                          </p:val>
                                        </p:tav>
                                      </p:tavLst>
                                    </p:anim>
                                  </p:childTnLst>
                                </p:cTn>
                              </p:par>
                            </p:childTnLst>
                          </p:cTn>
                        </p:par>
                        <p:par>
                          <p:cTn id="41" fill="hold">
                            <p:stCondLst>
                              <p:cond delay="6100"/>
                            </p:stCondLst>
                            <p:childTnLst>
                              <p:par>
                                <p:cTn id="42" presetID="47"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par>
                          <p:cTn id="47" fill="hold">
                            <p:stCondLst>
                              <p:cond delay="7100"/>
                            </p:stCondLst>
                            <p:childTnLst>
                              <p:par>
                                <p:cTn id="48" presetID="53" presetClass="entr" presetSubtype="16" fill="hold" grpId="0" nodeType="afterEffect">
                                  <p:stCondLst>
                                    <p:cond delay="0"/>
                                  </p:stCondLst>
                                  <p:iterate type="wd">
                                    <p:tmPct val="10000"/>
                                  </p:iterate>
                                  <p:childTnLst>
                                    <p:set>
                                      <p:cBhvr>
                                        <p:cTn id="49" dur="1" fill="hold">
                                          <p:stCondLst>
                                            <p:cond delay="0"/>
                                          </p:stCondLst>
                                        </p:cTn>
                                        <p:tgtEl>
                                          <p:spTgt spid="117"/>
                                        </p:tgtEl>
                                        <p:attrNameLst>
                                          <p:attrName>style.visibility</p:attrName>
                                        </p:attrNameLst>
                                      </p:cBhvr>
                                      <p:to>
                                        <p:strVal val="visible"/>
                                      </p:to>
                                    </p:set>
                                    <p:anim calcmode="lin" valueType="num">
                                      <p:cBhvr>
                                        <p:cTn id="50" dur="1000" fill="hold"/>
                                        <p:tgtEl>
                                          <p:spTgt spid="117"/>
                                        </p:tgtEl>
                                        <p:attrNameLst>
                                          <p:attrName>ppt_w</p:attrName>
                                        </p:attrNameLst>
                                      </p:cBhvr>
                                      <p:tavLst>
                                        <p:tav tm="0">
                                          <p:val>
                                            <p:fltVal val="0"/>
                                          </p:val>
                                        </p:tav>
                                        <p:tav tm="100000">
                                          <p:val>
                                            <p:strVal val="#ppt_w"/>
                                          </p:val>
                                        </p:tav>
                                      </p:tavLst>
                                    </p:anim>
                                    <p:anim calcmode="lin" valueType="num">
                                      <p:cBhvr>
                                        <p:cTn id="51" dur="1000" fill="hold"/>
                                        <p:tgtEl>
                                          <p:spTgt spid="117"/>
                                        </p:tgtEl>
                                        <p:attrNameLst>
                                          <p:attrName>ppt_h</p:attrName>
                                        </p:attrNameLst>
                                      </p:cBhvr>
                                      <p:tavLst>
                                        <p:tav tm="0">
                                          <p:val>
                                            <p:fltVal val="0"/>
                                          </p:val>
                                        </p:tav>
                                        <p:tav tm="100000">
                                          <p:val>
                                            <p:strVal val="#ppt_h"/>
                                          </p:val>
                                        </p:tav>
                                      </p:tavLst>
                                    </p:anim>
                                    <p:animEffect transition="in" filter="fade">
                                      <p:cBhvr>
                                        <p:cTn id="52" dur="1000"/>
                                        <p:tgtEl>
                                          <p:spTgt spid="117"/>
                                        </p:tgtEl>
                                      </p:cBhvr>
                                    </p:animEffect>
                                  </p:childTnLst>
                                </p:cTn>
                              </p:par>
                            </p:childTnLst>
                          </p:cTn>
                        </p:par>
                        <p:par>
                          <p:cTn id="53" fill="hold">
                            <p:stCondLst>
                              <p:cond delay="8200"/>
                            </p:stCondLst>
                            <p:childTnLst>
                              <p:par>
                                <p:cTn id="54" presetID="53" presetClass="entr" presetSubtype="16" fill="hold" grpId="0" nodeType="afterEffect">
                                  <p:stCondLst>
                                    <p:cond delay="0"/>
                                  </p:stCondLst>
                                  <p:iterate type="wd">
                                    <p:tmPct val="10000"/>
                                  </p:iterate>
                                  <p:childTnLst>
                                    <p:set>
                                      <p:cBhvr>
                                        <p:cTn id="55" dur="1" fill="hold">
                                          <p:stCondLst>
                                            <p:cond delay="0"/>
                                          </p:stCondLst>
                                        </p:cTn>
                                        <p:tgtEl>
                                          <p:spTgt spid="119"/>
                                        </p:tgtEl>
                                        <p:attrNameLst>
                                          <p:attrName>style.visibility</p:attrName>
                                        </p:attrNameLst>
                                      </p:cBhvr>
                                      <p:to>
                                        <p:strVal val="visible"/>
                                      </p:to>
                                    </p:set>
                                    <p:anim calcmode="lin" valueType="num">
                                      <p:cBhvr>
                                        <p:cTn id="56" dur="1000" fill="hold"/>
                                        <p:tgtEl>
                                          <p:spTgt spid="119"/>
                                        </p:tgtEl>
                                        <p:attrNameLst>
                                          <p:attrName>ppt_w</p:attrName>
                                        </p:attrNameLst>
                                      </p:cBhvr>
                                      <p:tavLst>
                                        <p:tav tm="0">
                                          <p:val>
                                            <p:fltVal val="0"/>
                                          </p:val>
                                        </p:tav>
                                        <p:tav tm="100000">
                                          <p:val>
                                            <p:strVal val="#ppt_w"/>
                                          </p:val>
                                        </p:tav>
                                      </p:tavLst>
                                    </p:anim>
                                    <p:anim calcmode="lin" valueType="num">
                                      <p:cBhvr>
                                        <p:cTn id="57" dur="1000" fill="hold"/>
                                        <p:tgtEl>
                                          <p:spTgt spid="119"/>
                                        </p:tgtEl>
                                        <p:attrNameLst>
                                          <p:attrName>ppt_h</p:attrName>
                                        </p:attrNameLst>
                                      </p:cBhvr>
                                      <p:tavLst>
                                        <p:tav tm="0">
                                          <p:val>
                                            <p:fltVal val="0"/>
                                          </p:val>
                                        </p:tav>
                                        <p:tav tm="100000">
                                          <p:val>
                                            <p:strVal val="#ppt_h"/>
                                          </p:val>
                                        </p:tav>
                                      </p:tavLst>
                                    </p:anim>
                                    <p:animEffect transition="in" filter="fade">
                                      <p:cBhvr>
                                        <p:cTn id="58" dur="1000"/>
                                        <p:tgtEl>
                                          <p:spTgt spid="119"/>
                                        </p:tgtEl>
                                      </p:cBhvr>
                                    </p:animEffect>
                                  </p:childTnLst>
                                </p:cTn>
                              </p:par>
                            </p:childTnLst>
                          </p:cTn>
                        </p:par>
                        <p:par>
                          <p:cTn id="59" fill="hold">
                            <p:stCondLst>
                              <p:cond delay="9500"/>
                            </p:stCondLst>
                            <p:childTnLst>
                              <p:par>
                                <p:cTn id="60" presetID="53" presetClass="entr" presetSubtype="16" fill="hold" grpId="0" nodeType="afterEffect">
                                  <p:stCondLst>
                                    <p:cond delay="0"/>
                                  </p:stCondLst>
                                  <p:iterate type="wd">
                                    <p:tmPct val="10000"/>
                                  </p:iterate>
                                  <p:childTnLst>
                                    <p:set>
                                      <p:cBhvr>
                                        <p:cTn id="61" dur="1" fill="hold">
                                          <p:stCondLst>
                                            <p:cond delay="0"/>
                                          </p:stCondLst>
                                        </p:cTn>
                                        <p:tgtEl>
                                          <p:spTgt spid="120"/>
                                        </p:tgtEl>
                                        <p:attrNameLst>
                                          <p:attrName>style.visibility</p:attrName>
                                        </p:attrNameLst>
                                      </p:cBhvr>
                                      <p:to>
                                        <p:strVal val="visible"/>
                                      </p:to>
                                    </p:set>
                                    <p:anim calcmode="lin" valueType="num">
                                      <p:cBhvr>
                                        <p:cTn id="62" dur="1000" fill="hold"/>
                                        <p:tgtEl>
                                          <p:spTgt spid="120"/>
                                        </p:tgtEl>
                                        <p:attrNameLst>
                                          <p:attrName>ppt_w</p:attrName>
                                        </p:attrNameLst>
                                      </p:cBhvr>
                                      <p:tavLst>
                                        <p:tav tm="0">
                                          <p:val>
                                            <p:fltVal val="0"/>
                                          </p:val>
                                        </p:tav>
                                        <p:tav tm="100000">
                                          <p:val>
                                            <p:strVal val="#ppt_w"/>
                                          </p:val>
                                        </p:tav>
                                      </p:tavLst>
                                    </p:anim>
                                    <p:anim calcmode="lin" valueType="num">
                                      <p:cBhvr>
                                        <p:cTn id="63" dur="1000" fill="hold"/>
                                        <p:tgtEl>
                                          <p:spTgt spid="120"/>
                                        </p:tgtEl>
                                        <p:attrNameLst>
                                          <p:attrName>ppt_h</p:attrName>
                                        </p:attrNameLst>
                                      </p:cBhvr>
                                      <p:tavLst>
                                        <p:tav tm="0">
                                          <p:val>
                                            <p:fltVal val="0"/>
                                          </p:val>
                                        </p:tav>
                                        <p:tav tm="100000">
                                          <p:val>
                                            <p:strVal val="#ppt_h"/>
                                          </p:val>
                                        </p:tav>
                                      </p:tavLst>
                                    </p:anim>
                                    <p:animEffect transition="in" filter="fade">
                                      <p:cBhvr>
                                        <p:cTn id="64"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4" grpId="0" animBg="1"/>
      <p:bldP spid="67" grpId="0" animBg="1"/>
      <p:bldP spid="117" grpId="0"/>
      <p:bldP spid="119"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123835" y="2923007"/>
            <a:ext cx="941284" cy="1000274"/>
            <a:chOff x="2384302" y="1429930"/>
            <a:chExt cx="705962"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302"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656" y="2923007"/>
            <a:ext cx="941284" cy="1000274"/>
            <a:chOff x="3133225" y="1429930"/>
            <a:chExt cx="705962"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6293" y="2923007"/>
            <a:ext cx="941284" cy="1000274"/>
            <a:chOff x="3912355" y="1429930"/>
            <a:chExt cx="705962"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5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7932" y="2923007"/>
            <a:ext cx="941283" cy="1000274"/>
            <a:chOff x="5411365" y="1429930"/>
            <a:chExt cx="705962"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6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5471" y="2923007"/>
            <a:ext cx="941283" cy="1000274"/>
            <a:chOff x="3133225" y="1429930"/>
            <a:chExt cx="705962"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
        <p:nvSpPr>
          <p:cNvPr id="3" name="矩形 2"/>
          <p:cNvSpPr/>
          <p:nvPr/>
        </p:nvSpPr>
        <p:spPr>
          <a:xfrm>
            <a:off x="5284145" y="363564"/>
            <a:ext cx="5070619" cy="369332"/>
          </a:xfrm>
          <a:prstGeom prst="rect">
            <a:avLst/>
          </a:prstGeom>
        </p:spPr>
        <p:txBody>
          <a:bodyPr wrap="none">
            <a:spAutoFit/>
          </a:bodyPr>
          <a:lstStyle/>
          <a:p>
            <a:r>
              <a:rPr lang="en-US" altLang="zh-CN" b="1" dirty="0">
                <a:solidFill>
                  <a:srgbClr val="C00202"/>
                </a:solidFill>
              </a:rPr>
              <a:t>General Optimizer </a:t>
            </a:r>
            <a:r>
              <a:rPr lang="en-US" altLang="zh-CN" b="1" dirty="0" smtClean="0">
                <a:solidFill>
                  <a:srgbClr val="C00202"/>
                </a:solidFill>
              </a:rPr>
              <a:t>Improvements </a:t>
            </a:r>
            <a:r>
              <a:rPr lang="zh-CN" altLang="zh-CN" b="1" dirty="0" smtClean="0">
                <a:solidFill>
                  <a:srgbClr val="C00202"/>
                </a:solidFill>
              </a:rPr>
              <a:t>常用优化器改进</a:t>
            </a:r>
            <a:endParaRPr lang="en-US" altLang="zh-CN" dirty="0">
              <a:solidFill>
                <a:srgbClr val="C00202"/>
              </a:solidFill>
            </a:endParaRPr>
          </a:p>
        </p:txBody>
      </p:sp>
      <p:sp>
        <p:nvSpPr>
          <p:cNvPr id="18" name="矩形 17"/>
          <p:cNvSpPr/>
          <p:nvPr/>
        </p:nvSpPr>
        <p:spPr>
          <a:xfrm>
            <a:off x="1025308" y="1182683"/>
            <a:ext cx="10287644" cy="5170646"/>
          </a:xfrm>
          <a:prstGeom prst="rect">
            <a:avLst/>
          </a:prstGeom>
        </p:spPr>
        <p:txBody>
          <a:bodyPr wrap="square">
            <a:spAutoFit/>
          </a:bodyPr>
          <a:lstStyle/>
          <a:p>
            <a:pPr marL="285750" lvl="0" indent="-285750" algn="just">
              <a:buFont typeface="Arial"/>
              <a:buChar char="•"/>
            </a:pPr>
            <a:r>
              <a:rPr lang="zh-CN" altLang="zh-CN" sz="2400" dirty="0"/>
              <a:t>基于类型的别名分析器</a:t>
            </a:r>
            <a:r>
              <a:rPr lang="zh-CN" altLang="zh-CN" sz="2400" dirty="0">
                <a:solidFill>
                  <a:srgbClr val="C00202"/>
                </a:solidFill>
              </a:rPr>
              <a:t>消除了通向不同指针的模糊含义</a:t>
            </a:r>
            <a:r>
              <a:rPr lang="zh-CN" altLang="zh-CN" sz="2400" dirty="0"/>
              <a:t>。这提升了高级</a:t>
            </a:r>
            <a:r>
              <a:rPr lang="en-US" altLang="zh-CN" sz="2400" dirty="0"/>
              <a:t>C++</a:t>
            </a:r>
            <a:r>
              <a:rPr lang="zh-CN" altLang="zh-CN" sz="2400" dirty="0"/>
              <a:t>程序的别名精确性</a:t>
            </a:r>
            <a:r>
              <a:rPr lang="en-US" altLang="zh-CN" sz="2400" dirty="0"/>
              <a:t>20-30%</a:t>
            </a:r>
            <a:r>
              <a:rPr lang="zh-CN" altLang="zh-CN" sz="2400" dirty="0" smtClean="0"/>
              <a:t>。</a:t>
            </a:r>
            <a:endParaRPr lang="en-US" altLang="zh-CN" sz="2400" dirty="0" smtClean="0"/>
          </a:p>
          <a:p>
            <a:pPr lvl="0" algn="just"/>
            <a:endParaRPr lang="en-US" altLang="zh-CN" sz="1000" dirty="0"/>
          </a:p>
          <a:p>
            <a:pPr marL="285750" lvl="0" indent="-285750" algn="just">
              <a:buFont typeface="Arial"/>
              <a:buChar char="•"/>
            </a:pPr>
            <a:r>
              <a:rPr lang="zh-CN" altLang="zh-CN" sz="2400" dirty="0"/>
              <a:t>别名分析现在准确支持</a:t>
            </a:r>
            <a:r>
              <a:rPr lang="en-US" altLang="zh-CN" sz="2400" dirty="0" err="1">
                <a:latin typeface="Baskerville"/>
                <a:cs typeface="Baskerville"/>
              </a:rPr>
              <a:t>weakref</a:t>
            </a:r>
            <a:r>
              <a:rPr lang="zh-CN" altLang="zh-CN" sz="2400" dirty="0"/>
              <a:t>和</a:t>
            </a:r>
            <a:r>
              <a:rPr lang="en-US" altLang="zh-CN" sz="2400" dirty="0">
                <a:latin typeface="Baskerville"/>
                <a:cs typeface="Baskerville"/>
              </a:rPr>
              <a:t>alias</a:t>
            </a:r>
            <a:r>
              <a:rPr lang="zh-CN" altLang="zh-CN" sz="2400" dirty="0"/>
              <a:t>属性。这将使得</a:t>
            </a:r>
            <a:r>
              <a:rPr lang="zh-CN" altLang="zh-CN" sz="2400" dirty="0">
                <a:solidFill>
                  <a:srgbClr val="C00202"/>
                </a:solidFill>
              </a:rPr>
              <a:t>在一个翻译单元中访问变量和它的别名</a:t>
            </a:r>
            <a:r>
              <a:rPr lang="zh-CN" altLang="zh-CN" sz="2400" dirty="0"/>
              <a:t>成为可能</a:t>
            </a:r>
            <a:r>
              <a:rPr lang="zh-CN" altLang="zh-CN" sz="2400" dirty="0" smtClean="0"/>
              <a:t>。</a:t>
            </a:r>
            <a:endParaRPr lang="en-US" altLang="zh-CN" sz="2400" dirty="0" smtClean="0"/>
          </a:p>
          <a:p>
            <a:pPr lvl="0" algn="just"/>
            <a:endParaRPr lang="en-US" altLang="zh-CN" sz="1000" dirty="0" smtClean="0"/>
          </a:p>
          <a:p>
            <a:pPr marL="285750" indent="-285750" algn="just">
              <a:buFont typeface="Arial"/>
              <a:buChar char="•"/>
            </a:pPr>
            <a:r>
              <a:rPr lang="en-US" altLang="zh-CN" sz="2400" dirty="0"/>
              <a:t>C++</a:t>
            </a:r>
            <a:r>
              <a:rPr lang="zh-CN" altLang="zh-CN" sz="2400" dirty="0"/>
              <a:t>成员函数中的</a:t>
            </a:r>
            <a:r>
              <a:rPr lang="en-US" altLang="zh-CN" sz="2400" dirty="0"/>
              <a:t>this</a:t>
            </a:r>
            <a:r>
              <a:rPr lang="zh-CN" altLang="zh-CN" sz="2400" dirty="0"/>
              <a:t>指针现在默认为非空，这</a:t>
            </a:r>
            <a:r>
              <a:rPr lang="zh-CN" altLang="zh-CN" sz="2400" dirty="0">
                <a:solidFill>
                  <a:srgbClr val="C00202"/>
                </a:solidFill>
              </a:rPr>
              <a:t>消除了常见的空指针判断</a:t>
            </a:r>
            <a:r>
              <a:rPr lang="zh-CN" altLang="zh-CN" sz="2400" dirty="0"/>
              <a:t>以及一些</a:t>
            </a:r>
            <a:r>
              <a:rPr lang="zh-CN" altLang="zh-CN" sz="2400" dirty="0">
                <a:solidFill>
                  <a:srgbClr val="C00202"/>
                </a:solidFill>
              </a:rPr>
              <a:t>非一致性的编写方式</a:t>
            </a:r>
            <a:r>
              <a:rPr lang="en-US" altLang="zh-CN" sz="2400" dirty="0"/>
              <a:t>(</a:t>
            </a:r>
            <a:r>
              <a:rPr lang="zh-CN" altLang="zh-CN" sz="2400" dirty="0"/>
              <a:t>例如</a:t>
            </a:r>
            <a:r>
              <a:rPr lang="en-US" altLang="zh-CN" sz="2400" dirty="0">
                <a:latin typeface="Baskerville"/>
                <a:cs typeface="Baskerville"/>
              </a:rPr>
              <a:t>Qt-5, Chromium, </a:t>
            </a:r>
            <a:r>
              <a:rPr lang="en-US" altLang="zh-CN" sz="2400" dirty="0" err="1">
                <a:latin typeface="Baskerville"/>
                <a:cs typeface="Baskerville"/>
              </a:rPr>
              <a:t>KDevelop</a:t>
            </a:r>
            <a:r>
              <a:rPr lang="en-US" altLang="zh-CN" sz="2400" dirty="0"/>
              <a:t>)</a:t>
            </a:r>
            <a:r>
              <a:rPr lang="zh-CN" altLang="zh-CN" sz="2400" dirty="0"/>
              <a:t>。可使用</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fno</a:t>
            </a:r>
            <a:r>
              <a:rPr lang="en-US" altLang="zh-CN" sz="2400" i="1" dirty="0">
                <a:solidFill>
                  <a:srgbClr val="000090"/>
                </a:solidFill>
                <a:latin typeface="Baskerville"/>
                <a:cs typeface="Baskerville"/>
              </a:rPr>
              <a:t>-delete-null-pointer-checks</a:t>
            </a:r>
            <a:r>
              <a:rPr lang="zh-CN" altLang="zh-CN" sz="2400" dirty="0"/>
              <a:t>作为临时措施。错误的代码段可通过使用</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fsanitize</a:t>
            </a:r>
            <a:r>
              <a:rPr lang="en-US" altLang="zh-CN" sz="2400" i="1" dirty="0">
                <a:solidFill>
                  <a:srgbClr val="000090"/>
                </a:solidFill>
                <a:latin typeface="Baskerville"/>
                <a:cs typeface="Baskerville"/>
              </a:rPr>
              <a:t>=undefined</a:t>
            </a:r>
            <a:r>
              <a:rPr lang="zh-CN" altLang="zh-CN" sz="2400" dirty="0"/>
              <a:t>来找到</a:t>
            </a:r>
            <a:r>
              <a:rPr lang="zh-CN" altLang="zh-CN" sz="2400" dirty="0" smtClean="0"/>
              <a:t>。</a:t>
            </a:r>
            <a:endParaRPr lang="en-US" altLang="zh-CN" sz="2400" dirty="0" smtClean="0"/>
          </a:p>
          <a:p>
            <a:pPr marL="285750" indent="-285750" algn="just">
              <a:buFont typeface="Arial"/>
              <a:buChar char="•"/>
            </a:pPr>
            <a:endParaRPr lang="en-US" altLang="zh-CN" sz="1000" dirty="0" smtClean="0"/>
          </a:p>
          <a:p>
            <a:pPr marL="285750" lvl="0" indent="-285750" algn="just">
              <a:buFont typeface="Arial"/>
              <a:buChar char="•"/>
            </a:pPr>
            <a:r>
              <a:rPr lang="zh-CN" altLang="zh-CN" sz="2400" b="1" dirty="0" smtClean="0">
                <a:solidFill>
                  <a:srgbClr val="C00202"/>
                </a:solidFill>
                <a:latin typeface="黑体"/>
                <a:ea typeface="黑体"/>
                <a:cs typeface="黑体"/>
              </a:rPr>
              <a:t>程</a:t>
            </a:r>
            <a:r>
              <a:rPr lang="zh-CN" altLang="en-US" sz="2400" b="1" dirty="0" smtClean="0">
                <a:solidFill>
                  <a:srgbClr val="C00202"/>
                </a:solidFill>
                <a:latin typeface="黑体"/>
                <a:ea typeface="黑体"/>
                <a:cs typeface="黑体"/>
              </a:rPr>
              <a:t>间</a:t>
            </a:r>
            <a:r>
              <a:rPr lang="zh-CN" altLang="zh-CN" sz="2400" b="1" dirty="0" smtClean="0">
                <a:solidFill>
                  <a:srgbClr val="C00202"/>
                </a:solidFill>
                <a:latin typeface="黑体"/>
                <a:ea typeface="黑体"/>
                <a:cs typeface="黑体"/>
              </a:rPr>
              <a:t>优化</a:t>
            </a:r>
            <a:r>
              <a:rPr lang="en-US" altLang="zh-CN" sz="2400" dirty="0"/>
              <a:t>(</a:t>
            </a:r>
            <a:r>
              <a:rPr lang="en-US" altLang="zh-CN" sz="2400" dirty="0" smtClean="0">
                <a:latin typeface="Baskerville"/>
                <a:cs typeface="Baskerville"/>
              </a:rPr>
              <a:t>Inter</a:t>
            </a:r>
            <a:r>
              <a:rPr lang="en-US" altLang="zh-CN" sz="2400" dirty="0">
                <a:latin typeface="Baskerville"/>
                <a:cs typeface="Baskerville"/>
              </a:rPr>
              <a:t>-procedural </a:t>
            </a:r>
            <a:r>
              <a:rPr lang="en-US" altLang="zh-CN" sz="2400" dirty="0" smtClean="0">
                <a:latin typeface="Baskerville"/>
                <a:cs typeface="Baskerville"/>
              </a:rPr>
              <a:t>optimization</a:t>
            </a:r>
            <a:r>
              <a:rPr lang="en-US" altLang="zh-CN" sz="2400" dirty="0"/>
              <a:t>)</a:t>
            </a:r>
            <a:r>
              <a:rPr lang="zh-CN" altLang="zh-CN" sz="2400" dirty="0" smtClean="0"/>
              <a:t>的提</a:t>
            </a:r>
            <a:r>
              <a:rPr lang="zh-CN" altLang="zh-CN" sz="2400" dirty="0"/>
              <a:t>升</a:t>
            </a:r>
            <a:r>
              <a:rPr lang="en-US" altLang="zh-CN" sz="2400" dirty="0"/>
              <a:t>:</a:t>
            </a:r>
          </a:p>
          <a:p>
            <a:pPr marL="742950" lvl="1" indent="-285750" algn="just">
              <a:buFont typeface="Arial"/>
              <a:buChar char="•"/>
            </a:pPr>
            <a:r>
              <a:rPr lang="zh-CN" altLang="zh-CN" sz="2400" dirty="0"/>
              <a:t>基础的</a:t>
            </a:r>
            <a:r>
              <a:rPr lang="zh-CN" altLang="zh-CN" sz="2400" dirty="0">
                <a:solidFill>
                  <a:srgbClr val="C00202"/>
                </a:solidFill>
              </a:rPr>
              <a:t>跳转线程</a:t>
            </a:r>
            <a:r>
              <a:rPr lang="zh-CN" altLang="zh-CN" sz="2400" dirty="0"/>
              <a:t>现在在轮廓建造和内联分析前执行。</a:t>
            </a:r>
            <a:endParaRPr lang="en-US" altLang="zh-CN" sz="2400" dirty="0"/>
          </a:p>
          <a:p>
            <a:pPr marL="742950" lvl="1" indent="-285750" algn="just">
              <a:buFont typeface="Arial"/>
              <a:buChar char="•"/>
            </a:pPr>
            <a:r>
              <a:rPr lang="zh-CN" altLang="zh-CN" sz="2400" dirty="0"/>
              <a:t>功能克隆法</a:t>
            </a:r>
            <a:r>
              <a:rPr lang="en-US" altLang="zh-CN" sz="2400" dirty="0"/>
              <a:t>(</a:t>
            </a:r>
            <a:r>
              <a:rPr lang="en-US" altLang="zh-CN" sz="2400" dirty="0">
                <a:latin typeface="Baskerville"/>
                <a:cs typeface="Baskerville"/>
              </a:rPr>
              <a:t>Function cloning</a:t>
            </a:r>
            <a:r>
              <a:rPr lang="en-US" altLang="zh-CN" sz="2400" dirty="0"/>
              <a:t>)</a:t>
            </a:r>
            <a:r>
              <a:rPr lang="zh-CN" altLang="zh-CN" sz="2400" dirty="0">
                <a:solidFill>
                  <a:srgbClr val="C00202"/>
                </a:solidFill>
              </a:rPr>
              <a:t>消除了没有被使用的函数参数</a:t>
            </a:r>
            <a:r>
              <a:rPr lang="zh-CN" altLang="zh-CN" sz="2400" dirty="0"/>
              <a:t>。</a:t>
            </a:r>
            <a:endParaRPr lang="en-US" altLang="zh-CN" sz="2400" dirty="0"/>
          </a:p>
          <a:p>
            <a:pPr marL="285750" indent="-285750" algn="just">
              <a:buFont typeface="Arial"/>
              <a:buChar char="•"/>
            </a:pPr>
            <a:endParaRPr lang="en-US" altLang="zh-CN" dirty="0"/>
          </a:p>
          <a:p>
            <a:pPr marL="285750" lvl="0" indent="-285750" algn="just">
              <a:buFont typeface="Arial"/>
              <a:buChar char="•"/>
            </a:pPr>
            <a:endParaRPr lang="en-US" altLang="zh-CN" dirty="0"/>
          </a:p>
        </p:txBody>
      </p:sp>
      <p:pic>
        <p:nvPicPr>
          <p:cNvPr id="59" name="图片 58"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Tree>
    <p:extLst>
      <p:ext uri="{BB962C8B-B14F-4D97-AF65-F5344CB8AC3E}">
        <p14:creationId xmlns:p14="http://schemas.microsoft.com/office/powerpoint/2010/main" val="88144913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2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40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6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8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10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1500"/>
                            </p:stCondLst>
                            <p:childTnLst>
                              <p:par>
                                <p:cTn id="24" presetID="22" presetClass="entr" presetSubtype="8" fill="hold" nodeType="afterEffect">
                                  <p:stCondLst>
                                    <p:cond delay="10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1000"/>
                                        <p:tgtEl>
                                          <p:spTgt spid="98"/>
                                        </p:tgtEl>
                                      </p:cBhvr>
                                    </p:animEffect>
                                  </p:childTnLst>
                                </p:cTn>
                              </p:par>
                            </p:childTnLst>
                          </p:cTn>
                        </p:par>
                        <p:par>
                          <p:cTn id="27" fill="hold">
                            <p:stCondLst>
                              <p:cond delay="2600"/>
                            </p:stCondLst>
                            <p:childTnLst>
                              <p:par>
                                <p:cTn id="28" presetID="42" presetClass="entr" presetSubtype="0" fill="hold" grpId="0" nodeType="afterEffect">
                                  <p:stCondLst>
                                    <p:cond delay="0"/>
                                  </p:stCondLst>
                                  <p:iterate type="lt">
                                    <p:tmPct val="10000"/>
                                  </p:iterate>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anim calcmode="lin" valueType="num">
                                      <p:cBhvr>
                                        <p:cTn id="31" dur="500" fill="hold"/>
                                        <p:tgtEl>
                                          <p:spTgt spid="95"/>
                                        </p:tgtEl>
                                        <p:attrNameLst>
                                          <p:attrName>ppt_x</p:attrName>
                                        </p:attrNameLst>
                                      </p:cBhvr>
                                      <p:tavLst>
                                        <p:tav tm="0">
                                          <p:val>
                                            <p:strVal val="#ppt_x"/>
                                          </p:val>
                                        </p:tav>
                                        <p:tav tm="100000">
                                          <p:val>
                                            <p:strVal val="#ppt_x"/>
                                          </p:val>
                                        </p:tav>
                                      </p:tavLst>
                                    </p:anim>
                                    <p:anim calcmode="lin" valueType="num">
                                      <p:cBhvr>
                                        <p:cTn id="32" dur="500" fill="hold"/>
                                        <p:tgtEl>
                                          <p:spTgt spid="95"/>
                                        </p:tgtEl>
                                        <p:attrNameLst>
                                          <p:attrName>ppt_y</p:attrName>
                                        </p:attrNameLst>
                                      </p:cBhvr>
                                      <p:tavLst>
                                        <p:tav tm="0">
                                          <p:val>
                                            <p:strVal val="#ppt_y+.1"/>
                                          </p:val>
                                        </p:tav>
                                        <p:tav tm="100000">
                                          <p:val>
                                            <p:strVal val="#ppt_y"/>
                                          </p:val>
                                        </p:tav>
                                      </p:tavLst>
                                    </p:anim>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123835" y="2923007"/>
            <a:ext cx="941284" cy="1000274"/>
            <a:chOff x="2384302" y="1429930"/>
            <a:chExt cx="705962"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302"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656" y="2923007"/>
            <a:ext cx="941284" cy="1000274"/>
            <a:chOff x="3133225" y="1429930"/>
            <a:chExt cx="705962"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6293" y="2923007"/>
            <a:ext cx="941284" cy="1000274"/>
            <a:chOff x="3912355" y="1429930"/>
            <a:chExt cx="705962"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5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7932" y="2923007"/>
            <a:ext cx="941283" cy="1000274"/>
            <a:chOff x="5411365" y="1429930"/>
            <a:chExt cx="705962"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6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5471" y="2923007"/>
            <a:ext cx="941283" cy="1000274"/>
            <a:chOff x="3133225" y="1429930"/>
            <a:chExt cx="705962"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
        <p:nvSpPr>
          <p:cNvPr id="3" name="矩形 2"/>
          <p:cNvSpPr/>
          <p:nvPr/>
        </p:nvSpPr>
        <p:spPr>
          <a:xfrm>
            <a:off x="5284145" y="363564"/>
            <a:ext cx="5070619" cy="369332"/>
          </a:xfrm>
          <a:prstGeom prst="rect">
            <a:avLst/>
          </a:prstGeom>
        </p:spPr>
        <p:txBody>
          <a:bodyPr wrap="none">
            <a:spAutoFit/>
          </a:bodyPr>
          <a:lstStyle/>
          <a:p>
            <a:r>
              <a:rPr lang="en-US" altLang="zh-CN" b="1" dirty="0">
                <a:solidFill>
                  <a:srgbClr val="C00202"/>
                </a:solidFill>
              </a:rPr>
              <a:t>General Optimizer </a:t>
            </a:r>
            <a:r>
              <a:rPr lang="en-US" altLang="zh-CN" b="1" dirty="0" smtClean="0">
                <a:solidFill>
                  <a:srgbClr val="C00202"/>
                </a:solidFill>
              </a:rPr>
              <a:t>Improvements </a:t>
            </a:r>
            <a:r>
              <a:rPr lang="zh-CN" altLang="zh-CN" b="1" dirty="0" smtClean="0">
                <a:solidFill>
                  <a:srgbClr val="C00202"/>
                </a:solidFill>
              </a:rPr>
              <a:t>常用优化器改进</a:t>
            </a:r>
            <a:endParaRPr lang="en-US" altLang="zh-CN" dirty="0">
              <a:solidFill>
                <a:srgbClr val="C00202"/>
              </a:solidFill>
            </a:endParaRPr>
          </a:p>
        </p:txBody>
      </p:sp>
      <p:sp>
        <p:nvSpPr>
          <p:cNvPr id="4" name="文本框 3"/>
          <p:cNvSpPr txBox="1"/>
          <p:nvPr/>
        </p:nvSpPr>
        <p:spPr>
          <a:xfrm>
            <a:off x="776150" y="1434503"/>
            <a:ext cx="10642643" cy="4031873"/>
          </a:xfrm>
          <a:prstGeom prst="rect">
            <a:avLst/>
          </a:prstGeom>
          <a:noFill/>
        </p:spPr>
        <p:txBody>
          <a:bodyPr wrap="square" rtlCol="0">
            <a:spAutoFit/>
          </a:bodyPr>
          <a:lstStyle/>
          <a:p>
            <a:pPr marL="285750" lvl="0" indent="-285750">
              <a:buFont typeface="Arial"/>
              <a:buChar char="•"/>
            </a:pPr>
            <a:r>
              <a:rPr lang="zh-CN" altLang="zh-CN" sz="2400" b="1" dirty="0">
                <a:solidFill>
                  <a:srgbClr val="C00202"/>
                </a:solidFill>
                <a:latin typeface="黑体"/>
                <a:ea typeface="黑体"/>
                <a:cs typeface="黑体"/>
              </a:rPr>
              <a:t>链接时优化</a:t>
            </a:r>
            <a:r>
              <a:rPr lang="en-US" altLang="zh-CN" sz="2400" dirty="0"/>
              <a:t>(</a:t>
            </a:r>
            <a:r>
              <a:rPr lang="en-US" altLang="zh-CN" sz="2400" dirty="0">
                <a:latin typeface="Baskerville"/>
                <a:cs typeface="Baskerville"/>
              </a:rPr>
              <a:t>Link-time optimization</a:t>
            </a:r>
            <a:r>
              <a:rPr lang="en-US" altLang="zh-CN" sz="2400" dirty="0"/>
              <a:t>)</a:t>
            </a:r>
            <a:r>
              <a:rPr lang="zh-CN" altLang="zh-CN" sz="2400" dirty="0"/>
              <a:t>的提升</a:t>
            </a:r>
            <a:r>
              <a:rPr lang="en-US" altLang="zh-CN" sz="2400" dirty="0" smtClean="0"/>
              <a:t>:</a:t>
            </a:r>
          </a:p>
          <a:p>
            <a:pPr marL="285750" lvl="0" indent="-285750">
              <a:buFont typeface="Arial"/>
              <a:buChar char="•"/>
            </a:pPr>
            <a:endParaRPr lang="en-US" altLang="zh-CN" sz="1000" dirty="0"/>
          </a:p>
          <a:p>
            <a:pPr marL="742950" lvl="1" indent="-285750">
              <a:buFont typeface="Arial"/>
              <a:buChar char="•"/>
            </a:pPr>
            <a:r>
              <a:rPr lang="zh-CN" altLang="zh-CN" sz="2400" dirty="0"/>
              <a:t>类型合并被改进以</a:t>
            </a:r>
            <a:r>
              <a:rPr lang="zh-CN" altLang="zh-CN" sz="2400" dirty="0">
                <a:solidFill>
                  <a:srgbClr val="C00202"/>
                </a:solidFill>
              </a:rPr>
              <a:t>处理</a:t>
            </a:r>
            <a:r>
              <a:rPr lang="en-US" altLang="zh-CN" sz="2400" dirty="0">
                <a:solidFill>
                  <a:srgbClr val="C00202"/>
                </a:solidFill>
              </a:rPr>
              <a:t>C</a:t>
            </a:r>
            <a:r>
              <a:rPr lang="zh-CN" altLang="zh-CN" sz="2400" dirty="0">
                <a:solidFill>
                  <a:srgbClr val="C00202"/>
                </a:solidFill>
              </a:rPr>
              <a:t>和</a:t>
            </a:r>
            <a:r>
              <a:rPr lang="en-US" altLang="zh-CN" sz="2400" dirty="0">
                <a:solidFill>
                  <a:srgbClr val="C00202"/>
                </a:solidFill>
              </a:rPr>
              <a:t>Fortran</a:t>
            </a:r>
            <a:r>
              <a:rPr lang="zh-CN" altLang="zh-CN" sz="2400" dirty="0">
                <a:solidFill>
                  <a:srgbClr val="C00202"/>
                </a:solidFill>
              </a:rPr>
              <a:t>的互操作性规则</a:t>
            </a:r>
            <a:r>
              <a:rPr lang="zh-CN" altLang="zh-CN" sz="2400" dirty="0"/>
              <a:t>。除了一个特例：</a:t>
            </a:r>
            <a:r>
              <a:rPr lang="en-US" altLang="zh-CN" sz="2400" dirty="0">
                <a:latin typeface="Baskerville"/>
                <a:cs typeface="Baskerville"/>
              </a:rPr>
              <a:t>CHARACTER(KIND=C_CHAR)</a:t>
            </a:r>
            <a:r>
              <a:rPr lang="zh-CN" altLang="zh-CN" sz="2400" dirty="0"/>
              <a:t>和</a:t>
            </a:r>
            <a:r>
              <a:rPr lang="en-US" altLang="zh-CN" sz="2400" dirty="0">
                <a:latin typeface="Baskerville"/>
                <a:cs typeface="Baskerville"/>
              </a:rPr>
              <a:t>char </a:t>
            </a:r>
            <a:r>
              <a:rPr lang="zh-CN" altLang="zh-CN" sz="2400" dirty="0"/>
              <a:t>不可互操作，</a:t>
            </a:r>
            <a:r>
              <a:rPr lang="zh-CN" altLang="zh-CN" sz="2400" dirty="0" smtClean="0"/>
              <a:t>因为其为数组而</a:t>
            </a:r>
            <a:r>
              <a:rPr lang="en-US" altLang="zh-CN" sz="2400" dirty="0">
                <a:latin typeface="Baskerville"/>
                <a:cs typeface="Baskerville"/>
              </a:rPr>
              <a:t>char</a:t>
            </a:r>
            <a:r>
              <a:rPr lang="zh-CN" altLang="zh-CN" sz="2400" dirty="0" smtClean="0"/>
              <a:t>是标量</a:t>
            </a:r>
            <a:r>
              <a:rPr lang="zh-CN" altLang="zh-CN" sz="2400" dirty="0"/>
              <a:t>，</a:t>
            </a:r>
            <a:r>
              <a:rPr lang="zh-CN" altLang="zh-CN" sz="2400" dirty="0" smtClean="0"/>
              <a:t>可用</a:t>
            </a:r>
            <a:r>
              <a:rPr lang="en-US" altLang="zh-CN" sz="2400" dirty="0">
                <a:latin typeface="Baskerville"/>
                <a:cs typeface="Baskerville"/>
              </a:rPr>
              <a:t>CHARACTER(KIND=</a:t>
            </a:r>
            <a:r>
              <a:rPr lang="en-US" altLang="zh-CN" sz="2400" dirty="0" smtClean="0">
                <a:latin typeface="Baskerville"/>
                <a:cs typeface="Baskerville"/>
              </a:rPr>
              <a:t>C_SIGNED_CHAR</a:t>
            </a:r>
            <a:r>
              <a:rPr lang="en-US" altLang="zh-CN" sz="2400" dirty="0">
                <a:latin typeface="Baskerville"/>
                <a:cs typeface="Baskerville"/>
              </a:rPr>
              <a:t>)</a:t>
            </a:r>
            <a:r>
              <a:rPr lang="zh-CN" altLang="zh-CN" sz="2400" dirty="0" smtClean="0"/>
              <a:t>替代。</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zh-CN" altLang="zh-CN" sz="2400" dirty="0"/>
              <a:t>更多的类型信息在链接时被保留，通过链接时优化</a:t>
            </a:r>
            <a:r>
              <a:rPr lang="zh-CN" altLang="zh-CN" sz="2400" dirty="0">
                <a:solidFill>
                  <a:srgbClr val="C00202"/>
                </a:solidFill>
              </a:rPr>
              <a:t>提升了类型别名分析的精确性</a:t>
            </a:r>
            <a:r>
              <a:rPr lang="zh-CN" altLang="zh-CN" sz="2400" dirty="0" smtClean="0"/>
              <a:t>。</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en-US" altLang="zh-CN" sz="2400" dirty="0"/>
              <a:t>LTO</a:t>
            </a:r>
            <a:r>
              <a:rPr lang="zh-CN" altLang="zh-CN" sz="2400" dirty="0"/>
              <a:t>对象文件的大小被减小了约</a:t>
            </a:r>
            <a:r>
              <a:rPr lang="en-US" altLang="zh-CN" sz="2400" dirty="0"/>
              <a:t>11% (</a:t>
            </a:r>
            <a:r>
              <a:rPr lang="zh-CN" altLang="zh-CN" sz="2400" dirty="0"/>
              <a:t>通过</a:t>
            </a:r>
            <a:r>
              <a:rPr lang="en-US" altLang="zh-CN" sz="2400" dirty="0"/>
              <a:t>Firefox 46.0</a:t>
            </a:r>
            <a:r>
              <a:rPr lang="zh-CN" altLang="zh-CN" sz="2400" dirty="0"/>
              <a:t>编译测量</a:t>
            </a:r>
            <a:r>
              <a:rPr lang="en-US" altLang="zh-CN" sz="2400" dirty="0"/>
              <a:t>)</a:t>
            </a:r>
            <a:r>
              <a:rPr lang="zh-CN" altLang="zh-CN" sz="2400" dirty="0" smtClean="0"/>
              <a:t>。</a:t>
            </a:r>
            <a:endParaRPr lang="en-US" altLang="zh-CN" sz="2400" dirty="0" smtClean="0"/>
          </a:p>
          <a:p>
            <a:pPr marL="742950" lvl="1" indent="-285750">
              <a:buFont typeface="Arial"/>
              <a:buChar char="•"/>
            </a:pPr>
            <a:endParaRPr lang="en-US" altLang="zh-CN" sz="1000" dirty="0"/>
          </a:p>
          <a:p>
            <a:pPr marL="742950" lvl="1" indent="-285750">
              <a:buFont typeface="Arial"/>
              <a:buChar char="•"/>
            </a:pPr>
            <a:r>
              <a:rPr lang="zh-CN" altLang="zh-CN" sz="2400" dirty="0"/>
              <a:t>链接时并行化</a:t>
            </a:r>
            <a:r>
              <a:rPr lang="en-US" altLang="zh-CN" sz="2400" dirty="0"/>
              <a:t>(</a:t>
            </a:r>
            <a:r>
              <a:rPr lang="zh-CN" altLang="zh-CN" sz="2400" dirty="0"/>
              <a:t>使用</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flto</a:t>
            </a:r>
            <a:r>
              <a:rPr lang="en-US" altLang="zh-CN" sz="2400" i="1" dirty="0">
                <a:solidFill>
                  <a:srgbClr val="000090"/>
                </a:solidFill>
                <a:latin typeface="Baskerville"/>
                <a:cs typeface="Baskerville"/>
              </a:rPr>
              <a:t>=n</a:t>
            </a:r>
            <a:r>
              <a:rPr lang="en-US" altLang="zh-CN" sz="2400" dirty="0"/>
              <a:t>)</a:t>
            </a:r>
            <a:r>
              <a:rPr lang="zh-CN" altLang="zh-CN" sz="2400" dirty="0"/>
              <a:t>通过</a:t>
            </a:r>
            <a:r>
              <a:rPr lang="zh-CN" altLang="zh-CN" sz="2400" dirty="0">
                <a:solidFill>
                  <a:srgbClr val="C00202"/>
                </a:solidFill>
              </a:rPr>
              <a:t>减小分区程序的数据流</a:t>
            </a:r>
            <a:r>
              <a:rPr lang="zh-CN" altLang="zh-CN" sz="2400" dirty="0"/>
              <a:t>被显著提升。</a:t>
            </a:r>
            <a:r>
              <a:rPr lang="en-US" altLang="zh-CN" sz="2400" dirty="0"/>
              <a:t>IL</a:t>
            </a:r>
            <a:r>
              <a:rPr lang="zh-CN" altLang="zh-CN" sz="2400" dirty="0"/>
              <a:t>流的大小减少到</a:t>
            </a:r>
            <a:r>
              <a:rPr lang="en-US" altLang="zh-CN" sz="2400" dirty="0"/>
              <a:t>66%(</a:t>
            </a:r>
            <a:r>
              <a:rPr lang="zh-CN" altLang="zh-CN" sz="2400" dirty="0"/>
              <a:t>通过</a:t>
            </a:r>
            <a:r>
              <a:rPr lang="en-US" altLang="zh-CN" sz="2400" dirty="0"/>
              <a:t>Firefox 46.0</a:t>
            </a:r>
            <a:r>
              <a:rPr lang="zh-CN" altLang="zh-CN" sz="2400" dirty="0"/>
              <a:t>编译测量</a:t>
            </a:r>
            <a:r>
              <a:rPr lang="en-US" altLang="zh-CN" sz="2400" dirty="0"/>
              <a:t>)</a:t>
            </a:r>
            <a:r>
              <a:rPr lang="zh-CN" altLang="zh-CN" sz="2400" dirty="0" smtClean="0"/>
              <a:t>。</a:t>
            </a:r>
            <a:endParaRPr lang="en-US" altLang="zh-CN" sz="2400" dirty="0"/>
          </a:p>
        </p:txBody>
      </p:sp>
      <p:pic>
        <p:nvPicPr>
          <p:cNvPr id="45" name="图片 44"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Tree>
    <p:extLst>
      <p:ext uri="{BB962C8B-B14F-4D97-AF65-F5344CB8AC3E}">
        <p14:creationId xmlns:p14="http://schemas.microsoft.com/office/powerpoint/2010/main" val="14737995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2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40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6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8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10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1500"/>
                            </p:stCondLst>
                            <p:childTnLst>
                              <p:par>
                                <p:cTn id="24" presetID="22" presetClass="entr" presetSubtype="8" fill="hold" nodeType="afterEffect">
                                  <p:stCondLst>
                                    <p:cond delay="10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1000"/>
                                        <p:tgtEl>
                                          <p:spTgt spid="98"/>
                                        </p:tgtEl>
                                      </p:cBhvr>
                                    </p:animEffect>
                                  </p:childTnLst>
                                </p:cTn>
                              </p:par>
                            </p:childTnLst>
                          </p:cTn>
                        </p:par>
                        <p:par>
                          <p:cTn id="27" fill="hold">
                            <p:stCondLst>
                              <p:cond delay="2600"/>
                            </p:stCondLst>
                            <p:childTnLst>
                              <p:par>
                                <p:cTn id="28" presetID="42" presetClass="entr" presetSubtype="0" fill="hold" grpId="0" nodeType="afterEffect">
                                  <p:stCondLst>
                                    <p:cond delay="0"/>
                                  </p:stCondLst>
                                  <p:iterate type="lt">
                                    <p:tmPct val="10000"/>
                                  </p:iterate>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anim calcmode="lin" valueType="num">
                                      <p:cBhvr>
                                        <p:cTn id="31" dur="500" fill="hold"/>
                                        <p:tgtEl>
                                          <p:spTgt spid="95"/>
                                        </p:tgtEl>
                                        <p:attrNameLst>
                                          <p:attrName>ppt_x</p:attrName>
                                        </p:attrNameLst>
                                      </p:cBhvr>
                                      <p:tavLst>
                                        <p:tav tm="0">
                                          <p:val>
                                            <p:strVal val="#ppt_x"/>
                                          </p:val>
                                        </p:tav>
                                        <p:tav tm="100000">
                                          <p:val>
                                            <p:strVal val="#ppt_x"/>
                                          </p:val>
                                        </p:tav>
                                      </p:tavLst>
                                    </p:anim>
                                    <p:anim calcmode="lin" valueType="num">
                                      <p:cBhvr>
                                        <p:cTn id="32" dur="500" fill="hold"/>
                                        <p:tgtEl>
                                          <p:spTgt spid="95"/>
                                        </p:tgtEl>
                                        <p:attrNameLst>
                                          <p:attrName>ppt_y</p:attrName>
                                        </p:attrNameLst>
                                      </p:cBhvr>
                                      <p:tavLst>
                                        <p:tav tm="0">
                                          <p:val>
                                            <p:strVal val="#ppt_y+.1"/>
                                          </p:val>
                                        </p:tav>
                                        <p:tav tm="100000">
                                          <p:val>
                                            <p:strVal val="#ppt_y"/>
                                          </p:val>
                                        </p:tav>
                                      </p:tavLst>
                                    </p:anim>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123835" y="2923007"/>
            <a:ext cx="941284" cy="1000274"/>
            <a:chOff x="2384302" y="1429930"/>
            <a:chExt cx="705962"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302"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656" y="2923007"/>
            <a:ext cx="941284" cy="1000274"/>
            <a:chOff x="3133225" y="1429930"/>
            <a:chExt cx="705962"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6293" y="2923007"/>
            <a:ext cx="941284" cy="1000274"/>
            <a:chOff x="3912355" y="1429930"/>
            <a:chExt cx="705962"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5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7932" y="2923007"/>
            <a:ext cx="941283" cy="1000274"/>
            <a:chOff x="5411365" y="1429930"/>
            <a:chExt cx="705962"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6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5471" y="2923007"/>
            <a:ext cx="941283" cy="1000274"/>
            <a:chOff x="3133225" y="1429930"/>
            <a:chExt cx="705962"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
        <p:nvSpPr>
          <p:cNvPr id="3" name="矩形 2"/>
          <p:cNvSpPr/>
          <p:nvPr/>
        </p:nvSpPr>
        <p:spPr>
          <a:xfrm>
            <a:off x="5284145" y="363564"/>
            <a:ext cx="5070619" cy="369332"/>
          </a:xfrm>
          <a:prstGeom prst="rect">
            <a:avLst/>
          </a:prstGeom>
        </p:spPr>
        <p:txBody>
          <a:bodyPr wrap="none">
            <a:spAutoFit/>
          </a:bodyPr>
          <a:lstStyle/>
          <a:p>
            <a:r>
              <a:rPr lang="en-US" altLang="zh-CN" b="1" dirty="0">
                <a:solidFill>
                  <a:srgbClr val="C00202"/>
                </a:solidFill>
              </a:rPr>
              <a:t>General Optimizer </a:t>
            </a:r>
            <a:r>
              <a:rPr lang="en-US" altLang="zh-CN" b="1" dirty="0" smtClean="0">
                <a:solidFill>
                  <a:srgbClr val="C00202"/>
                </a:solidFill>
              </a:rPr>
              <a:t>Improvements </a:t>
            </a:r>
            <a:r>
              <a:rPr lang="zh-CN" altLang="zh-CN" b="1" dirty="0" smtClean="0">
                <a:solidFill>
                  <a:srgbClr val="C00202"/>
                </a:solidFill>
              </a:rPr>
              <a:t>常用优化器改进</a:t>
            </a:r>
            <a:endParaRPr lang="en-US" altLang="zh-CN" dirty="0">
              <a:solidFill>
                <a:srgbClr val="C00202"/>
              </a:solidFill>
            </a:endParaRPr>
          </a:p>
        </p:txBody>
      </p:sp>
      <p:sp>
        <p:nvSpPr>
          <p:cNvPr id="4" name="文本框 3"/>
          <p:cNvSpPr txBox="1"/>
          <p:nvPr/>
        </p:nvSpPr>
        <p:spPr>
          <a:xfrm>
            <a:off x="515221" y="1323761"/>
            <a:ext cx="10866079" cy="4832092"/>
          </a:xfrm>
          <a:prstGeom prst="rect">
            <a:avLst/>
          </a:prstGeom>
          <a:noFill/>
        </p:spPr>
        <p:txBody>
          <a:bodyPr wrap="square" rtlCol="0">
            <a:spAutoFit/>
          </a:bodyPr>
          <a:lstStyle/>
          <a:p>
            <a:pPr marL="742950" lvl="1" indent="-285750">
              <a:buFont typeface="Arial"/>
              <a:buChar char="•"/>
            </a:pPr>
            <a:r>
              <a:rPr lang="zh-CN" altLang="zh-CN" sz="2400" dirty="0" smtClean="0"/>
              <a:t>链接器插件被扩</a:t>
            </a:r>
            <a:r>
              <a:rPr lang="zh-CN" altLang="zh-CN" sz="2400" dirty="0">
                <a:solidFill>
                  <a:srgbClr val="C00202"/>
                </a:solidFill>
              </a:rPr>
              <a:t>展来支持传递二进制类型信息到</a:t>
            </a:r>
            <a:r>
              <a:rPr lang="en-US" altLang="zh-CN" sz="2400" dirty="0" smtClean="0">
                <a:solidFill>
                  <a:srgbClr val="C00202"/>
                </a:solidFill>
              </a:rPr>
              <a:t>GCC</a:t>
            </a:r>
            <a:r>
              <a:rPr lang="zh-CN" altLang="en-US" sz="2400" dirty="0" smtClean="0">
                <a:solidFill>
                  <a:srgbClr val="C00202"/>
                </a:solidFill>
              </a:rPr>
              <a:t>的</a:t>
            </a:r>
            <a:r>
              <a:rPr lang="zh-CN" altLang="zh-CN" sz="2400" dirty="0" smtClean="0">
                <a:solidFill>
                  <a:srgbClr val="C00202"/>
                </a:solidFill>
              </a:rPr>
              <a:t>后台</a:t>
            </a:r>
            <a:r>
              <a:rPr lang="en-US" altLang="zh-CN" sz="2400" dirty="0" smtClean="0"/>
              <a:t>(</a:t>
            </a:r>
            <a:r>
              <a:rPr lang="zh-CN" altLang="zh-CN" sz="2400" dirty="0"/>
              <a:t>也可以通过</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flinker</a:t>
            </a:r>
            <a:r>
              <a:rPr lang="en-US" altLang="zh-CN" sz="2400" i="1" dirty="0">
                <a:solidFill>
                  <a:srgbClr val="000090"/>
                </a:solidFill>
                <a:latin typeface="Baskerville"/>
                <a:cs typeface="Baskerville"/>
              </a:rPr>
              <a:t>-output</a:t>
            </a:r>
            <a:r>
              <a:rPr lang="zh-CN" altLang="zh-CN" sz="2400" dirty="0"/>
              <a:t>手动控制</a:t>
            </a:r>
            <a:r>
              <a:rPr lang="en-US" altLang="zh-CN" sz="2400" dirty="0"/>
              <a:t>)</a:t>
            </a:r>
            <a:r>
              <a:rPr lang="zh-CN" altLang="zh-CN" sz="2400" dirty="0"/>
              <a:t>。这使得正确的安装代码生成器成为可能，并</a:t>
            </a:r>
            <a:r>
              <a:rPr lang="zh-CN" altLang="zh-CN" sz="2400" dirty="0">
                <a:solidFill>
                  <a:srgbClr val="C00202"/>
                </a:solidFill>
              </a:rPr>
              <a:t>支持增量链接</a:t>
            </a:r>
            <a:r>
              <a:rPr lang="zh-CN" altLang="zh-CN" sz="2400" dirty="0"/>
              <a:t>（</a:t>
            </a:r>
            <a:r>
              <a:rPr lang="zh-CN" altLang="zh-CN" sz="2400" u="sng" dirty="0"/>
              <a:t>编译器为提升链接速度而增加的功能，为目标的（函数）代码“预留一部分空间”，当代码修改后，只需要修改这一部分对象代码即可快速完成编译与链接</a:t>
            </a:r>
            <a:r>
              <a:rPr lang="zh-CN" altLang="zh-CN" sz="2400" dirty="0"/>
              <a:t>）。通过</a:t>
            </a:r>
            <a:r>
              <a:rPr lang="en-US" altLang="zh-CN" sz="2400" i="1" dirty="0" err="1">
                <a:solidFill>
                  <a:srgbClr val="000090"/>
                </a:solidFill>
                <a:latin typeface="Baskerville"/>
                <a:cs typeface="Baskerville"/>
              </a:rPr>
              <a:t>gcc</a:t>
            </a:r>
            <a:r>
              <a:rPr lang="en-US" altLang="zh-CN" sz="2400" i="1" dirty="0">
                <a:solidFill>
                  <a:srgbClr val="000090"/>
                </a:solidFill>
                <a:latin typeface="Baskerville"/>
                <a:cs typeface="Baskerville"/>
              </a:rPr>
              <a:t> -r </a:t>
            </a:r>
            <a:r>
              <a:rPr lang="zh-CN" altLang="zh-CN" sz="2400" dirty="0"/>
              <a:t>的</a:t>
            </a:r>
            <a:r>
              <a:rPr lang="en-US" altLang="zh-CN" sz="2400" dirty="0"/>
              <a:t>LTO</a:t>
            </a:r>
            <a:r>
              <a:rPr lang="zh-CN" altLang="zh-CN" sz="2400" dirty="0"/>
              <a:t>对象的增量链接现在支持</a:t>
            </a:r>
            <a:r>
              <a:rPr lang="zh-CN" altLang="zh-CN" sz="2400" dirty="0" smtClean="0"/>
              <a:t>。有两种方式执行增量链接</a:t>
            </a:r>
            <a:r>
              <a:rPr lang="en-US" altLang="zh-CN" sz="2400" dirty="0" smtClean="0"/>
              <a:t>:</a:t>
            </a:r>
          </a:p>
          <a:p>
            <a:pPr marL="742950" lvl="1" indent="-285750">
              <a:buFont typeface="Arial"/>
              <a:buChar char="•"/>
            </a:pPr>
            <a:endParaRPr lang="en-US" altLang="zh-CN" sz="1000" dirty="0" smtClean="0"/>
          </a:p>
          <a:p>
            <a:pPr marL="1200150" lvl="2" indent="-285750">
              <a:buFont typeface="Arial"/>
              <a:buChar char="•"/>
            </a:pPr>
            <a:r>
              <a:rPr lang="zh-CN" altLang="zh-CN" sz="2400" dirty="0" smtClean="0"/>
              <a:t>通过</a:t>
            </a:r>
            <a:r>
              <a:rPr lang="en-US" altLang="zh-CN" sz="2400" i="1" dirty="0" err="1">
                <a:solidFill>
                  <a:srgbClr val="000090"/>
                </a:solidFill>
                <a:latin typeface="Baskerville"/>
                <a:cs typeface="Baskerville"/>
              </a:rPr>
              <a:t>ld</a:t>
            </a:r>
            <a:r>
              <a:rPr lang="en-US" altLang="zh-CN" sz="2400" i="1" dirty="0">
                <a:solidFill>
                  <a:srgbClr val="000090"/>
                </a:solidFill>
                <a:latin typeface="Baskerville"/>
                <a:cs typeface="Baskerville"/>
              </a:rPr>
              <a:t> –r</a:t>
            </a:r>
            <a:r>
              <a:rPr lang="zh-CN" altLang="zh-CN" sz="2400" dirty="0"/>
              <a:t>：生成自动将所有对象文件合并起来的一个对象文件。这样延迟了实际的到最终链接的链接优化，并以此允许了</a:t>
            </a:r>
            <a:r>
              <a:rPr lang="zh-CN" altLang="zh-CN" sz="2400" dirty="0">
                <a:solidFill>
                  <a:srgbClr val="C00202"/>
                </a:solidFill>
              </a:rPr>
              <a:t>整个程序的优化</a:t>
            </a:r>
            <a:r>
              <a:rPr lang="zh-CN" altLang="zh-CN" sz="2400" dirty="0"/>
              <a:t>。然而链接带有这样对象文件的二进制程序将会</a:t>
            </a:r>
            <a:r>
              <a:rPr lang="zh-CN" altLang="zh-CN" sz="2400" dirty="0">
                <a:solidFill>
                  <a:srgbClr val="C00202"/>
                </a:solidFill>
              </a:rPr>
              <a:t>更慢</a:t>
            </a:r>
            <a:r>
              <a:rPr lang="zh-CN" altLang="zh-CN" sz="2400" dirty="0" smtClean="0"/>
              <a:t>。</a:t>
            </a:r>
            <a:endParaRPr lang="en-US" altLang="zh-CN" sz="2400" dirty="0" smtClean="0"/>
          </a:p>
          <a:p>
            <a:pPr marL="1200150" lvl="2" indent="-285750">
              <a:buFont typeface="Arial"/>
              <a:buChar char="•"/>
            </a:pPr>
            <a:endParaRPr lang="en-US" altLang="zh-CN" sz="1000" dirty="0"/>
          </a:p>
          <a:p>
            <a:pPr marL="1200150" lvl="2" indent="-285750">
              <a:buFont typeface="Arial"/>
              <a:buChar char="•"/>
            </a:pPr>
            <a:r>
              <a:rPr lang="zh-CN" altLang="zh-CN" sz="2400" dirty="0" smtClean="0"/>
              <a:t>通过</a:t>
            </a:r>
            <a:r>
              <a:rPr lang="en-US" altLang="zh-CN" sz="2400" i="1" dirty="0" err="1">
                <a:solidFill>
                  <a:srgbClr val="000090"/>
                </a:solidFill>
                <a:latin typeface="Baskerville"/>
                <a:cs typeface="Baskerville"/>
              </a:rPr>
              <a:t>gcc</a:t>
            </a:r>
            <a:r>
              <a:rPr lang="en-US" altLang="zh-CN" sz="2400" i="1" dirty="0">
                <a:solidFill>
                  <a:srgbClr val="000090"/>
                </a:solidFill>
                <a:latin typeface="Baskerville"/>
                <a:cs typeface="Baskerville"/>
              </a:rPr>
              <a:t> –r</a:t>
            </a:r>
            <a:r>
              <a:rPr lang="zh-CN" altLang="zh-CN" sz="2400" dirty="0"/>
              <a:t>：</a:t>
            </a:r>
            <a:r>
              <a:rPr lang="en-US" altLang="zh-CN" sz="2400" dirty="0"/>
              <a:t> will</a:t>
            </a:r>
            <a:r>
              <a:rPr lang="zh-CN" altLang="zh-CN" sz="2400" dirty="0"/>
              <a:t>将使得链接时优化和产生最终的二进制代码到对象文件。链接这样的对象文件</a:t>
            </a:r>
            <a:r>
              <a:rPr lang="zh-CN" altLang="zh-CN" sz="2400" dirty="0">
                <a:solidFill>
                  <a:srgbClr val="C00202"/>
                </a:solidFill>
              </a:rPr>
              <a:t>更快</a:t>
            </a:r>
            <a:r>
              <a:rPr lang="zh-CN" altLang="zh-CN" sz="2400" dirty="0"/>
              <a:t>但是</a:t>
            </a:r>
            <a:r>
              <a:rPr lang="zh-CN" altLang="zh-CN" sz="2400" dirty="0">
                <a:solidFill>
                  <a:srgbClr val="C00202"/>
                </a:solidFill>
              </a:rPr>
              <a:t>失去的整个程序优化</a:t>
            </a:r>
            <a:r>
              <a:rPr lang="zh-CN" altLang="zh-CN" sz="2400" dirty="0">
                <a:solidFill>
                  <a:srgbClr val="000000"/>
                </a:solidFill>
              </a:rPr>
              <a:t>的好处</a:t>
            </a:r>
            <a:r>
              <a:rPr lang="zh-CN" altLang="zh-CN" sz="2400" dirty="0"/>
              <a:t>。</a:t>
            </a:r>
            <a:endParaRPr lang="en-US" altLang="zh-CN" sz="2400" dirty="0"/>
          </a:p>
          <a:p>
            <a:endParaRPr kumimoji="1" lang="zh-CN" altLang="en-US" sz="2400" dirty="0"/>
          </a:p>
        </p:txBody>
      </p:sp>
      <p:pic>
        <p:nvPicPr>
          <p:cNvPr id="2" name="图片 1"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Tree>
    <p:extLst>
      <p:ext uri="{BB962C8B-B14F-4D97-AF65-F5344CB8AC3E}">
        <p14:creationId xmlns:p14="http://schemas.microsoft.com/office/powerpoint/2010/main" val="2610788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2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40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6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8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10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1500"/>
                            </p:stCondLst>
                            <p:childTnLst>
                              <p:par>
                                <p:cTn id="24" presetID="22" presetClass="entr" presetSubtype="8" fill="hold" nodeType="afterEffect">
                                  <p:stCondLst>
                                    <p:cond delay="10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1000"/>
                                        <p:tgtEl>
                                          <p:spTgt spid="98"/>
                                        </p:tgtEl>
                                      </p:cBhvr>
                                    </p:animEffect>
                                  </p:childTnLst>
                                </p:cTn>
                              </p:par>
                            </p:childTnLst>
                          </p:cTn>
                        </p:par>
                        <p:par>
                          <p:cTn id="27" fill="hold">
                            <p:stCondLst>
                              <p:cond delay="2600"/>
                            </p:stCondLst>
                            <p:childTnLst>
                              <p:par>
                                <p:cTn id="28" presetID="42" presetClass="entr" presetSubtype="0" fill="hold" grpId="0" nodeType="afterEffect">
                                  <p:stCondLst>
                                    <p:cond delay="0"/>
                                  </p:stCondLst>
                                  <p:iterate type="lt">
                                    <p:tmPct val="10000"/>
                                  </p:iterate>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anim calcmode="lin" valueType="num">
                                      <p:cBhvr>
                                        <p:cTn id="31" dur="500" fill="hold"/>
                                        <p:tgtEl>
                                          <p:spTgt spid="95"/>
                                        </p:tgtEl>
                                        <p:attrNameLst>
                                          <p:attrName>ppt_x</p:attrName>
                                        </p:attrNameLst>
                                      </p:cBhvr>
                                      <p:tavLst>
                                        <p:tav tm="0">
                                          <p:val>
                                            <p:strVal val="#ppt_x"/>
                                          </p:val>
                                        </p:tav>
                                        <p:tav tm="100000">
                                          <p:val>
                                            <p:strVal val="#ppt_x"/>
                                          </p:val>
                                        </p:tav>
                                      </p:tavLst>
                                    </p:anim>
                                    <p:anim calcmode="lin" valueType="num">
                                      <p:cBhvr>
                                        <p:cTn id="32" dur="500" fill="hold"/>
                                        <p:tgtEl>
                                          <p:spTgt spid="95"/>
                                        </p:tgtEl>
                                        <p:attrNameLst>
                                          <p:attrName>ppt_y</p:attrName>
                                        </p:attrNameLst>
                                      </p:cBhvr>
                                      <p:tavLst>
                                        <p:tav tm="0">
                                          <p:val>
                                            <p:strVal val="#ppt_y+.1"/>
                                          </p:val>
                                        </p:tav>
                                        <p:tav tm="100000">
                                          <p:val>
                                            <p:strVal val="#ppt_y"/>
                                          </p:val>
                                        </p:tav>
                                      </p:tavLst>
                                    </p:anim>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123835" y="2923007"/>
            <a:ext cx="941284" cy="1000274"/>
            <a:chOff x="2384302" y="1429930"/>
            <a:chExt cx="705962"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302"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656" y="2923007"/>
            <a:ext cx="941284" cy="1000274"/>
            <a:chOff x="3133225" y="1429930"/>
            <a:chExt cx="705962"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6293" y="2923007"/>
            <a:ext cx="941284" cy="1000274"/>
            <a:chOff x="3912355" y="1429930"/>
            <a:chExt cx="705962"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5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7115" y="2923007"/>
            <a:ext cx="941284" cy="1000274"/>
            <a:chOff x="4676366" y="1429930"/>
            <a:chExt cx="705962"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66"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7932" y="2923007"/>
            <a:ext cx="941283" cy="1000274"/>
            <a:chOff x="5411365" y="1429930"/>
            <a:chExt cx="705962"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6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4418029" y="4370525"/>
            <a:ext cx="3131602" cy="400097"/>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创意</a:t>
            </a:r>
            <a:r>
              <a:rPr lang="zh-CN" altLang="en-US" dirty="0">
                <a:solidFill>
                  <a:schemeClr val="bg1">
                    <a:alpha val="70000"/>
                  </a:schemeClr>
                </a:solidFill>
                <a:latin typeface="+mj-ea"/>
                <a:ea typeface="+mj-ea"/>
              </a:rPr>
              <a:t>黑板</a:t>
            </a:r>
            <a:r>
              <a:rPr lang="zh-CN" altLang="en-US" dirty="0" smtClean="0">
                <a:solidFill>
                  <a:schemeClr val="bg1">
                    <a:alpha val="70000"/>
                  </a:schemeClr>
                </a:solidFill>
                <a:latin typeface="+mj-ea"/>
                <a:ea typeface="+mj-ea"/>
              </a:rPr>
              <a:t>卡通教育类</a:t>
            </a:r>
            <a:r>
              <a:rPr lang="en-US" altLang="zh-CN" dirty="0" smtClean="0">
                <a:solidFill>
                  <a:schemeClr val="bg1">
                    <a:alpha val="70000"/>
                  </a:schemeClr>
                </a:solidFill>
                <a:latin typeface="+mj-ea"/>
                <a:ea typeface="+mj-ea"/>
              </a:rPr>
              <a:t>PPT</a:t>
            </a:r>
            <a:r>
              <a:rPr lang="zh-CN" altLang="en-US" dirty="0" smtClean="0">
                <a:solidFill>
                  <a:schemeClr val="bg1">
                    <a:alpha val="70000"/>
                  </a:schemeClr>
                </a:solidFill>
                <a:latin typeface="+mj-ea"/>
                <a:ea typeface="+mj-ea"/>
              </a:rPr>
              <a:t>模板</a:t>
            </a:r>
            <a:endParaRPr lang="zh-CN" altLang="en-US" dirty="0">
              <a:solidFill>
                <a:schemeClr val="bg1">
                  <a:alpha val="70000"/>
                </a:schemeClr>
              </a:solidFill>
              <a:latin typeface="+mj-ea"/>
              <a:ea typeface="+mj-ea"/>
            </a:endParaRPr>
          </a:p>
        </p:txBody>
      </p:sp>
      <p:sp>
        <p:nvSpPr>
          <p:cNvPr id="96" name="TextBox 95"/>
          <p:cNvSpPr txBox="1"/>
          <p:nvPr/>
        </p:nvSpPr>
        <p:spPr>
          <a:xfrm>
            <a:off x="3090753" y="4931876"/>
            <a:ext cx="5786175" cy="369320"/>
          </a:xfrm>
          <a:prstGeom prst="rect">
            <a:avLst/>
          </a:prstGeom>
          <a:noFill/>
        </p:spPr>
        <p:txBody>
          <a:bodyPr wrap="none" lIns="121908" tIns="60954" rIns="121908" bIns="60954" rtlCol="0">
            <a:spAutoFit/>
          </a:bodyPr>
          <a:lstStyle/>
          <a:p>
            <a:pPr algn="ctr"/>
            <a:r>
              <a:rPr lang="en-US" altLang="zh-CN" sz="1600" dirty="0">
                <a:solidFill>
                  <a:schemeClr val="bg1">
                    <a:alpha val="70000"/>
                  </a:schemeClr>
                </a:solidFill>
                <a:latin typeface="+mj-ea"/>
                <a:ea typeface="+mj-ea"/>
              </a:rPr>
              <a:t>【</a:t>
            </a:r>
            <a:r>
              <a:rPr lang="zh-CN" altLang="en-US" sz="1600" dirty="0">
                <a:solidFill>
                  <a:schemeClr val="bg1">
                    <a:alpha val="70000"/>
                  </a:schemeClr>
                </a:solidFill>
                <a:latin typeface="+mj-ea"/>
                <a:ea typeface="+mj-ea"/>
              </a:rPr>
              <a:t>老师说课</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教学课件</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教育培训</a:t>
            </a:r>
            <a:r>
              <a:rPr lang="en-US" altLang="zh-CN" sz="1600" dirty="0">
                <a:solidFill>
                  <a:schemeClr val="bg1">
                    <a:alpha val="70000"/>
                  </a:schemeClr>
                </a:solidFill>
                <a:latin typeface="+mj-ea"/>
                <a:ea typeface="+mj-ea"/>
              </a:rPr>
              <a:t>】  【</a:t>
            </a:r>
            <a:r>
              <a:rPr lang="zh-CN" altLang="en-US" sz="1600" dirty="0">
                <a:solidFill>
                  <a:schemeClr val="bg1">
                    <a:alpha val="70000"/>
                  </a:schemeClr>
                </a:solidFill>
                <a:latin typeface="+mj-ea"/>
                <a:ea typeface="+mj-ea"/>
              </a:rPr>
              <a:t>学校演讲</a:t>
            </a:r>
            <a:r>
              <a:rPr lang="en-US" altLang="zh-CN" sz="1600" dirty="0">
                <a:solidFill>
                  <a:schemeClr val="bg1">
                    <a:alpha val="70000"/>
                  </a:schemeClr>
                </a:solidFill>
                <a:latin typeface="+mj-ea"/>
                <a:ea typeface="+mj-ea"/>
              </a:rPr>
              <a:t>】</a:t>
            </a:r>
            <a:endParaRPr lang="zh-CN" altLang="en-US" sz="1600" dirty="0">
              <a:solidFill>
                <a:schemeClr val="bg1">
                  <a:alpha val="70000"/>
                </a:schemeClr>
              </a:solidFill>
              <a:latin typeface="+mj-ea"/>
              <a:ea typeface="+mj-ea"/>
            </a:endParaRPr>
          </a:p>
        </p:txBody>
      </p:sp>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15" y="3956287"/>
            <a:ext cx="7392821"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5471" y="2923007"/>
            <a:ext cx="941283" cy="1000274"/>
            <a:chOff x="3133225" y="1429930"/>
            <a:chExt cx="705962"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225" y="1429930"/>
              <a:ext cx="705962"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
        <p:nvSpPr>
          <p:cNvPr id="2" name="文本框 1"/>
          <p:cNvSpPr txBox="1"/>
          <p:nvPr/>
        </p:nvSpPr>
        <p:spPr>
          <a:xfrm>
            <a:off x="2791536" y="371431"/>
            <a:ext cx="7574459" cy="369332"/>
          </a:xfrm>
          <a:prstGeom prst="rect">
            <a:avLst/>
          </a:prstGeom>
          <a:noFill/>
        </p:spPr>
        <p:txBody>
          <a:bodyPr wrap="none" rtlCol="0">
            <a:spAutoFit/>
          </a:bodyPr>
          <a:lstStyle/>
          <a:p>
            <a:r>
              <a:rPr lang="en-US" altLang="zh-CN" b="1" dirty="0">
                <a:solidFill>
                  <a:srgbClr val="C00202"/>
                </a:solidFill>
              </a:rPr>
              <a:t>New Languages and Language specific </a:t>
            </a:r>
            <a:r>
              <a:rPr lang="en-US" altLang="zh-CN" b="1" dirty="0" smtClean="0">
                <a:solidFill>
                  <a:srgbClr val="C00202"/>
                </a:solidFill>
              </a:rPr>
              <a:t>improvements </a:t>
            </a:r>
            <a:r>
              <a:rPr lang="zh-CN" altLang="zh-CN" b="1" dirty="0" smtClean="0">
                <a:solidFill>
                  <a:srgbClr val="C00202"/>
                </a:solidFill>
              </a:rPr>
              <a:t>新的语言以及语言优化</a:t>
            </a:r>
            <a:endParaRPr lang="en-US" altLang="zh-CN" dirty="0">
              <a:solidFill>
                <a:srgbClr val="C00202"/>
              </a:solidFill>
            </a:endParaRPr>
          </a:p>
        </p:txBody>
      </p:sp>
      <p:pic>
        <p:nvPicPr>
          <p:cNvPr id="42" name="图片 41" descr="Screen Shot 2016-10-09 at 11.51.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393" y="323874"/>
            <a:ext cx="879403" cy="538634"/>
          </a:xfrm>
          <a:prstGeom prst="rect">
            <a:avLst/>
          </a:prstGeom>
        </p:spPr>
      </p:pic>
      <p:sp>
        <p:nvSpPr>
          <p:cNvPr id="3" name="文本框 2"/>
          <p:cNvSpPr txBox="1"/>
          <p:nvPr/>
        </p:nvSpPr>
        <p:spPr>
          <a:xfrm>
            <a:off x="611028" y="1054385"/>
            <a:ext cx="10914543" cy="5786198"/>
          </a:xfrm>
          <a:prstGeom prst="rect">
            <a:avLst/>
          </a:prstGeom>
          <a:noFill/>
        </p:spPr>
        <p:txBody>
          <a:bodyPr wrap="square" rtlCol="0">
            <a:spAutoFit/>
          </a:bodyPr>
          <a:lstStyle/>
          <a:p>
            <a:r>
              <a:rPr lang="zh-CN" altLang="zh-CN" sz="2400" dirty="0"/>
              <a:t>相比</a:t>
            </a:r>
            <a:r>
              <a:rPr lang="en-US" altLang="zh-CN" sz="2400" dirty="0"/>
              <a:t>GCC 5, GCC 6</a:t>
            </a:r>
            <a:r>
              <a:rPr lang="zh-CN" altLang="zh-CN" sz="2400" dirty="0"/>
              <a:t>发布</a:t>
            </a:r>
            <a:r>
              <a:rPr lang="zh-CN" altLang="zh-CN" sz="2400" dirty="0" smtClean="0"/>
              <a:t>系列亮点</a:t>
            </a:r>
            <a:r>
              <a:rPr lang="zh-CN" altLang="zh-CN" sz="2400" dirty="0"/>
              <a:t>包括</a:t>
            </a:r>
            <a:r>
              <a:rPr lang="en-US" altLang="zh-CN" sz="2400" dirty="0" smtClean="0"/>
              <a:t>:</a:t>
            </a:r>
          </a:p>
          <a:p>
            <a:endParaRPr lang="en-US" altLang="zh-CN" sz="1000" dirty="0" smtClean="0"/>
          </a:p>
          <a:p>
            <a:pPr marL="285750" lvl="0" indent="-285750">
              <a:buFont typeface="Arial"/>
              <a:buChar char="•"/>
            </a:pPr>
            <a:r>
              <a:rPr lang="zh-CN" altLang="zh-CN" sz="2400" dirty="0" smtClean="0"/>
              <a:t>除了执行单线</a:t>
            </a:r>
            <a:r>
              <a:rPr lang="zh-CN" altLang="zh-CN" sz="2400" dirty="0"/>
              <a:t>程的主机反馈</a:t>
            </a:r>
            <a:r>
              <a:rPr lang="en-US" altLang="zh-CN" sz="2400" dirty="0"/>
              <a:t>(</a:t>
            </a:r>
            <a:r>
              <a:rPr lang="en-US" altLang="zh-CN" sz="2400" dirty="0">
                <a:latin typeface="Baskerville"/>
                <a:cs typeface="Baskerville"/>
              </a:rPr>
              <a:t>host-fallback</a:t>
            </a:r>
            <a:r>
              <a:rPr lang="en-US" altLang="zh-CN" sz="2400" dirty="0"/>
              <a:t>), </a:t>
            </a:r>
            <a:r>
              <a:rPr lang="zh-CN" altLang="zh-CN" sz="2400" dirty="0"/>
              <a:t>卸下</a:t>
            </a:r>
            <a:r>
              <a:rPr lang="en-US" altLang="zh-CN" sz="2400" dirty="0"/>
              <a:t>(</a:t>
            </a:r>
            <a:r>
              <a:rPr lang="en-US" altLang="zh-CN" sz="2400" dirty="0">
                <a:latin typeface="Baskerville"/>
                <a:cs typeface="Baskerville"/>
              </a:rPr>
              <a:t>offloading</a:t>
            </a:r>
            <a:r>
              <a:rPr lang="en-US" altLang="zh-CN" sz="2400" dirty="0" smtClean="0"/>
              <a:t>)</a:t>
            </a:r>
            <a:r>
              <a:rPr lang="zh-CN" altLang="en-US" sz="2400" dirty="0" smtClean="0"/>
              <a:t>。</a:t>
            </a:r>
            <a:r>
              <a:rPr lang="zh-CN" altLang="zh-CN" sz="2400" dirty="0" smtClean="0"/>
              <a:t>现在对</a:t>
            </a:r>
            <a:r>
              <a:rPr lang="en-US" altLang="zh-CN" sz="2400" dirty="0"/>
              <a:t>x86_64</a:t>
            </a:r>
            <a:r>
              <a:rPr lang="zh-CN" altLang="zh-CN" sz="2400" dirty="0"/>
              <a:t>和</a:t>
            </a:r>
            <a:r>
              <a:rPr lang="en-US" altLang="zh-CN" sz="2400" dirty="0"/>
              <a:t>PowerPC 64-bit little-endian GNU/Linux</a:t>
            </a:r>
            <a:r>
              <a:rPr lang="zh-CN" altLang="zh-CN" sz="2400" dirty="0"/>
              <a:t>主机系统上的</a:t>
            </a:r>
            <a:r>
              <a:rPr lang="en-US" altLang="zh-CN" sz="2400" dirty="0" err="1"/>
              <a:t>nvptx</a:t>
            </a:r>
            <a:r>
              <a:rPr lang="en-US" altLang="zh-CN" sz="2400" dirty="0"/>
              <a:t> (</a:t>
            </a:r>
            <a:r>
              <a:rPr lang="en-US" altLang="zh-CN" sz="2400" dirty="0" err="1">
                <a:solidFill>
                  <a:srgbClr val="C00202"/>
                </a:solidFill>
              </a:rPr>
              <a:t>Nvidia</a:t>
            </a:r>
            <a:r>
              <a:rPr lang="en-US" altLang="zh-CN" sz="2400" dirty="0">
                <a:solidFill>
                  <a:srgbClr val="C00202"/>
                </a:solidFill>
              </a:rPr>
              <a:t> GPUs</a:t>
            </a:r>
            <a:r>
              <a:rPr lang="en-US" altLang="zh-CN" sz="2400" dirty="0"/>
              <a:t>)</a:t>
            </a:r>
            <a:r>
              <a:rPr lang="zh-CN" altLang="zh-CN" sz="2400" dirty="0"/>
              <a:t>提供支持。对于</a:t>
            </a:r>
            <a:r>
              <a:rPr lang="en-US" altLang="zh-CN" sz="2400" dirty="0" err="1"/>
              <a:t>nvptx</a:t>
            </a:r>
            <a:r>
              <a:rPr lang="zh-CN" altLang="zh-CN" sz="2400" dirty="0"/>
              <a:t>卸下</a:t>
            </a:r>
            <a:r>
              <a:rPr lang="en-US" altLang="zh-CN" sz="2400" dirty="0"/>
              <a:t>,</a:t>
            </a:r>
            <a:r>
              <a:rPr lang="zh-CN" altLang="zh-CN" sz="2400" dirty="0"/>
              <a:t>包括</a:t>
            </a:r>
            <a:r>
              <a:rPr lang="en-US" altLang="zh-CN" sz="2400" dirty="0" err="1">
                <a:solidFill>
                  <a:srgbClr val="C00202"/>
                </a:solidFill>
              </a:rPr>
              <a:t>OpenACC</a:t>
            </a:r>
            <a:r>
              <a:rPr lang="zh-CN" altLang="zh-CN" sz="2400" dirty="0">
                <a:solidFill>
                  <a:srgbClr val="C00202"/>
                </a:solidFill>
              </a:rPr>
              <a:t>并行构建</a:t>
            </a:r>
            <a:r>
              <a:rPr lang="en-US" altLang="zh-CN" sz="2400" dirty="0">
                <a:solidFill>
                  <a:srgbClr val="C00202"/>
                </a:solidFill>
              </a:rPr>
              <a:t>, </a:t>
            </a:r>
            <a:r>
              <a:rPr lang="zh-CN" altLang="zh-CN" sz="2400" dirty="0">
                <a:solidFill>
                  <a:srgbClr val="C00202"/>
                </a:solidFill>
              </a:rPr>
              <a:t>执行模块</a:t>
            </a:r>
            <a:r>
              <a:rPr lang="zh-CN" altLang="zh-CN" sz="2400" dirty="0"/>
              <a:t>允许任意数群至多</a:t>
            </a:r>
            <a:r>
              <a:rPr lang="en-US" altLang="zh-CN" sz="2400" dirty="0"/>
              <a:t>32</a:t>
            </a:r>
            <a:r>
              <a:rPr lang="zh-CN" altLang="zh-CN" sz="2400" dirty="0"/>
              <a:t>个</a:t>
            </a:r>
            <a:r>
              <a:rPr lang="en-US" altLang="zh-CN" sz="2400" dirty="0"/>
              <a:t>worker</a:t>
            </a:r>
            <a:r>
              <a:rPr lang="zh-CN" altLang="zh-CN" sz="2400" dirty="0"/>
              <a:t>和</a:t>
            </a:r>
            <a:r>
              <a:rPr lang="en-US" altLang="zh-CN" sz="2400" dirty="0"/>
              <a:t>32</a:t>
            </a:r>
            <a:r>
              <a:rPr lang="zh-CN" altLang="zh-CN" sz="2400" dirty="0"/>
              <a:t>个</a:t>
            </a:r>
            <a:r>
              <a:rPr lang="en-US" altLang="zh-CN" sz="2400" dirty="0"/>
              <a:t>vector</a:t>
            </a:r>
            <a:r>
              <a:rPr lang="zh-CN" altLang="zh-CN" sz="2400" dirty="0" smtClean="0"/>
              <a:t>。</a:t>
            </a:r>
            <a:r>
              <a:rPr lang="en-US" altLang="zh-CN" sz="2400" dirty="0" smtClean="0"/>
              <a:t/>
            </a:r>
            <a:br>
              <a:rPr lang="en-US" altLang="zh-CN" sz="2400" dirty="0" smtClean="0"/>
            </a:br>
            <a:endParaRPr lang="en-US" altLang="zh-CN" sz="1000" dirty="0"/>
          </a:p>
          <a:p>
            <a:pPr marL="285750" lvl="0" indent="-285750">
              <a:buFont typeface="Arial"/>
              <a:buChar char="•"/>
            </a:pPr>
            <a:r>
              <a:rPr lang="zh-CN" altLang="zh-CN" sz="2400" dirty="0"/>
              <a:t>开始支持</a:t>
            </a:r>
            <a:r>
              <a:rPr lang="en-US" altLang="zh-CN" sz="2400" dirty="0" err="1">
                <a:solidFill>
                  <a:srgbClr val="C00202"/>
                </a:solidFill>
              </a:rPr>
              <a:t>OpenACC</a:t>
            </a:r>
            <a:r>
              <a:rPr lang="zh-CN" altLang="zh-CN" sz="2400" dirty="0">
                <a:solidFill>
                  <a:srgbClr val="C00202"/>
                </a:solidFill>
              </a:rPr>
              <a:t>核心构建的并行化执行</a:t>
            </a:r>
            <a:r>
              <a:rPr lang="en-US" altLang="zh-CN" sz="2400" dirty="0"/>
              <a:t>:</a:t>
            </a:r>
          </a:p>
          <a:p>
            <a:pPr marL="742950" lvl="1" indent="-285750">
              <a:buFont typeface="Arial"/>
              <a:buChar char="•"/>
            </a:pPr>
            <a:r>
              <a:rPr lang="zh-CN" altLang="zh-CN" sz="2400" dirty="0"/>
              <a:t>内核区的并行化可通过</a:t>
            </a:r>
            <a:r>
              <a:rPr lang="en-US" altLang="zh-CN" sz="2400" i="1" dirty="0">
                <a:solidFill>
                  <a:srgbClr val="000090"/>
                </a:solidFill>
                <a:latin typeface="Baskerville"/>
                <a:cs typeface="Baskerville"/>
              </a:rPr>
              <a:t>-</a:t>
            </a:r>
            <a:r>
              <a:rPr lang="en-US" altLang="zh-CN" sz="2400" i="1" dirty="0" err="1">
                <a:solidFill>
                  <a:srgbClr val="000090"/>
                </a:solidFill>
                <a:latin typeface="Baskerville"/>
                <a:cs typeface="Baskerville"/>
              </a:rPr>
              <a:t>fopenacc</a:t>
            </a:r>
            <a:r>
              <a:rPr lang="zh-CN" altLang="zh-CN" sz="2400" dirty="0"/>
              <a:t>与</a:t>
            </a:r>
            <a:r>
              <a:rPr lang="en-US" altLang="zh-CN" sz="2400" i="1" dirty="0">
                <a:solidFill>
                  <a:srgbClr val="000090"/>
                </a:solidFill>
                <a:latin typeface="Baskerville"/>
                <a:cs typeface="Baskerville"/>
              </a:rPr>
              <a:t>-O2</a:t>
            </a:r>
            <a:r>
              <a:rPr lang="zh-CN" altLang="zh-CN" sz="2400" dirty="0"/>
              <a:t>或更高来开启。</a:t>
            </a:r>
            <a:endParaRPr lang="en-US" altLang="zh-CN" sz="2400" dirty="0"/>
          </a:p>
          <a:p>
            <a:pPr marL="742950" lvl="1" indent="-285750">
              <a:buFont typeface="Arial"/>
              <a:buChar char="•"/>
            </a:pPr>
            <a:r>
              <a:rPr lang="zh-CN" altLang="zh-CN" sz="2400" dirty="0"/>
              <a:t>代码卸下到多个群，但只通过长度为</a:t>
            </a:r>
            <a:r>
              <a:rPr lang="en-US" altLang="zh-CN" sz="2400" dirty="0"/>
              <a:t>1</a:t>
            </a:r>
            <a:r>
              <a:rPr lang="zh-CN" altLang="zh-CN" sz="2400" dirty="0"/>
              <a:t>的一个</a:t>
            </a:r>
            <a:r>
              <a:rPr lang="en-US" altLang="zh-CN" sz="2400" dirty="0"/>
              <a:t>worker</a:t>
            </a:r>
            <a:r>
              <a:rPr lang="zh-CN" altLang="zh-CN" sz="2400" dirty="0"/>
              <a:t>和</a:t>
            </a:r>
            <a:r>
              <a:rPr lang="en-US" altLang="zh-CN" sz="2400" dirty="0"/>
              <a:t>1</a:t>
            </a:r>
            <a:r>
              <a:rPr lang="zh-CN" altLang="zh-CN" sz="2400" dirty="0"/>
              <a:t>个</a:t>
            </a:r>
            <a:r>
              <a:rPr lang="en-US" altLang="zh-CN" sz="2400" dirty="0"/>
              <a:t>vector</a:t>
            </a:r>
            <a:r>
              <a:rPr lang="zh-CN" altLang="zh-CN" sz="2400" dirty="0"/>
              <a:t>来执行。</a:t>
            </a:r>
            <a:endParaRPr lang="en-US" altLang="zh-CN" sz="2400" dirty="0"/>
          </a:p>
          <a:p>
            <a:pPr marL="742950" lvl="1" indent="-285750">
              <a:buFont typeface="Arial"/>
              <a:buChar char="•"/>
            </a:pPr>
            <a:r>
              <a:rPr lang="zh-CN" altLang="zh-CN" sz="2400" dirty="0"/>
              <a:t>内核区的指令不再被支持。</a:t>
            </a:r>
            <a:endParaRPr lang="en-US" altLang="zh-CN" sz="2400" dirty="0"/>
          </a:p>
          <a:p>
            <a:pPr marL="742950" lvl="1" indent="-285750">
              <a:buFont typeface="Arial"/>
              <a:buChar char="•"/>
            </a:pPr>
            <a:r>
              <a:rPr lang="zh-CN" altLang="zh-CN" sz="2400" dirty="0"/>
              <a:t>递减的循环现在可以并行化。</a:t>
            </a:r>
            <a:endParaRPr lang="en-US" altLang="zh-CN" sz="2400" dirty="0"/>
          </a:p>
          <a:p>
            <a:pPr marL="742950" lvl="1" indent="-285750">
              <a:buFont typeface="Arial"/>
              <a:buChar char="•"/>
            </a:pPr>
            <a:r>
              <a:rPr lang="zh-CN" altLang="zh-CN" sz="2400" dirty="0"/>
              <a:t>只嵌套了</a:t>
            </a:r>
            <a:r>
              <a:rPr lang="en-US" altLang="zh-CN" sz="2400" dirty="0"/>
              <a:t>1</a:t>
            </a:r>
            <a:r>
              <a:rPr lang="zh-CN" altLang="zh-CN" sz="2400" dirty="0"/>
              <a:t>个循环的内核区现在可以并行化。</a:t>
            </a:r>
            <a:endParaRPr lang="en-US" altLang="zh-CN" sz="2400" dirty="0"/>
          </a:p>
          <a:p>
            <a:pPr marL="742950" lvl="1" indent="-285750">
              <a:buFont typeface="Arial"/>
              <a:buChar char="•"/>
            </a:pPr>
            <a:r>
              <a:rPr lang="zh-CN" altLang="zh-CN" sz="2400" dirty="0"/>
              <a:t>嵌套循环中只有最外层循环可以并行化。</a:t>
            </a:r>
            <a:endParaRPr lang="en-US" altLang="zh-CN" sz="2400" dirty="0"/>
          </a:p>
          <a:p>
            <a:pPr marL="742950" lvl="1" indent="-285750">
              <a:buFont typeface="Arial"/>
              <a:buChar char="•"/>
            </a:pPr>
            <a:r>
              <a:rPr lang="zh-CN" altLang="zh-CN" sz="2400" dirty="0"/>
              <a:t>包含同级循环</a:t>
            </a:r>
            <a:r>
              <a:rPr lang="en-US" altLang="zh-CN" sz="2400" dirty="0"/>
              <a:t>(</a:t>
            </a:r>
            <a:r>
              <a:rPr lang="en-US" altLang="zh-CN" sz="2400" dirty="0">
                <a:latin typeface="Baskerville"/>
                <a:cs typeface="Baskerville"/>
              </a:rPr>
              <a:t>sibling loops</a:t>
            </a:r>
            <a:r>
              <a:rPr lang="en-US" altLang="zh-CN" sz="2400" dirty="0"/>
              <a:t>)</a:t>
            </a:r>
            <a:r>
              <a:rPr lang="zh-CN" altLang="zh-CN" sz="2400" dirty="0"/>
              <a:t>的嵌套循环不支持并行化。</a:t>
            </a:r>
            <a:endParaRPr lang="en-US" altLang="zh-CN" sz="2400" dirty="0"/>
          </a:p>
          <a:p>
            <a:endParaRPr kumimoji="1" lang="zh-CN" altLang="en-US" sz="2400" dirty="0"/>
          </a:p>
        </p:txBody>
      </p:sp>
    </p:spTree>
    <p:extLst>
      <p:ext uri="{BB962C8B-B14F-4D97-AF65-F5344CB8AC3E}">
        <p14:creationId xmlns:p14="http://schemas.microsoft.com/office/powerpoint/2010/main" val="4576159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2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40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6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8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10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1500"/>
                            </p:stCondLst>
                            <p:childTnLst>
                              <p:par>
                                <p:cTn id="24" presetID="22" presetClass="entr" presetSubtype="8" fill="hold" nodeType="afterEffect">
                                  <p:stCondLst>
                                    <p:cond delay="10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1000"/>
                                        <p:tgtEl>
                                          <p:spTgt spid="98"/>
                                        </p:tgtEl>
                                      </p:cBhvr>
                                    </p:animEffect>
                                  </p:childTnLst>
                                </p:cTn>
                              </p:par>
                            </p:childTnLst>
                          </p:cTn>
                        </p:par>
                        <p:par>
                          <p:cTn id="27" fill="hold">
                            <p:stCondLst>
                              <p:cond delay="2600"/>
                            </p:stCondLst>
                            <p:childTnLst>
                              <p:par>
                                <p:cTn id="28" presetID="42" presetClass="entr" presetSubtype="0" fill="hold" grpId="0" nodeType="afterEffect">
                                  <p:stCondLst>
                                    <p:cond delay="0"/>
                                  </p:stCondLst>
                                  <p:iterate type="lt">
                                    <p:tmPct val="10000"/>
                                  </p:iterate>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anim calcmode="lin" valueType="num">
                                      <p:cBhvr>
                                        <p:cTn id="31" dur="500" fill="hold"/>
                                        <p:tgtEl>
                                          <p:spTgt spid="95"/>
                                        </p:tgtEl>
                                        <p:attrNameLst>
                                          <p:attrName>ppt_x</p:attrName>
                                        </p:attrNameLst>
                                      </p:cBhvr>
                                      <p:tavLst>
                                        <p:tav tm="0">
                                          <p:val>
                                            <p:strVal val="#ppt_x"/>
                                          </p:val>
                                        </p:tav>
                                        <p:tav tm="100000">
                                          <p:val>
                                            <p:strVal val="#ppt_x"/>
                                          </p:val>
                                        </p:tav>
                                      </p:tavLst>
                                    </p:anim>
                                    <p:anim calcmode="lin" valueType="num">
                                      <p:cBhvr>
                                        <p:cTn id="32" dur="500" fill="hold"/>
                                        <p:tgtEl>
                                          <p:spTgt spid="95"/>
                                        </p:tgtEl>
                                        <p:attrNameLst>
                                          <p:attrName>ppt_y</p:attrName>
                                        </p:attrNameLst>
                                      </p:cBhvr>
                                      <p:tavLst>
                                        <p:tav tm="0">
                                          <p:val>
                                            <p:strVal val="#ppt_y+.1"/>
                                          </p:val>
                                        </p:tav>
                                        <p:tav tm="100000">
                                          <p:val>
                                            <p:strVal val="#ppt_y"/>
                                          </p:val>
                                        </p:tav>
                                      </p:tavLst>
                                    </p:anim>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RESOURCE_PATHS_HASH_PRESENTER" val="891c8903c644a1801d7d1d21ecc175cbfebfe"/>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TotalTime>
  <Words>1352</Words>
  <Application>Microsoft Macintosh PowerPoint</Application>
  <PresentationFormat>自定义</PresentationFormat>
  <Paragraphs>184</Paragraphs>
  <Slides>19</Slides>
  <Notes>7</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https://shop58478898.taobao.com/</Manager>
  <Company>https://shop58478898.taobao.com/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https://shop58478898.taobao.com/</dc:title>
  <dc:subject>https://shop58478898.taobao.com/</dc:subject>
  <dc:creator>https://shop58478898.taobao.com/</dc:creator>
  <cp:keywords>https://shop58478898.taobao.com/</cp:keywords>
  <dc:description>https://shop58478898.taobao.com/</dc:description>
  <cp:lastModifiedBy>嘉洋 刘</cp:lastModifiedBy>
  <cp:revision>125</cp:revision>
  <dcterms:created xsi:type="dcterms:W3CDTF">2016-06-10T14:23:06Z</dcterms:created>
  <dcterms:modified xsi:type="dcterms:W3CDTF">2016-10-09T23:52:05Z</dcterms:modified>
  <cp:category>https://shop58478898.taobao.com/</cp:category>
</cp:coreProperties>
</file>