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9" r:id="rId3"/>
    <p:sldId id="262" r:id="rId4"/>
    <p:sldId id="263" r:id="rId5"/>
    <p:sldId id="261" r:id="rId6"/>
    <p:sldId id="270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t" initials="z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898A2-0A6E-45D0-8D0C-B89CB34BD32F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C4BE5-93EE-4EAD-B63A-E95922010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C4BE5-93EE-4EAD-B63A-E959220102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508000" y="3048000"/>
            <a:ext cx="619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Eibe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Frank</a:t>
            </a: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7416800" y="990600"/>
            <a:ext cx="0" cy="48006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598834" y="650875"/>
            <a:ext cx="43899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AU" altLang="zh-CN" sz="2400" b="0" i="1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7823200" y="990600"/>
            <a:ext cx="396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WEKA: A Machine Learning Toolkit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 Explorer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Times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Classification and Regression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Times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Clustering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Times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Association Rules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Times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Attribute Selection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Times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Data Visualization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 Experimenter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The Knowledge Flow GUI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Conclusions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4837-6B74-427B-8798-3F7C80E81128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D580-CA99-4CF2-A65D-0F76BF91189C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EFA7C-3B9A-4CC9-B6B7-373CDDB855D7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579D-92F1-40F2-BA0B-5E2403DBA914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723C1-3C30-4E7B-B689-8B8DA4EC837F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F278-EE18-4CAD-AE1C-5E5E4CD4251F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1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9731-CF4D-4BD8-8006-2C97C9A38114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6F7F8-13F5-4F41-A3AD-98497D92E04E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C6375-20B1-4FE2-9285-B3B48B83ABF3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04DBB-B7C2-4700-9C01-38BA63378E0D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040EF-4797-4D47-8182-A94CC8C6B0F9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21D9A-5160-48E4-B994-56408744DCFC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AA1B2-287B-4593-915E-76C849752E9A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E0C61-4F02-49DC-94CF-B8CADA1C542A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D4A2A-835F-4F33-9C60-5FBF213341A7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E3A5-E5DE-497B-B5C6-33B41174B810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E3A8F-06DD-45D2-AF8E-4877506B3D61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67BF-BAFD-4A68-AE11-6DCDEF9BFB4A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0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67946-F67C-4A6D-BCAD-B056C40EB7A3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FE6C-FAA0-4F20-9CF4-BBDDFD6075AE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205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5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  <p:sp useBgFill="1">
          <p:nvSpPr>
            <p:cNvPr id="206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CC5D55-5D19-46E4-B062-CCA591255D22}" type="datetime1">
              <a:rPr kumimoji="1" lang="zh-CN" altLang="en-US" b="1" smtClean="0">
                <a:solidFill>
                  <a:srgbClr val="073E87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2017/3/14</a:t>
            </a:fld>
            <a:endParaRPr kumimoji="1" lang="zh-CN" altLang="en-US" b="1">
              <a:solidFill>
                <a:srgbClr val="073E87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b="1">
              <a:solidFill>
                <a:srgbClr val="073E87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814A-2172-4A06-B748-BD6CA130EF46}" type="slidenum">
              <a:rPr kumimoji="1" lang="zh-CN" altLang="en-US" b="1" smtClean="0">
                <a:solidFill>
                  <a:srgbClr val="073E87"/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CN" altLang="en-US" b="1">
              <a:solidFill>
                <a:srgbClr val="073E87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5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6D4A2A-835F-4F33-9C60-5FBF213341A7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DE3A5-E5DE-497B-B5C6-33B41174B810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4613" y="2071688"/>
            <a:ext cx="7258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2"/>
                </a:solidFill>
              </a:rPr>
              <a:t>实验三</a:t>
            </a:r>
            <a:endParaRPr lang="en-US" altLang="zh-CN" sz="5400" dirty="0">
              <a:solidFill>
                <a:schemeClr val="tx2"/>
              </a:solidFill>
            </a:endParaRPr>
          </a:p>
          <a:p>
            <a:pPr algn="ctr"/>
            <a:r>
              <a:rPr lang="zh-CN" altLang="en-US" sz="5400" dirty="0">
                <a:solidFill>
                  <a:schemeClr val="tx2"/>
                </a:solidFill>
              </a:rPr>
              <a:t>分类 </a:t>
            </a:r>
            <a:r>
              <a:rPr lang="en-US" altLang="zh-CN" sz="5400" dirty="0">
                <a:solidFill>
                  <a:schemeClr val="tx2"/>
                </a:solidFill>
              </a:rPr>
              <a:t>——</a:t>
            </a:r>
            <a:r>
              <a:rPr lang="zh-CN" altLang="en-US" sz="5400" dirty="0">
                <a:solidFill>
                  <a:schemeClr val="tx2"/>
                </a:solidFill>
              </a:rPr>
              <a:t>朴素贝叶斯（</a:t>
            </a:r>
            <a:r>
              <a:rPr lang="en-US" altLang="zh-CN" sz="5400" dirty="0">
                <a:solidFill>
                  <a:schemeClr val="tx2"/>
                </a:solidFill>
              </a:rPr>
              <a:t>NB</a:t>
            </a:r>
            <a:r>
              <a:rPr lang="zh-CN" altLang="en-US" sz="5400" dirty="0">
                <a:solidFill>
                  <a:schemeClr val="tx2"/>
                </a:solidFill>
              </a:rPr>
              <a:t>：</a:t>
            </a:r>
            <a:r>
              <a:rPr lang="en-US" altLang="zh-CN" sz="5400" dirty="0">
                <a:solidFill>
                  <a:schemeClr val="tx2"/>
                </a:solidFill>
              </a:rPr>
              <a:t>Naïve Bayes</a:t>
            </a:r>
            <a:r>
              <a:rPr lang="zh-CN" altLang="en-US" sz="54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9477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571191" y="1905002"/>
                <a:ext cx="5991225" cy="2524124"/>
              </a:xfrm>
            </p:spPr>
            <p:txBody>
              <a:bodyPr/>
              <a:lstStyle/>
              <a:p>
                <a:r>
                  <a:rPr lang="en-US" altLang="zh-CN" sz="2800" dirty="0"/>
                  <a:t>temperature: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kern="1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𝑚𝑖𝑙𝑑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𝑚𝑖𝑙𝑑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1191" y="1905002"/>
                <a:ext cx="5991225" cy="2524124"/>
              </a:xfrm>
              <a:blipFill>
                <a:blip r:embed="rId2"/>
                <a:stretch>
                  <a:fillRect l="-2136" t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073E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/>
              <p:cNvSpPr txBox="1">
                <a:spLocks/>
              </p:cNvSpPr>
              <p:nvPr/>
            </p:nvSpPr>
            <p:spPr bwMode="auto">
              <a:xfrm>
                <a:off x="0" y="4429126"/>
                <a:ext cx="5991225" cy="218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/>
                  <a:t>humidity: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 smtClean="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kern="1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429126"/>
                <a:ext cx="5991225" cy="2185988"/>
              </a:xfrm>
              <a:prstGeom prst="rect">
                <a:avLst/>
              </a:prstGeom>
              <a:blipFill>
                <a:blip r:embed="rId3"/>
                <a:stretch>
                  <a:fillRect l="-2136" t="-39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1"/>
              <p:cNvSpPr txBox="1">
                <a:spLocks/>
              </p:cNvSpPr>
              <p:nvPr/>
            </p:nvSpPr>
            <p:spPr bwMode="auto">
              <a:xfrm>
                <a:off x="-53975" y="1880395"/>
                <a:ext cx="6924675" cy="2548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/>
                  <a:t>outlook: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sz="2600" i="1" kern="100" dirty="0">
                  <a:solidFill>
                    <a:srgbClr val="073E87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𝑟𝑎𝑖𝑛𝑦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kern="1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𝑟𝑎𝑖𝑛𝑦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/>
                  <a:t> 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975" y="1880395"/>
                <a:ext cx="6924675" cy="2548731"/>
              </a:xfrm>
              <a:prstGeom prst="rect">
                <a:avLst/>
              </a:prstGeom>
              <a:blipFill>
                <a:blip r:embed="rId4"/>
                <a:stretch>
                  <a:fillRect l="-1849" t="-3103" b="-11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1"/>
              <p:cNvSpPr txBox="1">
                <a:spLocks/>
              </p:cNvSpPr>
              <p:nvPr/>
            </p:nvSpPr>
            <p:spPr bwMode="auto">
              <a:xfrm>
                <a:off x="5672138" y="4504533"/>
                <a:ext cx="6519862" cy="218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/>
                  <a:t>windy: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𝐹𝐴𝐿𝑆𝐸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𝐹𝐴𝐿𝑆𝐸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  <a:p>
                <a:pPr lvl="1">
                  <a:buClr>
                    <a:srgbClr val="31B6FD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 smtClean="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𝑇𝑅𝑈𝐸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kern="1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𝑇𝑅𝑈𝐸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073E87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2138" y="4504533"/>
                <a:ext cx="6519862" cy="2185988"/>
              </a:xfrm>
              <a:prstGeom prst="rect">
                <a:avLst/>
              </a:prstGeom>
              <a:blipFill>
                <a:blip r:embed="rId5"/>
                <a:stretch>
                  <a:fillRect l="-1963" t="-39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214312" y="2957512"/>
            <a:ext cx="6143626" cy="95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571191" y="3062287"/>
            <a:ext cx="5473172" cy="852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0" y="4883945"/>
            <a:ext cx="5905500" cy="911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05500" y="5572916"/>
            <a:ext cx="5881688" cy="95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5669" y="1353673"/>
            <a:ext cx="10320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utlook=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ain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emperature=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ot,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umidity=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igh,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ind=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4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0013" y="2295525"/>
                <a:ext cx="12255538" cy="3954464"/>
              </a:xfrm>
            </p:spPr>
            <p:txBody>
              <a:bodyPr/>
              <a:lstStyle/>
              <a:p>
                <a:pPr marL="0" lvl="0" indent="0" algn="ctr">
                  <a:buClr>
                    <a:srgbClr val="31B6FD"/>
                  </a:buClr>
                  <a:buNone/>
                </a:pP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&lt; 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o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utlook=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ain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,  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emperature=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ot,  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umidity=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igh, 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w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ind=</a:t>
                </a:r>
                <a:r>
                  <a:rPr lang="en-US" altLang="zh-CN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TRUE</a:t>
                </a:r>
                <a:r>
                  <a:rPr lang="zh-CN" altLang="en-US" sz="2800" dirty="0">
                    <a:solidFill>
                      <a:srgbClr val="073E87"/>
                    </a:solidFill>
                    <a:latin typeface="Times New Roman" panose="02020603050405020304" pitchFamily="18" charset="0"/>
                  </a:rPr>
                  <a:t>&gt;</a:t>
                </a:r>
              </a:p>
              <a:p>
                <a:pPr marL="0" lvl="0" indent="0" algn="ctr">
                  <a:buClr>
                    <a:srgbClr val="31B6FD"/>
                  </a:buClr>
                  <a:buNone/>
                </a:pPr>
                <a:r>
                  <a:rPr lang="en-US" altLang="zh-CN" sz="3200" dirty="0">
                    <a:solidFill>
                      <a:srgbClr val="073E87"/>
                    </a:solidFill>
                  </a:rPr>
                  <a:t>play =  </a:t>
                </a:r>
                <a:r>
                  <a:rPr lang="zh-CN" altLang="en-US" sz="3200" dirty="0">
                    <a:solidFill>
                      <a:srgbClr val="073E87"/>
                    </a:solidFill>
                  </a:rPr>
                  <a:t>？</a:t>
                </a:r>
                <a:endParaRPr lang="en-US" altLang="zh-CN" sz="3200" dirty="0">
                  <a:solidFill>
                    <a:srgbClr val="073E87"/>
                  </a:solidFill>
                </a:endParaRPr>
              </a:p>
              <a:p>
                <a:pPr marL="0" lvl="0" indent="0" algn="ctr">
                  <a:buClr>
                    <a:srgbClr val="31B6FD"/>
                  </a:buClr>
                  <a:buNone/>
                </a:pPr>
                <a:endParaRPr lang="en-US" altLang="zh-CN" sz="3200" dirty="0">
                  <a:solidFill>
                    <a:srgbClr val="073E87"/>
                  </a:solidFill>
                </a:endParaRPr>
              </a:p>
              <a:p>
                <a:pPr>
                  <a:buClr>
                    <a:srgbClr val="31B6FD"/>
                  </a:buClr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ain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ot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igh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TRUE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73E87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ain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ot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TRUE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73E87"/>
                  </a:solidFill>
                </a:endParaRPr>
              </a:p>
              <a:p>
                <a:pPr marL="0" indent="0">
                  <a:buClr>
                    <a:srgbClr val="31B6FD"/>
                  </a:buClr>
                  <a:buNone/>
                </a:pPr>
                <a:r>
                  <a:rPr lang="en-US" altLang="zh-CN" sz="2000" dirty="0">
                    <a:solidFill>
                      <a:srgbClr val="073E87"/>
                    </a:solidFill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0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   =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100" dirty="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240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8750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=0.0274</m:t>
                    </m:r>
                  </m:oMath>
                </a14:m>
                <a:r>
                  <a:rPr lang="en-US" altLang="zh-CN" sz="2000" dirty="0">
                    <a:solidFill>
                      <a:srgbClr val="073E87"/>
                    </a:solidFill>
                  </a:rPr>
                  <a:t>             </a:t>
                </a:r>
              </a:p>
              <a:p>
                <a:pPr>
                  <a:buClr>
                    <a:srgbClr val="31B6FD"/>
                  </a:buClr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ain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ot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igh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TRUE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73E87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ain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ot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73E87"/>
                            </a:solidFill>
                            <a:latin typeface="Times New Roman" panose="02020603050405020304" pitchFamily="18" charset="0"/>
                          </a:rPr>
                          <m:t>TRUE</m:t>
                        </m:r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73E87"/>
                  </a:solidFill>
                </a:endParaRPr>
              </a:p>
              <a:p>
                <a:pPr marL="0" indent="0">
                  <a:buClr>
                    <a:srgbClr val="31B6FD"/>
                  </a:buClr>
                  <a:buNone/>
                </a:pPr>
                <a:r>
                  <a:rPr lang="en-US" altLang="zh-CN" sz="2000" dirty="0">
                    <a:solidFill>
                      <a:srgbClr val="073E87"/>
                    </a:solidFill>
                  </a:rPr>
                  <a:t>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073E8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100" dirty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486</m:t>
                        </m:r>
                      </m:num>
                      <m:den>
                        <m:r>
                          <a:rPr lang="en-US" altLang="zh-CN" sz="20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91854</m:t>
                        </m:r>
                      </m:den>
                    </m:f>
                    <m:r>
                      <a:rPr lang="en-US" altLang="zh-CN" sz="20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=0.00529&lt;</m:t>
                    </m:r>
                    <m:r>
                      <a:rPr lang="en-US" altLang="zh-CN" sz="20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0.0274</m:t>
                    </m:r>
                  </m:oMath>
                </a14:m>
                <a:endParaRPr lang="en-US" altLang="zh-CN" sz="2000" dirty="0">
                  <a:solidFill>
                    <a:srgbClr val="073E87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3" y="2295525"/>
                <a:ext cx="12255538" cy="3954464"/>
              </a:xfrm>
              <a:blipFill>
                <a:blip r:embed="rId3"/>
                <a:stretch>
                  <a:fillRect l="-547" t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72238" y="2786063"/>
            <a:ext cx="1428750" cy="67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no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53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5867" y="2449512"/>
            <a:ext cx="11062741" cy="3983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用</a:t>
            </a:r>
            <a:r>
              <a:rPr lang="en-US" altLang="zh-CN" sz="4000" dirty="0"/>
              <a:t>java</a:t>
            </a:r>
            <a:r>
              <a:rPr lang="zh-CN" altLang="en-US" sz="4000" dirty="0"/>
              <a:t>编写一个</a:t>
            </a:r>
            <a:r>
              <a:rPr lang="en-US" altLang="zh-CN" sz="4000" dirty="0"/>
              <a:t>NB</a:t>
            </a:r>
            <a:r>
              <a:rPr lang="zh-CN" altLang="en-US" sz="4000" dirty="0" smtClean="0"/>
              <a:t>分类器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训练集为</a:t>
            </a:r>
            <a:r>
              <a:rPr lang="en-US" altLang="zh-CN" sz="3200" dirty="0" smtClean="0"/>
              <a:t>watermelon-</a:t>
            </a:r>
            <a:r>
              <a:rPr lang="en-US" altLang="zh-CN" sz="3200" dirty="0" err="1" smtClean="0"/>
              <a:t>train.arff</a:t>
            </a:r>
            <a:r>
              <a:rPr lang="zh-CN" altLang="en-US" sz="3200" dirty="0" smtClean="0"/>
              <a:t>，测试集为</a:t>
            </a:r>
            <a:r>
              <a:rPr lang="en-US" altLang="zh-CN" sz="3200" dirty="0" smtClean="0"/>
              <a:t>watermelon-</a:t>
            </a:r>
            <a:r>
              <a:rPr lang="en-US" altLang="zh-CN" sz="3200" dirty="0" err="1" smtClean="0"/>
              <a:t>test.arff</a:t>
            </a:r>
            <a:r>
              <a:rPr lang="zh-CN" altLang="en-US" sz="3200" dirty="0" smtClean="0"/>
              <a:t>（均为离散型属性）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对测试集</a:t>
            </a:r>
            <a:r>
              <a:rPr lang="zh-CN" altLang="en-US" sz="3200" dirty="0"/>
              <a:t>进行预测，给出每个样例的预测</a:t>
            </a:r>
            <a:r>
              <a:rPr lang="zh-CN" altLang="en-US" sz="3200" dirty="0" smtClean="0"/>
              <a:t>结果，并计算分类精度；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1446" y="336306"/>
            <a:ext cx="10972800" cy="1252537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6758" y="2194720"/>
            <a:ext cx="9878483" cy="3451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选做：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采用</a:t>
            </a:r>
            <a:r>
              <a:rPr lang="zh-CN" altLang="en-US" sz="3200" b="1" dirty="0"/>
              <a:t>拉普拉斯平滑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手段</a:t>
            </a:r>
            <a:r>
              <a:rPr lang="zh-CN" altLang="en-US" sz="3200" dirty="0"/>
              <a:t>对样例</a:t>
            </a:r>
            <a:r>
              <a:rPr lang="zh-CN" altLang="en-US" sz="3200" u="sng" dirty="0">
                <a:solidFill>
                  <a:schemeClr val="tx1"/>
                </a:solidFill>
              </a:rPr>
              <a:t>“</a:t>
            </a:r>
            <a:r>
              <a:rPr lang="en-US" altLang="zh-CN" sz="3200" u="sng" dirty="0">
                <a:solidFill>
                  <a:schemeClr val="tx1"/>
                </a:solidFill>
              </a:rPr>
              <a:t>&lt;</a:t>
            </a:r>
            <a:r>
              <a:rPr lang="zh-CN" altLang="en-US" sz="3200" u="sng" dirty="0">
                <a:solidFill>
                  <a:schemeClr val="tx1"/>
                </a:solidFill>
              </a:rPr>
              <a:t>色泽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乌黑，根蒂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蜷缩，敲声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清脆，纹理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清晰，脐部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凹陷，触感</a:t>
            </a:r>
            <a:r>
              <a:rPr lang="en-US" altLang="zh-CN" sz="3200" u="sng" dirty="0">
                <a:solidFill>
                  <a:schemeClr val="tx1"/>
                </a:solidFill>
              </a:rPr>
              <a:t>=</a:t>
            </a:r>
            <a:r>
              <a:rPr lang="zh-CN" altLang="en-US" sz="3200" u="sng" dirty="0">
                <a:solidFill>
                  <a:schemeClr val="tx1"/>
                </a:solidFill>
              </a:rPr>
              <a:t>硬滑</a:t>
            </a:r>
            <a:r>
              <a:rPr lang="en-US" altLang="zh-CN" sz="3200" u="sng" dirty="0">
                <a:solidFill>
                  <a:schemeClr val="tx1"/>
                </a:solidFill>
              </a:rPr>
              <a:t>&gt;</a:t>
            </a:r>
            <a:r>
              <a:rPr lang="zh-CN" altLang="en-US" sz="3200" dirty="0" smtClean="0"/>
              <a:t>” 估算概率并</a:t>
            </a:r>
            <a:r>
              <a:rPr lang="zh-CN" altLang="en-US" sz="3200" dirty="0"/>
              <a:t>进行预测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并解释为什么采用拉普拉斯平滑更合理。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8233" y="964407"/>
            <a:ext cx="11933767" cy="6138862"/>
          </a:xfrm>
        </p:spPr>
        <p:txBody>
          <a:bodyPr/>
          <a:lstStyle/>
          <a:p>
            <a:r>
              <a:rPr lang="zh-CN" altLang="en-US" sz="2800" dirty="0"/>
              <a:t>类</a:t>
            </a:r>
            <a:r>
              <a:rPr lang="en-US" altLang="zh-CN" sz="2800" dirty="0"/>
              <a:t>Instance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classValue</a:t>
            </a:r>
            <a:r>
              <a:rPr lang="en-US" altLang="zh-CN" sz="2600" dirty="0"/>
              <a:t>()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an instance's class value in internal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/>
              <a:t> </a:t>
            </a:r>
            <a:r>
              <a:rPr lang="en-US" altLang="zh-CN" sz="2600" dirty="0" err="1"/>
              <a:t>numAttributes</a:t>
            </a:r>
            <a:r>
              <a:rPr lang="en-US" altLang="zh-CN" sz="2600" dirty="0"/>
              <a:t>()</a:t>
            </a:r>
            <a:r>
              <a:rPr lang="zh-CN" altLang="en-US" sz="2600" dirty="0"/>
              <a:t>：</a:t>
            </a:r>
            <a:r>
              <a:rPr lang="en-US" altLang="zh-CN" sz="2600" dirty="0"/>
              <a:t> Returns the number of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numClasses</a:t>
            </a:r>
            <a:r>
              <a:rPr lang="en-US" altLang="zh-CN" sz="2600" dirty="0"/>
              <a:t>()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the number of class labels.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/>
              <a:t> value(Attribute </a:t>
            </a:r>
            <a:r>
              <a:rPr lang="en-US" altLang="zh-CN" sz="2600" dirty="0" err="1"/>
              <a:t>att</a:t>
            </a:r>
            <a:r>
              <a:rPr lang="en-US" altLang="zh-CN" sz="2600" dirty="0"/>
              <a:t>) 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an instance's attribute value in internal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/>
              <a:t>value(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 </a:t>
            </a:r>
            <a:r>
              <a:rPr lang="en-US" altLang="zh-CN" sz="2600" dirty="0" err="1"/>
              <a:t>attIndex</a:t>
            </a:r>
            <a:r>
              <a:rPr lang="en-US" altLang="zh-CN" sz="2600" dirty="0"/>
              <a:t>) 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an instance's attribute value in internal format.</a:t>
            </a:r>
          </a:p>
          <a:p>
            <a:r>
              <a:rPr lang="zh-CN" altLang="en-US" sz="2800" dirty="0"/>
              <a:t>类</a:t>
            </a:r>
            <a:r>
              <a:rPr lang="en-US" altLang="zh-CN" sz="2800" dirty="0"/>
              <a:t>Attribute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numValues</a:t>
            </a:r>
            <a:r>
              <a:rPr lang="en-US" altLang="zh-CN" sz="2600" dirty="0"/>
              <a:t>() 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the number of attribute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/>
              <a:t>index() </a:t>
            </a:r>
            <a:r>
              <a:rPr lang="zh-CN" altLang="en-US" sz="2800" dirty="0"/>
              <a:t>：</a:t>
            </a:r>
            <a:r>
              <a:rPr lang="en-US" altLang="zh-CN" sz="2800" dirty="0"/>
              <a:t>Returns the index of this attribute.</a:t>
            </a:r>
          </a:p>
          <a:p>
            <a:r>
              <a:rPr lang="zh-CN" altLang="en-US" sz="2800" dirty="0"/>
              <a:t>类</a:t>
            </a:r>
            <a:r>
              <a:rPr lang="en-US" altLang="zh-CN" sz="2800" dirty="0"/>
              <a:t>Instances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numClasses</a:t>
            </a:r>
            <a:r>
              <a:rPr lang="en-US" altLang="zh-CN" sz="2600" dirty="0"/>
              <a:t>() </a:t>
            </a:r>
            <a:r>
              <a:rPr lang="zh-CN" altLang="en-US" sz="2600" dirty="0"/>
              <a:t>：</a:t>
            </a:r>
            <a:r>
              <a:rPr lang="en-US" altLang="zh-CN" sz="2600" dirty="0"/>
              <a:t> Returns the number of class labels.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 err="1"/>
              <a:t>numAttributes</a:t>
            </a:r>
            <a:r>
              <a:rPr lang="en-US" altLang="zh-CN" sz="2600" dirty="0"/>
              <a:t>() </a:t>
            </a:r>
            <a:r>
              <a:rPr lang="zh-CN" altLang="en-US" sz="2600" dirty="0"/>
              <a:t>：</a:t>
            </a:r>
            <a:r>
              <a:rPr lang="en-US" altLang="zh-CN" sz="2600" dirty="0"/>
              <a:t>Returns the number of attributes.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Weka</a:t>
            </a:r>
            <a:r>
              <a:rPr lang="zh-CN" altLang="en-US" dirty="0"/>
              <a:t>中可以用于处理数据集的类及函数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6758" y="2086771"/>
            <a:ext cx="9878483" cy="4163218"/>
          </a:xfrm>
        </p:spPr>
        <p:txBody>
          <a:bodyPr/>
          <a:lstStyle/>
          <a:p>
            <a:r>
              <a:rPr lang="zh-CN" altLang="en-US" sz="4000" dirty="0"/>
              <a:t>分类原理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分类实例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实验要求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1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36285" y="1538327"/>
                <a:ext cx="11519429" cy="5448261"/>
              </a:xfrm>
            </p:spPr>
            <p:txBody>
              <a:bodyPr/>
              <a:lstStyle/>
              <a:p>
                <a:pPr marL="615950" indent="-3429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zh-CN" altLang="zh-CN" sz="2800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贝叶斯法则：假定数据遵循某种概率分布，通过对概率的分析推理以作出最优的决策</a:t>
                </a:r>
                <a:r>
                  <a:rPr lang="zh-CN" altLang="en-US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615950" indent="-3429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zh-CN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贝叶斯公式：给出了从先验概率计算后验概率的方法。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 kern="100">
                              <a:effectLst/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kern="100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800" b="0" i="1" kern="100" smtClean="0">
                              <a:effectLst/>
                              <a:latin typeface="Cambria Math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800" i="1" kern="100">
                              <a:effectLst/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800" i="1" kern="100">
                                  <a:effectLst/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100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a:rPr lang="en-US" altLang="zh-CN" sz="2800" b="0" i="1" kern="100" smtClean="0">
                                  <a:effectLst/>
                                  <a:latin typeface="Cambria Math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800" i="1" kern="100">
                                  <a:effectLst/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100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800" i="1" kern="100">
                                  <a:effectLst/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100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i="1" kern="1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sz="2800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表示</a:t>
                </a:r>
                <a:r>
                  <a:rPr lang="zh-CN" altLang="en-US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样本为类别</a:t>
                </a:r>
                <a:r>
                  <a:rPr lang="en-US" altLang="zh-CN" sz="2800" i="1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先验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概率</a:t>
                </a:r>
                <a:r>
                  <a:rPr lang="zh-CN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。在实际应用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先验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概率</a:t>
                </a:r>
                <a:r>
                  <a:rPr lang="zh-CN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都是未知的，只能通过背景知识、训练数据等来估计这些概率。这也是贝叶斯方法的难处之一。</a:t>
                </a:r>
              </a:p>
              <a:p>
                <a:pPr lvl="1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sz="2800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表示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一</a:t>
                </a:r>
                <a:r>
                  <a:rPr lang="zh-CN" altLang="en-US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个归一化的证据因子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sz="2800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sz="2800" b="0" i="1" kern="100" smtClean="0">
                            <a:latin typeface="Cambria Math"/>
                            <a:ea typeface="宋体" panose="02010600030101010101" pitchFamily="2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zh-CN" sz="2800" kern="1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表示</a:t>
                </a:r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假设</a:t>
                </a:r>
                <a:r>
                  <a:rPr lang="zh-CN" altLang="en-US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:r>
                  <a:rPr lang="en-US" altLang="zh-CN" sz="2800" i="1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类下，观察到样本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 i="1" kern="100" smtClean="0">
                        <a:latin typeface="Cambria Math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kern="100">
                        <a:latin typeface="Cambria Math"/>
                        <a:ea typeface="Cambria Math" panose="02040503050406030204" pitchFamily="18" charset="0"/>
                      </a:rPr>
                      <m:t>概率</m:t>
                    </m:r>
                    <m:r>
                      <a:rPr lang="zh-CN" altLang="en-US" sz="2800" b="0" i="1" kern="100" smtClean="0">
                        <a:latin typeface="Cambria Math"/>
                        <a:ea typeface="Cambria Math" panose="02040503050406030204" pitchFamily="18" charset="0"/>
                      </a:rPr>
                      <m:t>。是</m:t>
                    </m:r>
                    <m:r>
                      <a:rPr lang="zh-CN" altLang="en-US" sz="2800" i="1" kern="100">
                        <a:latin typeface="Cambria Math"/>
                        <a:ea typeface="Cambria Math" panose="02040503050406030204" pitchFamily="18" charset="0"/>
                      </a:rPr>
                      <m:t>似然</m:t>
                    </m:r>
                    <m:r>
                      <a:rPr lang="zh-CN" altLang="en-US" sz="2800" i="1" kern="100" smtClean="0">
                        <a:latin typeface="Cambria Math"/>
                        <a:ea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zh-CN" sz="2800" kern="10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285" y="1538327"/>
                <a:ext cx="11519429" cy="5448261"/>
              </a:xfrm>
              <a:blipFill rotWithShape="1">
                <a:blip r:embed="rId2"/>
                <a:stretch>
                  <a:fillRect t="-1119" r="-370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贝叶斯理论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321300" y="6329363"/>
            <a:ext cx="1549400" cy="365125"/>
          </a:xfrm>
        </p:spPr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5250" y="2185989"/>
                <a:ext cx="12001500" cy="3940176"/>
              </a:xfrm>
            </p:spPr>
            <p:txBody>
              <a:bodyPr/>
              <a:lstStyle/>
              <a:p>
                <a:pPr indent="3048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zh-CN" altLang="zh-CN" sz="3200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极大后验（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MAP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）假设：用贝叶斯公式计算每个候选假设的后验概率，寻找给定数据</a:t>
                </a:r>
                <a:r>
                  <a:rPr lang="en-US" altLang="zh-CN" sz="32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时可能性最大的假设</a:t>
                </a:r>
                <a:r>
                  <a:rPr lang="en-US" altLang="zh-CN" sz="32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indent="304800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𝑀𝐴𝑃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 kern="100">
                            <a:latin typeface="Cambria Math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b="0" i="1" kern="100" smtClean="0">
                            <a:latin typeface="Cambria Math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 kern="100">
                            <a:latin typeface="Cambria Math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f>
                      <m:f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r>
                              <a:rPr lang="en-US" altLang="zh-CN" b="0" i="1" kern="100" smtClean="0">
                                <a:latin typeface="Cambria Math"/>
                                <a:ea typeface="宋体" panose="02010600030101010101" pitchFamily="2" charset="-122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1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kern="100" smtClean="0">
                            <a:latin typeface="Cambria Math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b="0" i="1" kern="100" smtClean="0">
                            <a:latin typeface="Cambria Math"/>
                            <a:ea typeface="宋体" panose="02010600030101010101" pitchFamily="2" charset="-122"/>
                          </a:rPr>
                          <m:t>𝑐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zh-CN" altLang="zh-CN" sz="3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2185989"/>
                <a:ext cx="12001500" cy="3940176"/>
              </a:xfrm>
              <a:blipFill rotWithShape="1">
                <a:blip r:embed="rId2"/>
                <a:stretch>
                  <a:fillRect t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贝叶斯理论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629525" y="4586288"/>
            <a:ext cx="1600200" cy="75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不依赖</a:t>
            </a:r>
            <a:r>
              <a:rPr lang="en-US" altLang="zh-CN" dirty="0"/>
              <a:t>h</a:t>
            </a:r>
            <a:r>
              <a:rPr lang="zh-CN" altLang="en-US" dirty="0"/>
              <a:t>的常量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7115175" y="4156077"/>
            <a:ext cx="514350" cy="43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42914" y="1799528"/>
                <a:ext cx="11372850" cy="4672710"/>
              </a:xfrm>
            </p:spPr>
            <p:txBody>
              <a:bodyPr/>
              <a:lstStyle/>
              <a:p>
                <a:r>
                  <a:rPr lang="en-US" altLang="zh-CN" sz="3200" dirty="0" smtClean="0"/>
                  <a:t>NB</a:t>
                </a:r>
                <a:r>
                  <a:rPr lang="zh-CN" altLang="en-US" sz="3200" dirty="0"/>
                  <a:t>是贝叶斯分类器较为实用的一种，利用了古典的数学理论，通过贝叶斯公式，由先验概率计算出后验概率，即是该假设属于某一类别的概率。然后，选择后验概率最大的类作为该假设的目标值。</a:t>
                </a:r>
                <a:endParaRPr lang="en-US" altLang="zh-CN" sz="3200" dirty="0"/>
              </a:p>
              <a:p>
                <a:r>
                  <a:rPr lang="zh-CN" altLang="en-US" sz="3200" dirty="0"/>
                  <a:t>为了减少计算量，朴素贝叶斯分类器假定：</a:t>
                </a:r>
                <a:r>
                  <a:rPr lang="zh-CN" altLang="en-US" sz="3200" b="1" dirty="0"/>
                  <a:t>在给定目标值时，各个属性之间相互独立</a:t>
                </a:r>
                <a:r>
                  <a:rPr lang="zh-CN" altLang="en-US" sz="3200" dirty="0"/>
                  <a:t>。那么，</a:t>
                </a:r>
                <a:r>
                  <a:rPr lang="zh-CN" altLang="zh-CN" sz="3200" kern="100" dirty="0">
                    <a:latin typeface="+mn-ea"/>
                  </a:rPr>
                  <a:t>属性</a:t>
                </a:r>
                <a14:m>
                  <m:oMath xmlns:m="http://schemas.openxmlformats.org/officeDocument/2006/math">
                    <m:r>
                      <a:rPr lang="zh-CN" altLang="zh-CN" sz="3200" kern="100">
                        <a:effectLst/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 kern="100">
                        <a:effectLst/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i="1" kern="100">
                        <a:effectLst/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zh-CN" altLang="zh-CN" sz="3200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3200" kern="100" dirty="0">
                    <a:effectLst/>
                    <a:latin typeface="+mn-ea"/>
                  </a:rPr>
                  <a:t>的联合概率等于每个单独属性概率的乘积</a:t>
                </a:r>
                <a:r>
                  <a:rPr lang="zh-CN" altLang="zh-CN" sz="2800" kern="100" dirty="0">
                    <a:effectLst/>
                    <a:latin typeface="+mn-ea"/>
                  </a:rPr>
                  <a:t>。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effectLst/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altLang="zh-CN" i="1" kern="10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effectLst/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∈</m:t>
                        </m:r>
                        <m:r>
                          <a:rPr lang="en-US" altLang="zh-CN" b="0" i="1" kern="100" smtClean="0">
                            <a:effectLst/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effectLst/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|</m:t>
                        </m:r>
                        <m:r>
                          <a:rPr lang="en-US" altLang="zh-CN" b="0" i="1" kern="100" smtClean="0">
                            <a:effectLst/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i="1" kern="100">
                        <a:effectLst/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effectLst/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∈</m:t>
                        </m:r>
                        <m:r>
                          <a:rPr lang="en-US" altLang="zh-CN" i="1" kern="10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effectLst/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zh-CN" altLang="zh-CN" i="1" kern="10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i="1" kern="100">
                            <a:effectLst/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kern="100">
                                <a:effectLst/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zh-CN" kern="100" dirty="0"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4" y="1799528"/>
                <a:ext cx="11372850" cy="4672710"/>
              </a:xfrm>
              <a:blipFill rotWithShape="1">
                <a:blip r:embed="rId2"/>
                <a:stretch>
                  <a:fillRect l="-1448" t="-2347" r="-2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朴素贝叶斯理论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62051" y="1914525"/>
            <a:ext cx="9878483" cy="4211639"/>
          </a:xfrm>
        </p:spPr>
        <p:txBody>
          <a:bodyPr/>
          <a:lstStyle/>
          <a:p>
            <a:r>
              <a:rPr lang="zh-CN" altLang="en-US" sz="2800" dirty="0"/>
              <a:t>优点：计算</a:t>
            </a:r>
            <a:r>
              <a:rPr lang="zh-CN" altLang="en-US" sz="2800"/>
              <a:t>简单</a:t>
            </a:r>
            <a:r>
              <a:rPr lang="zh-CN" altLang="en-US" sz="2800" smtClean="0"/>
              <a:t>、可处理多类数据、适合增量学习</a:t>
            </a:r>
            <a:endParaRPr lang="zh-CN" altLang="en-US" sz="2800" dirty="0"/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需要估计类别的先验概率（通过目标值在训练数据中的频率来估计）；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需要计算属性子集的联合概率（假定属性之间相互独立，将联合概率视为每个单独属性概率的乘积）；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600" dirty="0"/>
              <a:t>需要求得属性在每个类别下的概率密度函数（假定训练数据是遵循</a:t>
            </a:r>
            <a:r>
              <a:rPr lang="zh-CN" altLang="en-US" sz="2600"/>
              <a:t>某种</a:t>
            </a:r>
            <a:r>
              <a:rPr lang="zh-CN" altLang="en-US" sz="2600" smtClean="0"/>
              <a:t>概率分布）；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朴素贝叶斯理论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D5840-41FD-4210-93E1-EE884BC2081D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2017/3/14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1F1DA-5CF0-4272-BF13-C64AE1F68C4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62051" y="2128839"/>
            <a:ext cx="9878483" cy="3997326"/>
          </a:xfrm>
        </p:spPr>
        <p:txBody>
          <a:bodyPr/>
          <a:lstStyle/>
          <a:p>
            <a:pPr lvl="0">
              <a:buClr>
                <a:srgbClr val="31B6FD"/>
              </a:buClr>
            </a:pPr>
            <a:r>
              <a:rPr lang="zh-CN" altLang="en-US" sz="2800" dirty="0"/>
              <a:t>数据集：</a:t>
            </a:r>
            <a:r>
              <a:rPr lang="en-US" altLang="zh-CN" sz="2800" dirty="0"/>
              <a:t>Weka</a:t>
            </a:r>
            <a:r>
              <a:rPr lang="zh-CN" altLang="en-US" sz="2800" dirty="0"/>
              <a:t>里的</a:t>
            </a:r>
            <a:r>
              <a:rPr lang="en-US" altLang="zh-CN" sz="2800" dirty="0" err="1"/>
              <a:t>weather.nominal.arff</a:t>
            </a:r>
            <a:endParaRPr lang="en-US" altLang="zh-CN" sz="2800" dirty="0"/>
          </a:p>
          <a:p>
            <a:pPr lvl="0">
              <a:buClr>
                <a:srgbClr val="31B6FD"/>
              </a:buClr>
            </a:pPr>
            <a:r>
              <a:rPr lang="zh-CN" altLang="en-US" sz="2800" dirty="0"/>
              <a:t>分类任务：根据天气状况来判断是否要打网球</a:t>
            </a:r>
          </a:p>
          <a:p>
            <a:pPr lvl="1">
              <a:buClr>
                <a:srgbClr val="31B6FD"/>
              </a:buClr>
              <a:buFont typeface="Arial" panose="020B0604020202020204" pitchFamily="34" charset="0"/>
              <a:buChar char="•"/>
            </a:pPr>
            <a:r>
              <a:rPr lang="zh-CN" altLang="en-US" sz="2600" dirty="0"/>
              <a:t>条件属性：</a:t>
            </a:r>
            <a:r>
              <a:rPr lang="en-US" altLang="zh-CN" sz="2600" dirty="0"/>
              <a:t>outlook {sunny, overcast, rainy}</a:t>
            </a:r>
          </a:p>
          <a:p>
            <a:pPr marL="303213" lvl="1" indent="0">
              <a:buClr>
                <a:srgbClr val="31B6FD"/>
              </a:buClr>
              <a:buNone/>
            </a:pPr>
            <a:r>
              <a:rPr lang="en-US" altLang="zh-CN" sz="2600" dirty="0"/>
              <a:t>                            temperature {hot, mild, cool}</a:t>
            </a:r>
          </a:p>
          <a:p>
            <a:pPr marL="303213" lvl="1" indent="0">
              <a:buClr>
                <a:srgbClr val="31B6FD"/>
              </a:buClr>
              <a:buNone/>
            </a:pPr>
            <a:r>
              <a:rPr lang="en-US" altLang="zh-CN" sz="2600" dirty="0"/>
              <a:t>                            humidity {high, normal}</a:t>
            </a:r>
          </a:p>
          <a:p>
            <a:pPr marL="303213" lvl="1" indent="0">
              <a:buClr>
                <a:srgbClr val="31B6FD"/>
              </a:buClr>
              <a:buNone/>
            </a:pPr>
            <a:r>
              <a:rPr lang="en-US" altLang="zh-CN" sz="2600" dirty="0"/>
              <a:t>                            windy {TRUE, FALSE}</a:t>
            </a:r>
          </a:p>
          <a:p>
            <a:pPr lvl="1">
              <a:buClr>
                <a:srgbClr val="31B6FD"/>
              </a:buClr>
              <a:buFont typeface="Arial" panose="020B0604020202020204" pitchFamily="34" charset="0"/>
              <a:buChar char="•"/>
            </a:pPr>
            <a:r>
              <a:rPr lang="zh-CN" altLang="en-US" sz="2600" dirty="0"/>
              <a:t>决策属性：</a:t>
            </a:r>
            <a:r>
              <a:rPr lang="en-US" altLang="zh-CN" sz="2600" dirty="0"/>
              <a:t>play {yes, no}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5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0039" y="2114551"/>
                <a:ext cx="11530012" cy="4011614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</a:rPr>
                  <a:t>新实例：&lt;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o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utlook=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ain, 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emperature=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ot, 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umidity=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h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igh,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w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ind=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TRUE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&gt;</a:t>
                </a:r>
              </a:p>
              <a:p>
                <a:pPr marL="0" indent="0" algn="ctr">
                  <a:buNone/>
                </a:pPr>
                <a:r>
                  <a:rPr lang="en-US" altLang="zh-CN" sz="3200" dirty="0"/>
                  <a:t>play = </a:t>
                </a:r>
                <a:r>
                  <a:rPr lang="zh-CN" altLang="en-US" sz="3200" dirty="0"/>
                  <a:t>？</a:t>
                </a:r>
                <a:endParaRPr lang="en-US" altLang="zh-CN" sz="3200" dirty="0"/>
              </a:p>
              <a:p>
                <a:pPr marL="0" indent="0" algn="ctr">
                  <a:buNone/>
                </a:pPr>
                <a:endParaRPr lang="en-US" altLang="zh-C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 kern="100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∈</m:t>
                        </m:r>
                        <m:r>
                          <a:rPr lang="en-US" altLang="zh-CN" i="1" kern="10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|</m:t>
                        </m:r>
                        <m:r>
                          <a:rPr lang="en-US" altLang="zh-CN" i="1" kern="10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i="1" kern="10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/>
                          </a:rPr>
                          <m:t>∈</m:t>
                        </m:r>
                        <m:r>
                          <a:rPr lang="en-US" altLang="zh-CN" i="1" kern="10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zh-CN" i="1" kern="10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zh-CN" altLang="zh-CN" i="1" kern="10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i="1" kern="10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zh-CN" kern="100" dirty="0">
                  <a:latin typeface="+mn-ea"/>
                </a:endParaRPr>
              </a:p>
              <a:p>
                <a:endParaRPr lang="en-US" altLang="zh-CN" smtClean="0"/>
              </a:p>
              <a:p>
                <a:endParaRPr lang="en-US" altLang="zh-CN" sz="3200" dirty="0"/>
              </a:p>
              <a:p>
                <a:r>
                  <a:rPr lang="zh-CN" altLang="en-US" sz="3200" dirty="0"/>
                  <a:t>显然：</a:t>
                </a:r>
                <a:r>
                  <a:rPr lang="en-US" altLang="zh-CN" sz="3200" dirty="0"/>
                  <a:t>n=4</a:t>
                </a:r>
                <a:r>
                  <a:rPr lang="zh-CN" altLang="en-US" sz="3200" dirty="0"/>
                  <a:t>（</a:t>
                </a:r>
                <a:r>
                  <a:rPr lang="en-US" altLang="zh-CN" sz="3200" dirty="0"/>
                  <a:t>4</a:t>
                </a:r>
                <a:r>
                  <a:rPr lang="zh-CN" altLang="en-US" sz="3200" dirty="0"/>
                  <a:t>个条件属性）， </a:t>
                </a:r>
                <a:r>
                  <a:rPr lang="en-US" altLang="zh-CN" sz="3200" dirty="0"/>
                  <a:t>j=2</a:t>
                </a:r>
                <a:r>
                  <a:rPr lang="zh-CN" altLang="en-US" sz="3200" dirty="0"/>
                  <a:t>（</a:t>
                </a:r>
                <a:r>
                  <a:rPr lang="en-US" altLang="zh-CN" sz="3200" dirty="0"/>
                  <a:t>2</a:t>
                </a:r>
                <a:r>
                  <a:rPr lang="zh-CN" altLang="en-US" sz="3200" dirty="0"/>
                  <a:t>个类别）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039" y="2114551"/>
                <a:ext cx="11530012" cy="4011614"/>
              </a:xfrm>
              <a:blipFill rotWithShape="1">
                <a:blip r:embed="rId2"/>
                <a:stretch>
                  <a:fillRect l="-1374" t="-2128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6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2128839"/>
                <a:ext cx="10430934" cy="39973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60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3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𝑝𝑙𝑎𝑦</m:t>
                        </m:r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US" altLang="zh-CN" sz="3600" b="0" i="1" kern="100" smtClean="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zh-CN" sz="3600" i="1" kern="100" dirty="0">
                  <a:solidFill>
                    <a:srgbClr val="073E87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3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𝑝𝑙𝑎𝑦</m:t>
                        </m:r>
                        <m:r>
                          <a:rPr lang="en-US" altLang="zh-CN" sz="3600" b="0" i="1" kern="100" smtClean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US" altLang="zh-CN" sz="3600" i="1" kern="100">
                        <a:solidFill>
                          <a:srgbClr val="073E8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 kern="100">
                            <a:solidFill>
                              <a:srgbClr val="073E87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3600" i="1" kern="10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2128839"/>
                <a:ext cx="10430934" cy="3997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分类实例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D5840-41FD-4210-93E1-EE884BC2081D}" type="datetime1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2017/3/14</a:t>
            </a:fld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F1DA-5CF0-4272-BF13-C64AE1F68C42}" type="slidenum">
              <a:rPr lang="zh-CN" altLang="en-US" smtClean="0">
                <a:solidFill>
                  <a:srgbClr val="073E87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rgbClr val="073E8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8" y="1714500"/>
            <a:ext cx="5215467" cy="45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8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633</Words>
  <Application>Microsoft Macintosh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Cambria Math</vt:lpstr>
      <vt:lpstr>Candara</vt:lpstr>
      <vt:lpstr>Symbol</vt:lpstr>
      <vt:lpstr>Times</vt:lpstr>
      <vt:lpstr>Times New Roman</vt:lpstr>
      <vt:lpstr>Verdana</vt:lpstr>
      <vt:lpstr>Wingdings</vt:lpstr>
      <vt:lpstr>华文新魏</vt:lpstr>
      <vt:lpstr>华文楷体</vt:lpstr>
      <vt:lpstr>宋体</vt:lpstr>
      <vt:lpstr>等线</vt:lpstr>
      <vt:lpstr>波形</vt:lpstr>
      <vt:lpstr>PowerPoint Presentation</vt:lpstr>
      <vt:lpstr>PowerPoint Presentation</vt:lpstr>
      <vt:lpstr>贝叶斯理论</vt:lpstr>
      <vt:lpstr>贝叶斯理论</vt:lpstr>
      <vt:lpstr>朴素贝叶斯理论</vt:lpstr>
      <vt:lpstr>朴素贝叶斯理论</vt:lpstr>
      <vt:lpstr>分类实例</vt:lpstr>
      <vt:lpstr>分类实例</vt:lpstr>
      <vt:lpstr>分类实例</vt:lpstr>
      <vt:lpstr>分类实例</vt:lpstr>
      <vt:lpstr>分类实例</vt:lpstr>
      <vt:lpstr>实验要求</vt:lpstr>
      <vt:lpstr>实验要求</vt:lpstr>
      <vt:lpstr>Weka中可以用于处理数据集的类及函数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</dc:creator>
  <cp:lastModifiedBy>Microsoft Office User</cp:lastModifiedBy>
  <cp:revision>34</cp:revision>
  <dcterms:created xsi:type="dcterms:W3CDTF">2016-04-01T07:00:27Z</dcterms:created>
  <dcterms:modified xsi:type="dcterms:W3CDTF">2017-03-14T08:16:50Z</dcterms:modified>
</cp:coreProperties>
</file>