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324" r:id="rId3"/>
    <p:sldId id="326" r:id="rId4"/>
    <p:sldId id="327" r:id="rId5"/>
    <p:sldId id="328" r:id="rId6"/>
    <p:sldId id="329" r:id="rId7"/>
    <p:sldId id="330" r:id="rId8"/>
    <p:sldId id="331" r:id="rId9"/>
    <p:sldId id="333" r:id="rId10"/>
    <p:sldId id="332" r:id="rId11"/>
    <p:sldId id="334" r:id="rId12"/>
    <p:sldId id="335" r:id="rId13"/>
    <p:sldId id="336" r:id="rId14"/>
    <p:sldId id="338" r:id="rId15"/>
    <p:sldId id="339" r:id="rId16"/>
    <p:sldId id="325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2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1423"/>
    <a:srgbClr val="580C15"/>
    <a:srgbClr val="D51D33"/>
    <a:srgbClr val="E53F53"/>
    <a:srgbClr val="EA6474"/>
    <a:srgbClr val="B81A2D"/>
    <a:srgbClr val="F0909B"/>
    <a:srgbClr val="F9FAFD"/>
    <a:srgbClr val="FFD1D1"/>
    <a:srgbClr val="FFADA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05" autoAdjust="0"/>
    <p:restoredTop sz="94660"/>
  </p:normalViewPr>
  <p:slideViewPr>
    <p:cSldViewPr snapToGrid="0" showGuides="1">
      <p:cViewPr varScale="1">
        <p:scale>
          <a:sx n="91" d="100"/>
          <a:sy n="91" d="100"/>
        </p:scale>
        <p:origin x="175" y="55"/>
      </p:cViewPr>
      <p:guideLst>
        <p:guide orient="horz" pos="202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/>
          <p:cNvSpPr/>
          <p:nvPr/>
        </p:nvSpPr>
        <p:spPr>
          <a:xfrm>
            <a:off x="2102497" y="1915886"/>
            <a:ext cx="7987004" cy="2038052"/>
          </a:xfrm>
          <a:prstGeom prst="roundRect">
            <a:avLst>
              <a:gd name="adj" fmla="val 5374"/>
            </a:avLst>
          </a:prstGeom>
          <a:solidFill>
            <a:srgbClr val="002060"/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4" name="矩形 3"/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2746375" y="489585"/>
            <a:ext cx="67011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dirty="0">
                <a:latin typeface="黑体" panose="02010609060101010101" pitchFamily="49" charset="-122"/>
                <a:ea typeface="黑体" panose="02010609060101010101" pitchFamily="49" charset="-122"/>
              </a:rPr>
              <a:t>高等机器学习</a:t>
            </a:r>
          </a:p>
          <a:p>
            <a:pPr algn="ctr"/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Advanced Machine Learning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043854" y="2290227"/>
            <a:ext cx="810429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dirty="0">
                <a:solidFill>
                  <a:srgbClr val="F9FAFD"/>
                </a:solidFill>
                <a:latin typeface="Arial" panose="020B0604020202020204" pitchFamily="34" charset="0"/>
                <a:ea typeface="黑体" panose="02010609060101010101" pitchFamily="49" charset="-122"/>
                <a:cs typeface="Arial" panose="020B0604020202020204" pitchFamily="34" charset="0"/>
              </a:rPr>
              <a:t>§2 </a:t>
            </a:r>
            <a:r>
              <a:rPr lang="zh-CN" altLang="en-US" sz="4000" b="1" dirty="0">
                <a:solidFill>
                  <a:srgbClr val="F9FAFD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神经网络优化</a:t>
            </a:r>
            <a:endParaRPr lang="zh-CN" altLang="en-US" sz="4000" b="1" dirty="0">
              <a:solidFill>
                <a:srgbClr val="F9FAF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/>
            <a:r>
              <a:rPr lang="en-US" altLang="zh-CN" sz="2800" dirty="0">
                <a:solidFill>
                  <a:srgbClr val="F9FAF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Optimization for neural networks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8758968" y="4712409"/>
            <a:ext cx="2661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  <a:cs typeface="Arial" panose="020B0604020202020204" pitchFamily="34" charset="0"/>
              </a:rPr>
              <a:t>烨烨子</a:t>
            </a:r>
            <a:endParaRPr lang="en-US" altLang="zh-CN" sz="1600" dirty="0">
              <a:latin typeface="+mn-ea"/>
              <a:cs typeface="Arial" panose="020B0604020202020204" pitchFamily="34" charset="0"/>
            </a:endParaRPr>
          </a:p>
          <a:p>
            <a:r>
              <a:rPr lang="zh-CN" altLang="en-US" sz="1600" dirty="0">
                <a:latin typeface="+mn-ea"/>
                <a:cs typeface="Arial" panose="020B0604020202020204" pitchFamily="34" charset="0"/>
              </a:rPr>
              <a:t>上海财经大学</a:t>
            </a:r>
            <a:endParaRPr lang="en-US" altLang="zh-CN" sz="1600" dirty="0">
              <a:latin typeface="+mn-ea"/>
              <a:cs typeface="Arial" panose="020B0604020202020204" pitchFamily="34" charset="0"/>
            </a:endParaRPr>
          </a:p>
          <a:p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www.tengjiaye.com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2FD7D-53AC-99AB-82FB-30B2751F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1056CC4C-0DE2-4A9C-939D-42461FD691B7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Strict Saddle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926E6BB-54BA-AEFC-5DB0-59795F9F8242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A372C47-D4F8-CBE1-3224-3827CCBA6768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5B334FE-6493-8120-FF14-B7B23740C81F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0F0B29C-A78D-39FD-7DDA-36A8730CAF5E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0134B0B-7159-F684-754F-6457209A515A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81ED646-9725-08B9-B9E3-155FF7941C0A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3DB3F71-0837-D9E4-C548-EDAF7D3EFBF3}"/>
                  </a:ext>
                </a:extLst>
              </p:cNvPr>
              <p:cNvSpPr txBox="1"/>
              <p:nvPr/>
            </p:nvSpPr>
            <p:spPr>
              <a:xfrm>
                <a:off x="584719" y="940693"/>
                <a:ext cx="11022562" cy="923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Saddle enough: </a:t>
                </a:r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if the gradient 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𝜔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∇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28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altLang="zh-CN" sz="2800" i="1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≤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cs typeface="Arial" panose="020B0604020202020204" pitchFamily="34" charset="0"/>
                          </a:rPr>
                          <m:t> </m:t>
                        </m:r>
                      </m:e>
                    </m:rad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Θ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 And with the minimal eigenvalue of Hessian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λ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𝑚𝑖𝑛</m:t>
                        </m:r>
                      </m:sub>
                    </m:sSub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∇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≤−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γ</m:t>
                    </m:r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, then in number of steps T, the function would be minimized quick enough </a:t>
                </a:r>
                <a14:m>
                  <m:oMath xmlns:m="http://schemas.openxmlformats.org/officeDocument/2006/math">
                    <m:r>
                      <a:rPr lang="zh-CN" altLang="en-US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𝔼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𝑡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𝑇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≤</m:t>
                    </m:r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𝑓</m:t>
                    </m:r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altLang="zh-CN" sz="2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− </m:t>
                    </m:r>
                    <m:acc>
                      <m:accPr>
                        <m:chr m:val="̃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l-GR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Ω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zh-CN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acc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, where T is also upper bounded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𝑚𝑎𝑥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</m:t>
                    </m:r>
                    <m:acc>
                      <m:accPr>
                        <m:chr m:val="̃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(1/</m:t>
                    </m:r>
                    <m:r>
                      <a:rPr lang="zh-CN" altLang="en-US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𝜂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zh-CN" sz="2800" b="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b="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The hope of the algorithm is that the additional (or inherent) noise in the update step makes a small step towards the correct direction, </a:t>
                </a:r>
                <a:r>
                  <a:rPr lang="en-US" altLang="zh-CN" sz="2800" dirty="0"/>
                  <a:t>and the future updates will “slide” down the saddle.</a:t>
                </a:r>
                <a:endParaRPr lang="en-US" altLang="zh-CN" sz="2800" b="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b="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3DB3F71-0837-D9E4-C548-EDAF7D3EFB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9" y="940693"/>
                <a:ext cx="11022562" cy="9231373"/>
              </a:xfrm>
              <a:prstGeom prst="rect">
                <a:avLst/>
              </a:prstGeom>
              <a:blipFill>
                <a:blip r:embed="rId2"/>
                <a:stretch>
                  <a:fillRect l="-9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211D7948-FD7B-24CA-AFDD-AC813FF6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396" y="5486297"/>
            <a:ext cx="9899167" cy="86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3531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14945-238D-A584-9EE5-B0440CC45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D06EADF-419E-53AA-D259-AD952AAEC88F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Main Theorem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15BC03D-F418-A7EA-5F21-387FD8644E18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9C7601F-CBED-BF49-A00D-29DE74D07C96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F9D2C86-39A4-6793-585C-BC921473BEF9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99299DD-BA7E-546D-BE02-A78FB8E06F9D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EBB6698-E62B-2BB7-C97F-6981021A89F9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4C12E73-C5AA-0362-0DA3-78DF9CFE2242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FC7311-91EB-6659-9A5F-F1B9BEAF4AC0}"/>
                  </a:ext>
                </a:extLst>
              </p:cNvPr>
              <p:cNvSpPr txBox="1"/>
              <p:nvPr/>
            </p:nvSpPr>
            <p:spPr>
              <a:xfrm>
                <a:off x="584719" y="940693"/>
                <a:ext cx="11022562" cy="78483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Given the sufficient condition of (</a:t>
                </a:r>
                <a14:m>
                  <m:oMath xmlns:m="http://schemas.openxmlformats.org/officeDocument/2006/math">
                    <m:r>
                      <a:rPr lang="zh-CN" altLang="en-US" sz="280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𝛼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𝛾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𝜖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,</m:t>
                    </m:r>
                    <m:r>
                      <a:rPr lang="zh-CN" altLang="en-US" sz="280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𝛿</m:t>
                    </m:r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)-strict saddle, one would conduct that: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Which implies a convergence efficient enough.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0FC7311-91EB-6659-9A5F-F1B9BEAF4A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9" y="940693"/>
                <a:ext cx="11022562" cy="7848302"/>
              </a:xfrm>
              <a:prstGeom prst="rect">
                <a:avLst/>
              </a:prstGeom>
              <a:blipFill>
                <a:blip r:embed="rId2"/>
                <a:stretch>
                  <a:fillRect l="-1162" t="-69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5BDF1E9B-2BB1-9168-5394-ABD152AB3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016" y="1833896"/>
            <a:ext cx="10801856" cy="1947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2165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14B46-F9FE-1FC2-68C9-A8FABBEB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4AE60060-0969-5382-CCA3-0B90EBA5798A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Constrained scenario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EDDF8A-7EA0-E4E3-A6A0-307A7D668FF1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C68FA7B-8224-5D50-E578-9CD1D81F2C3E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757B038-2497-98E5-F876-4583B94F97A3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64ACC06-EC25-6536-75FE-7CE272C2F7AE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3449A87-7234-310E-A975-168B1576B0A2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00083D2-1CBF-C31C-1DE5-C3325C194F37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45F9547-C45F-BCAE-AE7C-4CAB05A44CF7}"/>
              </a:ext>
            </a:extLst>
          </p:cNvPr>
          <p:cNvSpPr txBox="1"/>
          <p:nvPr/>
        </p:nvSpPr>
        <p:spPr>
          <a:xfrm>
            <a:off x="584719" y="940693"/>
            <a:ext cx="11022562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A constrained problem would convert the issue into: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r>
              <a:rPr lang="en-US" altLang="zh-CN" sz="2800" dirty="0">
                <a:ea typeface="+mj-ea"/>
                <a:cs typeface="Arial" panose="020B0604020202020204" pitchFamily="34" charset="0"/>
              </a:rPr>
              <a:t>For constrained problem, it is common to consider the </a:t>
            </a:r>
            <a:r>
              <a:rPr lang="en-US" altLang="zh-CN" sz="2800" dirty="0" err="1">
                <a:ea typeface="+mj-ea"/>
                <a:cs typeface="Arial" panose="020B0604020202020204" pitchFamily="34" charset="0"/>
              </a:rPr>
              <a:t>Lagrangian</a:t>
            </a:r>
            <a:r>
              <a:rPr lang="en-US" altLang="zh-CN" sz="2800" dirty="0">
                <a:ea typeface="+mj-ea"/>
                <a:cs typeface="Arial" panose="020B0604020202020204" pitchFamily="34" charset="0"/>
              </a:rPr>
              <a:t> and multiplier:</a:t>
            </a:r>
          </a:p>
          <a:p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r>
              <a:rPr lang="en-US" altLang="zh-CN" sz="2800" dirty="0">
                <a:ea typeface="+mj-ea"/>
                <a:cs typeface="Arial" panose="020B0604020202020204" pitchFamily="34" charset="0"/>
              </a:rPr>
              <a:t>Which convert the first/second order into: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A93E90-619F-4A72-676F-0E3AC7107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3077" y="1495178"/>
            <a:ext cx="4279733" cy="116580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12507A-FC5B-AA1E-F6F0-A2ECE7315A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862" y="3164306"/>
            <a:ext cx="2909136" cy="69209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57D0989-4803-D72B-109D-2FE4869FA7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2570" y="3235762"/>
            <a:ext cx="3437526" cy="554621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F1D1B7B7-F0FD-4C91-F890-6C51C0D6D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5759" y="4559031"/>
            <a:ext cx="8634368" cy="206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530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4FFD4-DBEE-83AC-4A99-5049D979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35961E5-729A-1F93-8576-0379F0C26C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227" r="1839"/>
          <a:stretch>
            <a:fillRect/>
          </a:stretch>
        </p:blipFill>
        <p:spPr>
          <a:xfrm>
            <a:off x="3403846" y="1630279"/>
            <a:ext cx="1343167" cy="78608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D5937600-DB8B-81CE-D59F-670F0CD17E03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Tensor Decomposition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6537808-CA3C-7217-B682-AF6C653263C2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7AEE15F-2340-1375-7C1B-4CDBECF4FDD5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6A18390-7323-0484-D1DC-40021B3C713E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F10C5F5-446C-988F-C8E6-9E89781E21E5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D207B00-1F90-693C-8A94-2DFB9713F198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2113063-7F31-C211-95B4-CFA40996EE59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011BFD-98BA-AF3A-7E31-1BA52A630206}"/>
                  </a:ext>
                </a:extLst>
              </p:cNvPr>
              <p:cNvSpPr txBox="1"/>
              <p:nvPr/>
            </p:nvSpPr>
            <p:spPr>
              <a:xfrm>
                <a:off x="584719" y="940693"/>
                <a:ext cx="11022562" cy="4832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Practical applicant: the </a:t>
                </a:r>
                <a:r>
                  <a:rPr lang="en-US" altLang="zh-CN" sz="2800" dirty="0"/>
                  <a:t>Online Tensor Decomposition issue: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Given a tensor:                   </a:t>
                </a:r>
                <a:r>
                  <a:rPr lang="en-US" altLang="zh-CN" sz="2800" dirty="0"/>
                  <a:t>the goal of orthogonal tensor decomposition is to find the components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, this problem is non-convex as the inherent symmetry tells that one permutation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𝑢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=±</m:t>
                    </m:r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𝑖</m:t>
                        </m:r>
                      </m:sub>
                    </m:sSub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 yields to another solution.</a:t>
                </a: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We now propose a new objective equivalent:</a:t>
                </a:r>
              </a:p>
              <a:p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As                                                                  </a:t>
                </a:r>
                <a:r>
                  <a:rPr lang="en-US" altLang="zh-CN" sz="2800" dirty="0"/>
                  <a:t>is equal to 0 only when the support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sz="2800" dirty="0"/>
                  <a:t> do not intersect. </a:t>
                </a:r>
                <a:endParaRPr lang="en-US" altLang="zh-CN" sz="2800" b="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D011BFD-98BA-AF3A-7E31-1BA52A6302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9" y="940693"/>
                <a:ext cx="11022562" cy="4832092"/>
              </a:xfrm>
              <a:prstGeom prst="rect">
                <a:avLst/>
              </a:prstGeom>
              <a:blipFill>
                <a:blip r:embed="rId3"/>
                <a:stretch>
                  <a:fillRect l="-1162" t="-1135" r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图片 7">
            <a:extLst>
              <a:ext uri="{FF2B5EF4-FFF2-40B4-BE49-F238E27FC236}">
                <a16:creationId xmlns:a16="http://schemas.microsoft.com/office/drawing/2014/main" id="{51FB7051-D9E4-469D-22B2-DB8B5EC4243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814" t="16329" r="404" b="5208"/>
          <a:stretch>
            <a:fillRect/>
          </a:stretch>
        </p:blipFill>
        <p:spPr>
          <a:xfrm>
            <a:off x="7700210" y="3915794"/>
            <a:ext cx="3208052" cy="56596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E0309297-4A16-7544-96A1-128A5B7A4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378" y="4398184"/>
            <a:ext cx="5053264" cy="422757"/>
          </a:xfrm>
          <a:prstGeom prst="rect">
            <a:avLst/>
          </a:prstGeom>
        </p:spPr>
      </p:pic>
      <p:pic>
        <p:nvPicPr>
          <p:cNvPr id="21" name="图片 20">
            <a:extLst>
              <a:ext uri="{FF2B5EF4-FFF2-40B4-BE49-F238E27FC236}">
                <a16:creationId xmlns:a16="http://schemas.microsoft.com/office/drawing/2014/main" id="{827ED548-CEA2-F019-61FB-F2A6770B14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995" y="5455312"/>
            <a:ext cx="11108367" cy="7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13134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7A176-FE39-7737-C58E-4B312C264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42CBB89-7BA5-A6E0-A106-F120C5FE4C1A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Experimental Outcome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6B6D625-F3C0-9789-22BE-71AB229CAD02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9CC2488-253A-7A9F-DC75-7545953E9DA3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7B93024-726C-08A1-8BD9-EE97014FECD5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8B4A9F8-768F-582D-F3A4-4843FCB7B48D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B0514C0-B1FB-1E1E-DE6D-92CE75AB4A56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357E75D-7B6B-3CC9-54DE-182937ECD4FC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3B66C23C-0051-1944-4FA5-77E9A9282417}"/>
              </a:ext>
            </a:extLst>
          </p:cNvPr>
          <p:cNvSpPr txBox="1"/>
          <p:nvPr/>
        </p:nvSpPr>
        <p:spPr>
          <a:xfrm>
            <a:off x="584719" y="940693"/>
            <a:ext cx="110225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A comparison of new and old objective versus iteration is given: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/>
              <a:t>new objective function is empirically more stable (always converges within 10000 iterations); the reconstruction error do not always converge within the same number of iterations and often exhibits long periods with small </a:t>
            </a:r>
            <a:r>
              <a:rPr lang="en-US" altLang="zh-CN" sz="2800" dirty="0" err="1"/>
              <a:t>im</a:t>
            </a:r>
            <a:r>
              <a:rPr lang="en-US" altLang="zh-CN" sz="2800" dirty="0"/>
              <a:t> </a:t>
            </a:r>
            <a:r>
              <a:rPr lang="en-US" altLang="zh-CN" sz="2800" dirty="0" err="1"/>
              <a:t>provement</a:t>
            </a:r>
            <a:r>
              <a:rPr lang="en-US" altLang="zh-CN" sz="2800" dirty="0"/>
              <a:t> </a:t>
            </a:r>
            <a:endParaRPr lang="en-US" altLang="zh-CN" sz="2800" dirty="0">
              <a:ea typeface="+mj-ea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F90B639-6B50-A71E-9A01-0FECEE27A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400" y="1582421"/>
            <a:ext cx="8061548" cy="3013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5242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4394-200B-7BD0-EAA5-86156421D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0EBF09A-76B4-733E-555E-ACD91586B23F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Experimental Outcome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2CEFE7-A30E-ABB1-4BFD-6F6D41241A7B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19C06C-FBD7-B9F2-8755-648642B27A07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0E15A5-F254-3601-0DD4-6C473A811E46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4E3DE69-4744-B2C0-9948-CE5295D3F71B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BC996C73-17EC-5C1B-4D36-1C997528D6C3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8D7738-0952-B4AD-A5AB-DFC6A73143E9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1D0D6C8-F027-CE98-3FC1-46DBCEBABA42}"/>
              </a:ext>
            </a:extLst>
          </p:cNvPr>
          <p:cNvSpPr txBox="1"/>
          <p:nvPr/>
        </p:nvSpPr>
        <p:spPr>
          <a:xfrm>
            <a:off x="584719" y="940693"/>
            <a:ext cx="1102256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For the non-convergence issue, can be solved by </a:t>
            </a:r>
            <a:r>
              <a:rPr lang="en-US" altLang="zh-CN" sz="2800" dirty="0" err="1">
                <a:ea typeface="+mj-ea"/>
                <a:cs typeface="Arial" panose="020B0604020202020204" pitchFamily="34" charset="0"/>
              </a:rPr>
              <a:t>dynamicly</a:t>
            </a:r>
            <a:r>
              <a:rPr lang="en-US" altLang="zh-CN" sz="2800" dirty="0">
                <a:ea typeface="+mj-ea"/>
                <a:cs typeface="Arial" panose="020B0604020202020204" pitchFamily="34" charset="0"/>
              </a:rPr>
              <a:t> adjusting the learning rate with iteration as (b) shows how error converges together with learning rate: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A6D11B3-2503-C20E-3279-5DC1193DD6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386" y="2791326"/>
            <a:ext cx="8907228" cy="3583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5917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78A232-00B5-28F4-793A-35C714903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8A49F69A-8667-AF90-B3FE-E9EE0A297CEB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Conclusion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A9D16D-549B-A6C7-1261-06B124D58CED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ED245D-B5B7-1763-E675-0F7BC033319E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C9CF7B3-7396-D537-304A-FB948A4AAE4B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2BEE127-8685-C561-6883-D7ECD35CC866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748EC9C4-F168-2F61-8403-C94BF88A4F4D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5B906C2-0147-3FC5-EBCB-69384173FF8B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0EE5B2B-16D0-5C0E-B17C-BDE88F3F3759}"/>
              </a:ext>
            </a:extLst>
          </p:cNvPr>
          <p:cNvSpPr txBox="1"/>
          <p:nvPr/>
        </p:nvSpPr>
        <p:spPr>
          <a:xfrm>
            <a:off x="577678" y="1217436"/>
            <a:ext cx="11022562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Strength:</a:t>
            </a:r>
          </a:p>
          <a:p>
            <a:r>
              <a:rPr lang="en-US" altLang="zh-CN" sz="2800" dirty="0"/>
              <a:t>This paper provides one of the first rigorous, non-asymptotic analyses of how a first-order method can escape saddle points in non-convex optimization. With rigorous mathematical contribution together with practical test-benchmark</a:t>
            </a:r>
          </a:p>
          <a:p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Limitation:</a:t>
            </a:r>
          </a:p>
          <a:p>
            <a:r>
              <a:rPr lang="en-US" altLang="zh-CN" sz="2800" dirty="0">
                <a:ea typeface="+mj-ea"/>
                <a:cs typeface="Arial" panose="020B0604020202020204" pitchFamily="34" charset="0"/>
              </a:rPr>
              <a:t>Practicality of the “Strict Saddle” property might be doubted, as it is a seemly demanding requirement.</a:t>
            </a:r>
          </a:p>
          <a:p>
            <a:r>
              <a:rPr lang="en-US" altLang="zh-CN" sz="2800" dirty="0">
                <a:ea typeface="+mj-ea"/>
                <a:cs typeface="Arial" panose="020B0604020202020204" pitchFamily="34" charset="0"/>
              </a:rPr>
              <a:t>Escaping the saddle is guaranteed by isotropic noise, which the simple construction of artificial noise might not suffice.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766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57375-690C-F935-8683-7940741B6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46F079C2-08A8-130E-EFDD-549F0D38631C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Stochastic Gradient Descent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2C00C6D-74AC-59A9-EFA7-79B4119AB650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DD7C8EB-6145-735E-C88E-85B0DFDC01E8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878DB12-C92A-7329-9B31-C6FAE28BAB62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85ECDC4-14B5-BB86-3330-66B0FFC258A1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196E057-1F34-C226-F157-14B21BF68D41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E570416-677A-C136-D049-B973D9DAF5F8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05C0DB-80E6-6C80-8BEF-3A72AF4A8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379" y="704272"/>
            <a:ext cx="6692875" cy="2354811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176D4CA4-6F1E-D752-B62A-ED2FB237C291}"/>
              </a:ext>
            </a:extLst>
          </p:cNvPr>
          <p:cNvSpPr txBox="1"/>
          <p:nvPr/>
        </p:nvSpPr>
        <p:spPr>
          <a:xfrm>
            <a:off x="523535" y="3932173"/>
            <a:ext cx="1102256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To calculate the best parameters that would optimistically minimize the Loss Function, Gradient Descent algorithm is developed.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However, due to its cost of computational resources, a better version of which is proposed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06E58670-CC00-0CDD-A13E-AF33474F6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9358" y="3236073"/>
            <a:ext cx="6013283" cy="51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54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A37E3-C043-869E-D44F-916A22567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EB1E8DCD-7B84-BD23-84CF-5C1DF959D79D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Stochastic Gradient Descent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134C45-B77C-61FE-0708-E4257A40A162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5873E47-27B5-2DDD-4B08-0235D716D90D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3A74FF3-95CB-BF13-01D3-97759FFE160A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D817324-7DB0-6210-75A9-39A6CE5542F5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BE1513E-8965-0FA1-3AA4-78D9EB7B685B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564FBF-0421-6ED6-D9D1-E274927545F5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305E571-4ACD-5C87-2673-62C39F49B99C}"/>
              </a:ext>
            </a:extLst>
          </p:cNvPr>
          <p:cNvSpPr txBox="1"/>
          <p:nvPr/>
        </p:nvSpPr>
        <p:spPr>
          <a:xfrm>
            <a:off x="584719" y="940693"/>
            <a:ext cx="1102256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However, optimize a non-convex problem analytically could be an NP-hard problem, the difficulty comes from two perspectives: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514350" indent="-514350">
              <a:buAutoNum type="arabicPeriod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a non-convex function may have many local minima, and it might be hard to find the best one (global minimum) among them.</a:t>
            </a:r>
          </a:p>
          <a:p>
            <a:pPr marL="514350" indent="-514350">
              <a:buAutoNum type="arabicPeriod"/>
            </a:pPr>
            <a:r>
              <a:rPr lang="en-US" altLang="zh-CN" sz="2800" dirty="0"/>
              <a:t>even finding a local minimum might be hard as there can be many tricky “Saddle Points”(Stationary, yet non-minima/maxima)</a:t>
            </a:r>
            <a:endParaRPr lang="en-US" altLang="zh-CN" sz="2800" dirty="0">
              <a:ea typeface="+mj-ea"/>
              <a:cs typeface="Arial" panose="020B0604020202020204" pitchFamily="34" charset="0"/>
            </a:endParaRPr>
          </a:p>
        </p:txBody>
      </p:sp>
      <p:pic>
        <p:nvPicPr>
          <p:cNvPr id="2050" name="Picture 2" descr="Stochastic Gradient Descent: A Basic Explanation | by Mohit Mishra | Medium">
            <a:extLst>
              <a:ext uri="{FF2B5EF4-FFF2-40B4-BE49-F238E27FC236}">
                <a16:creationId xmlns:a16="http://schemas.microsoft.com/office/drawing/2014/main" id="{05CC8DC6-115D-7203-FA2A-9130978A7C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6" t="21865" r="8523" b="7834"/>
          <a:stretch>
            <a:fillRect/>
          </a:stretch>
        </p:blipFill>
        <p:spPr bwMode="auto">
          <a:xfrm>
            <a:off x="4042800" y="4179074"/>
            <a:ext cx="4414691" cy="2409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802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52CC0-7593-6286-6597-6D01B0408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89A42DF2-966B-6C79-A8A7-B7A5724527A5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Saddle Point in Non-convex Optimization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867350A-8BA7-E9CD-0E22-49A5EB06EF68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48DC33B-1603-1FC8-AE1C-B42C43550FCC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C7C71B7-B240-4EE4-531A-19421C63FEFC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5E080D-6FD7-CE0F-D011-CFF264D635AB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BC1EDF4-4B1F-5D75-624B-4123667E7AA6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9E143D03-E99B-5C54-71A3-D02181993FB9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31CB723-E46F-C348-A344-87C34DB53A8C}"/>
              </a:ext>
            </a:extLst>
          </p:cNvPr>
          <p:cNvSpPr txBox="1"/>
          <p:nvPr/>
        </p:nvSpPr>
        <p:spPr>
          <a:xfrm>
            <a:off x="584719" y="940693"/>
            <a:ext cx="1102256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Applying the Hessian matrix could, in principle, alleviate this issue. However this </a:t>
            </a:r>
            <a:r>
              <a:rPr lang="en-US" altLang="zh-CN" sz="2800" dirty="0"/>
              <a:t>usually increases the memory requirement and computation time per iteration.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Apart from that, this paper also proposed an alternative choice, by answering:</a:t>
            </a:r>
          </a:p>
          <a:p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algn="ctr"/>
            <a:r>
              <a:rPr lang="en-US" altLang="zh-CN" sz="2800" b="1" dirty="0"/>
              <a:t>Question: Given a non-convex function with many saddle points, what properties of it will guarantee stochastic gradient descent to converge to a local minimum efficiently?</a:t>
            </a:r>
            <a:endParaRPr lang="en-US" altLang="zh-CN" sz="2800" b="1" dirty="0"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0611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6908D-B4E0-4829-C400-814887DE0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BBDF5C1-24AF-B993-6E4E-DEF400AD49F3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Saddle Point in Non-convex Optimization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6F83522-A473-AD6D-350F-597CA733CCEB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0656420-5E60-1234-5D27-2E70C6505D9D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3858429-88E0-7E84-00DE-60B1176BB0B3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1BD1943-6951-9498-6BA5-3905EADB916C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AE550C2-C5DF-7E8D-FB34-4147BE0A6FC7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91FF014-64D1-B345-977C-D1D97DB18121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CD7F533-AC8A-120A-0019-4026B0A4BC99}"/>
              </a:ext>
            </a:extLst>
          </p:cNvPr>
          <p:cNvSpPr txBox="1"/>
          <p:nvPr/>
        </p:nvSpPr>
        <p:spPr>
          <a:xfrm>
            <a:off x="584719" y="940693"/>
            <a:ext cx="1102256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This problem is generally solve by this proven theorem: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r>
              <a:rPr lang="en-US" altLang="zh-CN" sz="2800" dirty="0">
                <a:ea typeface="+mj-ea"/>
                <a:cs typeface="Arial" panose="020B0604020202020204" pitchFamily="34" charset="0"/>
              </a:rPr>
              <a:t>Suppose f(w) is strict saddle, Noisy Gradient Descent outputs a point that is close to a local minimum in polynomial number of steps.</a:t>
            </a:r>
          </a:p>
          <a:p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The idea could be generalized/broaden into solving the </a:t>
            </a:r>
            <a:r>
              <a:rPr lang="en-US" altLang="zh-CN" sz="2800" dirty="0"/>
              <a:t>orthogonal tensor decomposition problem. By proving: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r>
              <a:rPr lang="en-US" altLang="zh-CN" sz="2800" dirty="0"/>
              <a:t>Given random samples X such that T = E[g(X)] is an orthogonal 4-th order tensor, there is an objective function f(w) = E[φ(</a:t>
            </a:r>
            <a:r>
              <a:rPr lang="en-US" altLang="zh-CN" sz="2800" dirty="0" err="1"/>
              <a:t>w,X</a:t>
            </a:r>
            <a:r>
              <a:rPr lang="en-US" altLang="zh-CN" sz="2800" dirty="0"/>
              <a:t>)], such that every local minimum of f(w) corresponds to a valid decomposition of T.</a:t>
            </a: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endParaRPr lang="en-US" altLang="zh-CN" sz="2800" dirty="0"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00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4505D-AECE-969D-2AC3-B3F903D9B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37C74C36-D670-0580-8B36-4983A6E36922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Preliminaries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8EEED18-7195-7F1F-538A-D1CBE9886C0C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8AEEFA-A27C-C2CB-2482-B8439D1D98C2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4987945-4858-D5E0-93E8-2D1630FDE31F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D40AF5-BB78-88EC-5638-2C9AF14E9B63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7A5F361-8DF5-CB4B-9C6A-5EE14DDCF119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73535190-E4BC-F35C-CAF5-29E98EED7559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3E686A-78FB-CE47-3E82-2A847E43ED36}"/>
                  </a:ext>
                </a:extLst>
              </p:cNvPr>
              <p:cNvSpPr txBox="1"/>
              <p:nvPr/>
            </p:nvSpPr>
            <p:spPr>
              <a:xfrm>
                <a:off x="584719" y="940693"/>
                <a:ext cx="11022562" cy="35548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SGD: one method intend to find: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By updating:</a:t>
                </a: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SG oracle: </a:t>
                </a:r>
                <a:r>
                  <a:rPr lang="en-US" altLang="zh-CN" sz="2800" dirty="0"/>
                  <a:t>For a function f(w)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800" dirty="0"/>
                  <a:t> →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altLang="zh-CN" sz="2800" dirty="0"/>
                  <a:t>, a function SG(w) that maps a variable to a random vector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zh-CN" sz="28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CN" sz="2800" dirty="0"/>
                  <a:t> is a stochastic gradient oracle if:</a:t>
                </a: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223E686A-78FB-CE47-3E82-2A847E43ED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9" y="940693"/>
                <a:ext cx="11022562" cy="3554819"/>
              </a:xfrm>
              <a:prstGeom prst="rect">
                <a:avLst/>
              </a:prstGeom>
              <a:blipFill>
                <a:blip r:embed="rId2"/>
                <a:stretch>
                  <a:fillRect l="-1162" t="-1544" b="-41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图片 2">
            <a:extLst>
              <a:ext uri="{FF2B5EF4-FFF2-40B4-BE49-F238E27FC236}">
                <a16:creationId xmlns:a16="http://schemas.microsoft.com/office/drawing/2014/main" id="{E3CAC083-20E4-625F-C2D1-E1B62B7F3B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355" y="1482759"/>
            <a:ext cx="6587289" cy="6067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808FA04-B490-72B6-2EC7-A15FE89B54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0731" y="2279521"/>
            <a:ext cx="4480155" cy="51706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361C724-52DA-98CA-00CA-CAA849B738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68895" y="4728319"/>
            <a:ext cx="6228097" cy="43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2873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2B212-0690-6826-4639-FCCB40105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7C1D514-9EFA-B69A-31BC-260A9C9F9DD5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Preliminaries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E2FB571-F8E3-228F-EAE8-7475A6D71407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EEDC681-EC46-4286-74CD-11CBA4F529C4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87EE819-4393-620A-661C-C95BD4182F48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90F2F2F-D873-7DC2-61FB-4AE4B178B260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8FD6B3D9-CD33-BE7E-1527-1B0AF2DCD40C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836D8606-88D0-6097-8ECA-2AD4C406E7F2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AF6CBA-7F13-3045-5711-470890BCAE36}"/>
              </a:ext>
            </a:extLst>
          </p:cNvPr>
          <p:cNvSpPr txBox="1"/>
          <p:nvPr/>
        </p:nvSpPr>
        <p:spPr>
          <a:xfrm>
            <a:off x="584719" y="940693"/>
            <a:ext cx="1102256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Tensor decomposition: tensors can be generated by tensor products, a 4</a:t>
            </a:r>
            <a:r>
              <a:rPr lang="en-US" altLang="zh-CN" sz="2800" baseline="30000" dirty="0">
                <a:ea typeface="+mj-ea"/>
                <a:cs typeface="Arial" panose="020B0604020202020204" pitchFamily="34" charset="0"/>
              </a:rPr>
              <a:t>th</a:t>
            </a:r>
            <a:r>
              <a:rPr lang="en-US" altLang="zh-CN" sz="2800" dirty="0">
                <a:ea typeface="+mj-ea"/>
                <a:cs typeface="Arial" panose="020B0604020202020204" pitchFamily="34" charset="0"/>
              </a:rPr>
              <a:t> order tensor comes in the form 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Describing one tensor of having orthogonal decomposition by </a:t>
            </a:r>
          </a:p>
          <a:p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r>
              <a:rPr lang="en-US" altLang="zh-CN" sz="2800" dirty="0">
                <a:ea typeface="+mj-ea"/>
                <a:cs typeface="Arial" panose="020B0604020202020204" pitchFamily="34" charset="0"/>
              </a:rPr>
              <a:t>And the objective is measured by reconstruction error: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Multilinear form: just as how a bilinear form correspond to an matrix, a tensor has its corresponding multilinear form, similarly defined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0502B126-93E9-785C-9109-1539F5897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2800" y="1853296"/>
            <a:ext cx="4110168" cy="54862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CEC913-0AE2-72C7-B052-BBA4E4150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63" y="3099807"/>
            <a:ext cx="1251535" cy="712553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1FF793E6-47E0-02A6-25C1-D0D3578E92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5887" y="3308239"/>
            <a:ext cx="3376612" cy="342164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F3F8ED5-69CA-3959-5327-B1D3E84EAFE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2972" r="4056" b="10554"/>
          <a:stretch>
            <a:fillRect/>
          </a:stretch>
        </p:blipFill>
        <p:spPr>
          <a:xfrm>
            <a:off x="8698833" y="3746186"/>
            <a:ext cx="2845468" cy="67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186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E82E4-A54B-7420-D367-370010A30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DEEE4316-0354-8BD3-F216-EC9ABE78EBE3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Strict Saddle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200B148-4CFA-6148-923D-ADF704EAD834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2B9A27-9A2F-6641-A98F-74E3A967DBF5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ABA5DB1-7EB0-13DC-3B36-1DCA4C8BAE88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576962B-1599-8313-9783-99817E7AB717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1D09C3D-89AB-D6A8-0AD7-FC9DEC31FF4D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3F7EB8FD-5EAB-29BA-889F-EF121B5B0F17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286B975-52D7-D980-72CF-144F51D0FCAE}"/>
              </a:ext>
            </a:extLst>
          </p:cNvPr>
          <p:cNvSpPr txBox="1"/>
          <p:nvPr/>
        </p:nvSpPr>
        <p:spPr>
          <a:xfrm>
            <a:off x="584719" y="940693"/>
            <a:ext cx="11022562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ea typeface="+mj-ea"/>
                <a:cs typeface="Arial" panose="020B0604020202020204" pitchFamily="34" charset="0"/>
              </a:rPr>
              <a:t>The quick convergence proposed by this paper is guaranteed by a “strict saddle” property, such that: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r>
              <a:rPr lang="en-US" altLang="zh-CN" sz="2800" dirty="0">
                <a:ea typeface="+mj-ea"/>
                <a:cs typeface="Arial" panose="020B0604020202020204" pitchFamily="34" charset="0"/>
              </a:rPr>
              <a:t>Lets bring it down step-by-step.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altLang="zh-CN" sz="2800" dirty="0">
              <a:ea typeface="+mj-ea"/>
              <a:cs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612347A-4FF5-AC11-20A5-F1CA2414AA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719" y="2162985"/>
            <a:ext cx="11022562" cy="253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58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53C0FC-F51B-A642-83A5-DAAA2EA69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07AD294A-0945-4452-C444-7F691E0F8CF8}"/>
              </a:ext>
            </a:extLst>
          </p:cNvPr>
          <p:cNvSpPr txBox="1"/>
          <p:nvPr/>
        </p:nvSpPr>
        <p:spPr>
          <a:xfrm>
            <a:off x="0" y="0"/>
            <a:ext cx="1102256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dirty="0">
                <a:latin typeface="+mj-lt"/>
                <a:ea typeface="+mj-ea"/>
                <a:cs typeface="Arial" panose="020B0604020202020204" pitchFamily="34" charset="0"/>
              </a:rPr>
              <a:t>Strict Saddle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1146BB-317B-C3CE-0E39-019029B0E87F}"/>
              </a:ext>
            </a:extLst>
          </p:cNvPr>
          <p:cNvSpPr/>
          <p:nvPr/>
        </p:nvSpPr>
        <p:spPr>
          <a:xfrm>
            <a:off x="8148955" y="6622415"/>
            <a:ext cx="4044315" cy="235585"/>
          </a:xfrm>
          <a:prstGeom prst="rect">
            <a:avLst/>
          </a:prstGeom>
          <a:solidFill>
            <a:srgbClr val="74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C381AA4-59EE-CC01-5218-8553A89D0712}"/>
              </a:ext>
            </a:extLst>
          </p:cNvPr>
          <p:cNvSpPr/>
          <p:nvPr/>
        </p:nvSpPr>
        <p:spPr>
          <a:xfrm>
            <a:off x="4013430" y="6622415"/>
            <a:ext cx="4139028" cy="235585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74A93D0-C948-4A67-43B0-E719A175E7D5}"/>
              </a:ext>
            </a:extLst>
          </p:cNvPr>
          <p:cNvSpPr txBox="1"/>
          <p:nvPr/>
        </p:nvSpPr>
        <p:spPr>
          <a:xfrm>
            <a:off x="8148955" y="6622415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>
                <a:solidFill>
                  <a:srgbClr val="FFADAD"/>
                </a:solidFill>
              </a:rPr>
              <a:t>滕佳烨</a:t>
            </a:r>
            <a:r>
              <a:rPr lang="en-US" altLang="zh-CN" sz="1000">
                <a:solidFill>
                  <a:srgbClr val="FFADAD"/>
                </a:solidFill>
              </a:rPr>
              <a:t> Jiaye Teng, </a:t>
            </a:r>
            <a:r>
              <a:rPr lang="zh-CN" altLang="en-US" sz="1000">
                <a:solidFill>
                  <a:srgbClr val="FFADAD"/>
                </a:solidFill>
              </a:rPr>
              <a:t>上海财经大学</a:t>
            </a:r>
            <a:r>
              <a:rPr lang="en-US" altLang="zh-CN" sz="1000">
                <a:solidFill>
                  <a:srgbClr val="FFADAD"/>
                </a:solidFill>
              </a:rPr>
              <a:t> SUFE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245408F-BD2E-A6AA-61D3-9A859482961B}"/>
              </a:ext>
            </a:extLst>
          </p:cNvPr>
          <p:cNvSpPr/>
          <p:nvPr/>
        </p:nvSpPr>
        <p:spPr>
          <a:xfrm>
            <a:off x="0" y="6622415"/>
            <a:ext cx="4042800" cy="235585"/>
          </a:xfrm>
          <a:prstGeom prst="rect">
            <a:avLst/>
          </a:prstGeom>
          <a:solidFill>
            <a:srgbClr val="FFADAD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DB40B33-BB7C-D5CD-F749-3DA4F65D2D31}"/>
              </a:ext>
            </a:extLst>
          </p:cNvPr>
          <p:cNvSpPr txBox="1"/>
          <p:nvPr/>
        </p:nvSpPr>
        <p:spPr>
          <a:xfrm>
            <a:off x="0" y="6622415"/>
            <a:ext cx="4043045" cy="236220"/>
          </a:xfrm>
          <a:prstGeom prst="rect">
            <a:avLst/>
          </a:prstGeom>
          <a:solidFill>
            <a:srgbClr val="FFADAD"/>
          </a:solidFill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C00000"/>
                </a:solidFill>
              </a:rPr>
              <a:t>高等机器学习</a:t>
            </a:r>
            <a:r>
              <a:rPr lang="en-US" altLang="zh-CN" sz="1000" dirty="0">
                <a:solidFill>
                  <a:srgbClr val="C00000"/>
                </a:solidFill>
              </a:rPr>
              <a:t> Advanced Machine Learning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96F8D34-0B6E-4986-35F6-4830507D8F95}"/>
              </a:ext>
            </a:extLst>
          </p:cNvPr>
          <p:cNvSpPr txBox="1"/>
          <p:nvPr/>
        </p:nvSpPr>
        <p:spPr>
          <a:xfrm>
            <a:off x="4075430" y="6621780"/>
            <a:ext cx="4042800" cy="2362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zh-CN" altLang="en-US" sz="1000" dirty="0">
                <a:solidFill>
                  <a:srgbClr val="FFD1D1"/>
                </a:solidFill>
              </a:rPr>
              <a:t>机器学习 </a:t>
            </a:r>
            <a:r>
              <a:rPr lang="en-US" altLang="zh-CN" sz="1000" dirty="0">
                <a:solidFill>
                  <a:srgbClr val="FFD1D1"/>
                </a:solidFill>
              </a:rPr>
              <a:t>Machine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02C28-7D6D-8810-2B0F-E4607FACFE86}"/>
                  </a:ext>
                </a:extLst>
              </p:cNvPr>
              <p:cNvSpPr txBox="1"/>
              <p:nvPr/>
            </p:nvSpPr>
            <p:spPr>
              <a:xfrm>
                <a:off x="584719" y="940693"/>
                <a:ext cx="11022562" cy="95167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Gradient requirement: for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β</m:t>
                    </m:r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-smooth, bounded function </a:t>
                </a:r>
                <a14:m>
                  <m:oMath xmlns:m="http://schemas.openxmlformats.org/officeDocument/2006/math"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𝑓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ω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, if the gradient of which: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</a:rPr>
                              <m:t>∇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ω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≥</m:t>
                    </m:r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cs typeface="Arial" panose="020B0604020202020204" pitchFamily="34" charset="0"/>
                          </a:rPr>
                          <m:t> </m:t>
                        </m:r>
                      </m:e>
                    </m:rad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𝐶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=</m:t>
                        </m:r>
                        <m:acc>
                          <m:accPr>
                            <m:chr m:val="̃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Θ</m:t>
                            </m:r>
                          </m:e>
                        </m:acc>
                        <m:d>
                          <m:d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𝐶</m:t>
                    </m:r>
                    <m:rad>
                      <m:radPr>
                        <m:degHide m:val="on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r>
                          <a:rPr lang="zh-CN" altLang="en-US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𝜂</m:t>
                        </m:r>
                        <m:r>
                          <m:rPr>
                            <m:nor/>
                          </m:rPr>
                          <a:rPr lang="en-US" altLang="zh-CN" sz="2800" dirty="0">
                            <a:cs typeface="Arial" panose="020B0604020202020204" pitchFamily="34" charset="0"/>
                          </a:rPr>
                          <m:t> </m:t>
                        </m:r>
                      </m:e>
                    </m:rad>
                    <m:r>
                      <a:rPr lang="en-US" altLang="zh-CN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 altLang="zh-CN" sz="2800" b="0" i="1" dirty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ϵ</m:t>
                    </m:r>
                  </m:oMath>
                </a14:m>
                <a:r>
                  <a:rPr lang="en-US" altLang="zh-CN" sz="2800" b="0" dirty="0">
                    <a:cs typeface="Arial" panose="020B0604020202020204" pitchFamily="34" charset="0"/>
                  </a:rPr>
                  <a:t>, each iteration would converge quick enough that: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b="0" dirty="0"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Local minima: 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ω</m:t>
                        </m:r>
                      </m:e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 that is closed enough to a real minima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</m:ctrlPr>
                      </m:sSup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𝜔</m:t>
                        </m:r>
                      </m:e>
                      <m:sup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b="0" i="1" smtClean="0">
                                <a:latin typeface="Cambria Math" panose="02040503050406030204" pitchFamily="18" charset="0"/>
                                <a:ea typeface="+mj-ea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</m:rad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800" b="0" i="1" smtClean="0">
                        <a:latin typeface="Cambria Math" panose="02040503050406030204" pitchFamily="18" charset="0"/>
                        <a:ea typeface="+mj-ea"/>
                        <a:cs typeface="Arial" panose="020B0604020202020204" pitchFamily="34" charset="0"/>
                      </a:rPr>
                      <m:t>δ</m:t>
                    </m:r>
                  </m:oMath>
                </a14:m>
                <a:r>
                  <a:rPr lang="en-US" altLang="zh-CN" sz="2800" dirty="0">
                    <a:ea typeface="+mj-ea"/>
                    <a:cs typeface="Arial" panose="020B0604020202020204" pitchFamily="34" charset="0"/>
                  </a:rPr>
                  <a:t>, then in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</m:e>
                          <m:sup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−2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altLang="zh-CN" sz="28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⁡(1/</m:t>
                        </m:r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𝜁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, all future steps will be </a:t>
                </a:r>
                <a:r>
                  <a:rPr lang="en-US" altLang="zh-CN" sz="2800" dirty="0"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accPr>
                      <m:e>
                        <m: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CN" sz="2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radPr>
                          <m:deg/>
                          <m:e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𝜂</m:t>
                            </m:r>
                            <m:r>
                              <m:rPr>
                                <m:sty m:val="p"/>
                              </m:rPr>
                              <a:rPr lang="en-US" altLang="zh-CN" sz="280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log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⁡(</m:t>
                            </m:r>
                            <m:f>
                              <m:fPr>
                                <m:ctrlP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zh-CN" altLang="en-US" sz="2800" i="1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𝜂𝜁</m:t>
                                </m:r>
                              </m:den>
                            </m:f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e>
                        </m:rad>
                      </m:e>
                    </m:d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 close with probability at least (1-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zh-CN" altLang="en-US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𝜁</m:t>
                        </m:r>
                      </m:num>
                      <m:den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ea typeface="+mj-ea"/>
                            <a:cs typeface="Arial" panose="020B060402020202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800" b="0" dirty="0">
                    <a:ea typeface="+mj-ea"/>
                    <a:cs typeface="Arial" panose="020B0604020202020204" pitchFamily="34" charset="0"/>
                  </a:rPr>
                  <a:t>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b="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altLang="zh-CN" sz="2800" dirty="0">
                  <a:ea typeface="+mj-ea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78702C28-7D6D-8810-2B0F-E4607FACFE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19" y="940693"/>
                <a:ext cx="11022562" cy="9516772"/>
              </a:xfrm>
              <a:prstGeom prst="rect">
                <a:avLst/>
              </a:prstGeom>
              <a:blipFill>
                <a:blip r:embed="rId2"/>
                <a:stretch>
                  <a:fillRect l="-996" t="-577" r="-3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3AC6F722-7F63-64DF-FF55-0AB9B68F0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6402" y="2497561"/>
            <a:ext cx="4413083" cy="5045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4323243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0 - Neural Network Basis</Template>
  <TotalTime>785</TotalTime>
  <Words>1213</Words>
  <Application>Microsoft Office PowerPoint</Application>
  <PresentationFormat>宽屏</PresentationFormat>
  <Paragraphs>194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1" baseType="lpstr">
      <vt:lpstr>黑体</vt:lpstr>
      <vt:lpstr>Arial</vt:lpstr>
      <vt:lpstr>Calibri</vt:lpstr>
      <vt:lpstr>Cambria Math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Canyu Zhang</dc:creator>
  <cp:lastModifiedBy>Canyu Zhang</cp:lastModifiedBy>
  <cp:revision>15</cp:revision>
  <dcterms:created xsi:type="dcterms:W3CDTF">2025-06-20T06:50:28Z</dcterms:created>
  <dcterms:modified xsi:type="dcterms:W3CDTF">2025-09-14T06:18:17Z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