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6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7" r:id="rId14"/>
    <p:sldId id="265" r:id="rId15"/>
    <p:sldId id="298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FFFFFF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25" autoAdjust="0"/>
  </p:normalViewPr>
  <p:slideViewPr>
    <p:cSldViewPr snapToGrid="0">
      <p:cViewPr varScale="1">
        <p:scale>
          <a:sx n="53" d="100"/>
          <a:sy n="53" d="100"/>
        </p:scale>
        <p:origin x="56" y="20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2023/11/30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1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2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1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E042B-09F2-4886-9A05-EF6541C2F1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2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microsoft.com/office/2007/relationships/hdphoto" Target="../media/hdphoto3.wdp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41.emf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1.wdp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D4916924-6FEE-AAA5-2CAF-D40C76ABDE1B}"/>
              </a:ext>
            </a:extLst>
          </p:cNvPr>
          <p:cNvGrpSpPr/>
          <p:nvPr/>
        </p:nvGrpSpPr>
        <p:grpSpPr>
          <a:xfrm>
            <a:off x="-8544" y="991036"/>
            <a:ext cx="11898724" cy="31129695"/>
            <a:chOff x="372067" y="414456"/>
            <a:chExt cx="11898724" cy="31129695"/>
          </a:xfrm>
        </p:grpSpPr>
        <p:pic>
          <p:nvPicPr>
            <p:cNvPr id="92" name="Picture 34" descr="Weibo Gaming Logo">
              <a:extLst>
                <a:ext uri="{FF2B5EF4-FFF2-40B4-BE49-F238E27FC236}">
                  <a16:creationId xmlns:a16="http://schemas.microsoft.com/office/drawing/2014/main" id="{CCD68911-32D4-0583-57E3-FDEFE830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2" descr="T1 Logo">
              <a:extLst>
                <a:ext uri="{FF2B5EF4-FFF2-40B4-BE49-F238E27FC236}">
                  <a16:creationId xmlns:a16="http://schemas.microsoft.com/office/drawing/2014/main" id="{82280590-0388-120B-0410-454856CEA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6" descr="Bilibili Gaming Logo">
              <a:extLst>
                <a:ext uri="{FF2B5EF4-FFF2-40B4-BE49-F238E27FC236}">
                  <a16:creationId xmlns:a16="http://schemas.microsoft.com/office/drawing/2014/main" id="{DF89A2E6-F1A2-1906-23B4-9F96AA3DE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38" descr="JD Gaming Logo">
              <a:extLst>
                <a:ext uri="{FF2B5EF4-FFF2-40B4-BE49-F238E27FC236}">
                  <a16:creationId xmlns:a16="http://schemas.microsoft.com/office/drawing/2014/main" id="{504B9B8F-0CB8-DF57-F25C-C93144C4E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6" descr="LNG Esports Logo">
              <a:extLst>
                <a:ext uri="{FF2B5EF4-FFF2-40B4-BE49-F238E27FC236}">
                  <a16:creationId xmlns:a16="http://schemas.microsoft.com/office/drawing/2014/main" id="{F5D825A5-36D0-10F2-1131-84D1BC39D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8" descr="Dplus KIA Logo">
              <a:extLst>
                <a:ext uri="{FF2B5EF4-FFF2-40B4-BE49-F238E27FC236}">
                  <a16:creationId xmlns:a16="http://schemas.microsoft.com/office/drawing/2014/main" id="{C085BC6D-CD98-676B-7CFF-0EDDA81F7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0" descr="NRG Logo">
              <a:extLst>
                <a:ext uri="{FF2B5EF4-FFF2-40B4-BE49-F238E27FC236}">
                  <a16:creationId xmlns:a16="http://schemas.microsoft.com/office/drawing/2014/main" id="{6A4105F7-2AF0-8763-E26D-D9E10F3E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4" descr="KT Rolster Logo">
              <a:extLst>
                <a:ext uri="{FF2B5EF4-FFF2-40B4-BE49-F238E27FC236}">
                  <a16:creationId xmlns:a16="http://schemas.microsoft.com/office/drawing/2014/main" id="{F0F343D4-6265-68D5-8443-46808EA85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2" descr="Gen">
              <a:extLst>
                <a:ext uri="{FF2B5EF4-FFF2-40B4-BE49-F238E27FC236}">
                  <a16:creationId xmlns:a16="http://schemas.microsoft.com/office/drawing/2014/main" id="{A5EEFAFF-3D81-51D6-0727-77128360C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52" descr="G2 Esports Logo">
              <a:extLst>
                <a:ext uri="{FF2B5EF4-FFF2-40B4-BE49-F238E27FC236}">
                  <a16:creationId xmlns:a16="http://schemas.microsoft.com/office/drawing/2014/main" id="{F8CEF3ED-310A-43F9-0FCA-0B0C2E1FA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50" descr="Fnatic Logo">
              <a:extLst>
                <a:ext uri="{FF2B5EF4-FFF2-40B4-BE49-F238E27FC236}">
                  <a16:creationId xmlns:a16="http://schemas.microsoft.com/office/drawing/2014/main" id="{F02B6338-0BC1-86D0-7F42-D96910EED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54" descr="Cloud9 Logo">
              <a:extLst>
                <a:ext uri="{FF2B5EF4-FFF2-40B4-BE49-F238E27FC236}">
                  <a16:creationId xmlns:a16="http://schemas.microsoft.com/office/drawing/2014/main" id="{55314968-AD12-EAD8-A45A-1F2BE4ADD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58" descr="GAM Esports Logo">
              <a:extLst>
                <a:ext uri="{FF2B5EF4-FFF2-40B4-BE49-F238E27FC236}">
                  <a16:creationId xmlns:a16="http://schemas.microsoft.com/office/drawing/2014/main" id="{9168F33C-1B62-8629-DB9C-8949F790E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56" descr="MAD Lions Logo">
              <a:extLst>
                <a:ext uri="{FF2B5EF4-FFF2-40B4-BE49-F238E27FC236}">
                  <a16:creationId xmlns:a16="http://schemas.microsoft.com/office/drawing/2014/main" id="{0883720D-FC54-F0CB-AFF7-7A2387A23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934760" y="2162804"/>
            <a:ext cx="925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A5A69"/>
                </a:solidFill>
                <a:cs typeface="+mn-ea"/>
                <a:sym typeface="+mn-lt"/>
              </a:rPr>
              <a:t>Predict the winning team in the League of Legends World Championship 2023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INDENG242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3842C55-1E64-3A59-AF48-CA0B0F05D4C8}"/>
              </a:ext>
            </a:extLst>
          </p:cNvPr>
          <p:cNvSpPr txBox="1"/>
          <p:nvPr/>
        </p:nvSpPr>
        <p:spPr>
          <a:xfrm>
            <a:off x="8111934" y="5497290"/>
            <a:ext cx="384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Xilin Tian             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Xinyu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</a:t>
            </a:r>
          </a:p>
          <a:p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Yunqi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Liang          Jiayi Fang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C5DFB1-24C2-A32F-5DB5-299DF21D7829}"/>
              </a:ext>
            </a:extLst>
          </p:cNvPr>
          <p:cNvGrpSpPr/>
          <p:nvPr/>
        </p:nvGrpSpPr>
        <p:grpSpPr>
          <a:xfrm>
            <a:off x="89775" y="4087324"/>
            <a:ext cx="12244729" cy="25292241"/>
            <a:chOff x="-26366" y="-14677850"/>
            <a:chExt cx="12244729" cy="25292241"/>
          </a:xfrm>
        </p:grpSpPr>
        <p:pic>
          <p:nvPicPr>
            <p:cNvPr id="7" name="Picture 64" descr="Worlds 2023">
              <a:extLst>
                <a:ext uri="{FF2B5EF4-FFF2-40B4-BE49-F238E27FC236}">
                  <a16:creationId xmlns:a16="http://schemas.microsoft.com/office/drawing/2014/main" id="{3618659D-D8B4-D1AE-07BB-E23294371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4" descr="Worlds 2023">
              <a:extLst>
                <a:ext uri="{FF2B5EF4-FFF2-40B4-BE49-F238E27FC236}">
                  <a16:creationId xmlns:a16="http://schemas.microsoft.com/office/drawing/2014/main" id="{17A6F5F9-4ECA-5A78-261A-CD972367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48ACBC-0A3A-3147-E282-79B41384DA45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536AE5D-7FBB-6525-BF5C-74DA41C973D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1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1111A93C-6BC2-94E8-A25C-C39EBBC28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707A72D1-7DC3-9F92-B72B-0AA5A87284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518F6A0-C3BB-F8E3-C25C-100C68B68A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4" descr="Worlds 2023">
                  <a:extLst>
                    <a:ext uri="{FF2B5EF4-FFF2-40B4-BE49-F238E27FC236}">
                      <a16:creationId xmlns:a16="http://schemas.microsoft.com/office/drawing/2014/main" id="{41D37F27-7F5E-B796-EC2A-E025E058EB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E041B645-A675-A10F-2F84-90B9C5137E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" name="Picture 64" descr="Worlds 2023">
                <a:extLst>
                  <a:ext uri="{FF2B5EF4-FFF2-40B4-BE49-F238E27FC236}">
                    <a16:creationId xmlns:a16="http://schemas.microsoft.com/office/drawing/2014/main" id="{EDE2C2BF-9954-99D5-7622-961704567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76597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Boosting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0E97A-32CC-72B8-8830-61F820FB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80" y="805372"/>
            <a:ext cx="6155141" cy="524725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6196A6-1720-62D7-DB76-38BCD7A29D4B}"/>
              </a:ext>
            </a:extLst>
          </p:cNvPr>
          <p:cNvSpPr txBox="1">
            <a:spLocks/>
          </p:cNvSpPr>
          <p:nvPr/>
        </p:nvSpPr>
        <p:spPr>
          <a:xfrm>
            <a:off x="348658" y="1292157"/>
            <a:ext cx="5282122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 by importance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Accuracy: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0.57;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0.56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Selection Accuracy: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0.54;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0.57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82098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912282" y="374791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K-mean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312C4A-19DF-3DAC-1F8B-8F10D29C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42" y="1236231"/>
            <a:ext cx="6155141" cy="4385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7EE8E4-D72A-E065-F3D3-A3DA331C45DB}"/>
              </a:ext>
            </a:extLst>
          </p:cNvPr>
          <p:cNvSpPr txBox="1"/>
          <p:nvPr/>
        </p:nvSpPr>
        <p:spPr>
          <a:xfrm>
            <a:off x="746182" y="1334116"/>
            <a:ext cx="4767650" cy="499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K-mean to clustering our matches and added the resulting label as a new attribute.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implemented to our 4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point, the cluster should be 4.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87402-8DE0-95CA-B224-59190FD0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9" y="1831668"/>
            <a:ext cx="5396731" cy="3378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A240D-D973-B85B-61DC-EAA1191B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26" y="986019"/>
            <a:ext cx="5466092" cy="49058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41CBE5-BCD8-507B-4301-EE494934166F}"/>
              </a:ext>
            </a:extLst>
          </p:cNvPr>
          <p:cNvSpPr txBox="1"/>
          <p:nvPr/>
        </p:nvSpPr>
        <p:spPr>
          <a:xfrm>
            <a:off x="1912282" y="374791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K-mean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C7AE0A-A247-EA6F-9761-1F61B8530195}"/>
              </a:ext>
            </a:extLst>
          </p:cNvPr>
          <p:cNvSpPr txBox="1"/>
          <p:nvPr/>
        </p:nvSpPr>
        <p:spPr>
          <a:xfrm>
            <a:off x="-39294" y="1116096"/>
            <a:ext cx="1227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Logistic Regression                 CART                  Random Forest                  Boosting</a:t>
            </a:r>
          </a:p>
          <a:p>
            <a:r>
              <a:rPr lang="en-US" dirty="0"/>
              <a:t>                                         mean: 0.64                     mean: 0.53                 mean: 0.58                    mean: 0.57</a:t>
            </a:r>
          </a:p>
          <a:p>
            <a:r>
              <a:rPr lang="en-US" dirty="0"/>
              <a:t>                                       CI: [0.53,0.74]                 CI: [0.41,0.65]             CI: [0.47,0.69]                CI: [0.46,0.68]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K-mean feature:  Logistic Regression                CART                   Random Forest                 Boosting</a:t>
            </a:r>
          </a:p>
          <a:p>
            <a:r>
              <a:rPr lang="en-US" dirty="0"/>
              <a:t>                                         mean: 0.64                     mean: 0.53                 mean: 0.57                    mean: 0.61</a:t>
            </a:r>
          </a:p>
          <a:p>
            <a:r>
              <a:rPr lang="en-US" dirty="0"/>
              <a:t>                                       CI: [0.53,0.73]                 CI: [0.41,0.64]             CI: [0.46,0.60]                CI: [0.5,0.72]</a:t>
            </a:r>
          </a:p>
          <a:p>
            <a:endParaRPr lang="en-US" dirty="0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E55B4028-9A61-4ABB-99D7-BC8E70BA985C}"/>
              </a:ext>
            </a:extLst>
          </p:cNvPr>
          <p:cNvSpPr txBox="1"/>
          <p:nvPr/>
        </p:nvSpPr>
        <p:spPr>
          <a:xfrm>
            <a:off x="1293878" y="184078"/>
            <a:ext cx="5703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Bootstrapping</a:t>
            </a:r>
            <a:endParaRPr lang="ko-KR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2" name="Picture 62" descr="Game logo reading &quot;League of Legends&quot; in gold text">
            <a:extLst>
              <a:ext uri="{FF2B5EF4-FFF2-40B4-BE49-F238E27FC236}">
                <a16:creationId xmlns:a16="http://schemas.microsoft.com/office/drawing/2014/main" id="{26E2FE67-9DF5-880B-4E2D-B7E6B571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" y="-17186674"/>
            <a:ext cx="5534404" cy="20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2" descr="Game logo reading &quot;League of Legends&quot; in gold text">
            <a:extLst>
              <a:ext uri="{FF2B5EF4-FFF2-40B4-BE49-F238E27FC236}">
                <a16:creationId xmlns:a16="http://schemas.microsoft.com/office/drawing/2014/main" id="{583B24A8-ECB1-CD49-09C1-378E346D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6" y="-18016051"/>
            <a:ext cx="5534404" cy="20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872808-971F-1D9E-A95A-A0EDB6D9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318" y="2138309"/>
            <a:ext cx="1943695" cy="1331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6792A-E045-4AFB-D099-50FEF797D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841" y="2121692"/>
            <a:ext cx="2049141" cy="13891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B59C1B-0E41-9E11-9452-827A6FBE8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343" y="2121692"/>
            <a:ext cx="2029228" cy="13891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436FA3-854C-8C0F-A033-82F48BB7D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4668" y="2121692"/>
            <a:ext cx="2056503" cy="14040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B6978A-B0BF-3266-821E-5BE81380C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079" y="4941469"/>
            <a:ext cx="2024486" cy="13725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A0C0A2-41CA-F9C9-A705-4FCE3D5372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223" y="4923437"/>
            <a:ext cx="2007410" cy="13891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D01F05-A562-B3AF-F7A3-7B7F9E2F29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3292" y="4923436"/>
            <a:ext cx="2113279" cy="14465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7328F5-685D-148F-A5D4-DF72E0321B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8995" y="4923437"/>
            <a:ext cx="2027851" cy="13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365013F5-2101-8FC7-0976-D362304F433B}"/>
              </a:ext>
            </a:extLst>
          </p:cNvPr>
          <p:cNvSpPr txBox="1"/>
          <p:nvPr/>
        </p:nvSpPr>
        <p:spPr>
          <a:xfrm>
            <a:off x="1167864" y="1568158"/>
            <a:ext cx="910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4CFFEF02-D1E6-4532-3E9C-84F5F03A1199}"/>
              </a:ext>
            </a:extLst>
          </p:cNvPr>
          <p:cNvSpPr txBox="1"/>
          <p:nvPr/>
        </p:nvSpPr>
        <p:spPr>
          <a:xfrm>
            <a:off x="1167864" y="454637"/>
            <a:ext cx="9856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Conclusion &amp; Improvement</a:t>
            </a:r>
            <a:endParaRPr lang="ko-KR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83E19F-5C1B-96CD-BAEE-DC1F42FF8D0F}"/>
              </a:ext>
            </a:extLst>
          </p:cNvPr>
          <p:cNvSpPr txBox="1"/>
          <p:nvPr/>
        </p:nvSpPr>
        <p:spPr>
          <a:xfrm>
            <a:off x="1078031" y="1635239"/>
            <a:ext cx="9856272" cy="44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Boosting plays best and it is stable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k-mean clusters as a feature does not improve the model very much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75000"/>
              </a:lnSpc>
            </a:pPr>
            <a:r>
              <a:rPr lang="en-US" sz="2000" b="1" dirty="0"/>
              <a:t>Guessing of further improving the accuracy: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effect of losing or winning matches in different formats such as best-of-three or best-of-five on a team's performance in the next match.</a:t>
            </a:r>
          </a:p>
          <a:p>
            <a:pPr marL="285750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teams have good yearly average stats but don't do well in Worlds because of the level gap between regions, so the difference between regions can be used as a variable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377495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120145" y="2756776"/>
            <a:ext cx="7951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A5A69"/>
                </a:solidFill>
                <a:cs typeface="+mn-ea"/>
                <a:sym typeface="+mn-lt"/>
              </a:rPr>
              <a:t>Thank you for your listening!</a:t>
            </a:r>
            <a:endParaRPr lang="zh-CN" altLang="en-US" sz="44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69950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INDENG242</a:t>
            </a:r>
            <a:endParaRPr lang="zh-CN" altLang="en-US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35085D-B733-5176-DED3-99E0FA463D62}"/>
              </a:ext>
            </a:extLst>
          </p:cNvPr>
          <p:cNvGrpSpPr/>
          <p:nvPr/>
        </p:nvGrpSpPr>
        <p:grpSpPr>
          <a:xfrm>
            <a:off x="0" y="-5932279"/>
            <a:ext cx="11898724" cy="31129695"/>
            <a:chOff x="372067" y="414456"/>
            <a:chExt cx="11898724" cy="31129695"/>
          </a:xfrm>
        </p:grpSpPr>
        <p:pic>
          <p:nvPicPr>
            <p:cNvPr id="108" name="Picture 34" descr="Weibo Gaming Logo">
              <a:extLst>
                <a:ext uri="{FF2B5EF4-FFF2-40B4-BE49-F238E27FC236}">
                  <a16:creationId xmlns:a16="http://schemas.microsoft.com/office/drawing/2014/main" id="{8FA25F6F-4086-E168-46CD-C6999B7F2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32" descr="T1 Logo">
              <a:extLst>
                <a:ext uri="{FF2B5EF4-FFF2-40B4-BE49-F238E27FC236}">
                  <a16:creationId xmlns:a16="http://schemas.microsoft.com/office/drawing/2014/main" id="{F1380237-FC5E-D3C9-A12C-67AA7023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6" descr="Bilibili Gaming Logo">
              <a:extLst>
                <a:ext uri="{FF2B5EF4-FFF2-40B4-BE49-F238E27FC236}">
                  <a16:creationId xmlns:a16="http://schemas.microsoft.com/office/drawing/2014/main" id="{C1430F70-F13A-328E-A690-97C6A1869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8" descr="JD Gaming Logo">
              <a:extLst>
                <a:ext uri="{FF2B5EF4-FFF2-40B4-BE49-F238E27FC236}">
                  <a16:creationId xmlns:a16="http://schemas.microsoft.com/office/drawing/2014/main" id="{282F549A-CD04-FE25-26A1-1F452B5A7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46" descr="LNG Esports Logo">
              <a:extLst>
                <a:ext uri="{FF2B5EF4-FFF2-40B4-BE49-F238E27FC236}">
                  <a16:creationId xmlns:a16="http://schemas.microsoft.com/office/drawing/2014/main" id="{4CD8FED7-73C8-2BA2-B1E9-9BA5F3D31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8" descr="Dplus KIA Logo">
              <a:extLst>
                <a:ext uri="{FF2B5EF4-FFF2-40B4-BE49-F238E27FC236}">
                  <a16:creationId xmlns:a16="http://schemas.microsoft.com/office/drawing/2014/main" id="{A28364E2-7522-2DD2-519C-E56ACA959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40" descr="NRG Logo">
              <a:extLst>
                <a:ext uri="{FF2B5EF4-FFF2-40B4-BE49-F238E27FC236}">
                  <a16:creationId xmlns:a16="http://schemas.microsoft.com/office/drawing/2014/main" id="{B095ACFE-7921-BE24-727A-83241D4F5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4" descr="KT Rolster Logo">
              <a:extLst>
                <a:ext uri="{FF2B5EF4-FFF2-40B4-BE49-F238E27FC236}">
                  <a16:creationId xmlns:a16="http://schemas.microsoft.com/office/drawing/2014/main" id="{EB2BD007-B698-16B8-04D5-6F267F4D0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2" descr="Gen">
              <a:extLst>
                <a:ext uri="{FF2B5EF4-FFF2-40B4-BE49-F238E27FC236}">
                  <a16:creationId xmlns:a16="http://schemas.microsoft.com/office/drawing/2014/main" id="{3AE8F814-0898-5C6C-B103-9270EA66D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52" descr="G2 Esports Logo">
              <a:extLst>
                <a:ext uri="{FF2B5EF4-FFF2-40B4-BE49-F238E27FC236}">
                  <a16:creationId xmlns:a16="http://schemas.microsoft.com/office/drawing/2014/main" id="{F31232AA-344A-7412-E9AD-9D6E10B1E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50" descr="Fnatic Logo">
              <a:extLst>
                <a:ext uri="{FF2B5EF4-FFF2-40B4-BE49-F238E27FC236}">
                  <a16:creationId xmlns:a16="http://schemas.microsoft.com/office/drawing/2014/main" id="{AA284957-92EC-2D8D-F6D3-9CE5218FE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54" descr="Cloud9 Logo">
              <a:extLst>
                <a:ext uri="{FF2B5EF4-FFF2-40B4-BE49-F238E27FC236}">
                  <a16:creationId xmlns:a16="http://schemas.microsoft.com/office/drawing/2014/main" id="{41109D98-03FD-1BDE-3F51-A548A68B4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58" descr="GAM Esports Logo">
              <a:extLst>
                <a:ext uri="{FF2B5EF4-FFF2-40B4-BE49-F238E27FC236}">
                  <a16:creationId xmlns:a16="http://schemas.microsoft.com/office/drawing/2014/main" id="{799F43AD-4314-CD5E-C614-2708604F1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56" descr="MAD Lions Logo">
              <a:extLst>
                <a:ext uri="{FF2B5EF4-FFF2-40B4-BE49-F238E27FC236}">
                  <a16:creationId xmlns:a16="http://schemas.microsoft.com/office/drawing/2014/main" id="{9D3908E7-E17C-AF02-7404-6B539DF20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5BE971-0D86-BC6C-F693-2C696A2FA35D}"/>
              </a:ext>
            </a:extLst>
          </p:cNvPr>
          <p:cNvGrpSpPr/>
          <p:nvPr/>
        </p:nvGrpSpPr>
        <p:grpSpPr>
          <a:xfrm>
            <a:off x="0" y="-2673977"/>
            <a:ext cx="12244729" cy="25292241"/>
            <a:chOff x="-26366" y="-14677850"/>
            <a:chExt cx="12244729" cy="25292241"/>
          </a:xfrm>
        </p:grpSpPr>
        <p:pic>
          <p:nvPicPr>
            <p:cNvPr id="7" name="Picture 64" descr="Worlds 2023">
              <a:extLst>
                <a:ext uri="{FF2B5EF4-FFF2-40B4-BE49-F238E27FC236}">
                  <a16:creationId xmlns:a16="http://schemas.microsoft.com/office/drawing/2014/main" id="{FC24E581-9D71-19C3-B1EF-A4A83650C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4" descr="Worlds 2023">
              <a:extLst>
                <a:ext uri="{FF2B5EF4-FFF2-40B4-BE49-F238E27FC236}">
                  <a16:creationId xmlns:a16="http://schemas.microsoft.com/office/drawing/2014/main" id="{4A6C7CFF-288D-5F6F-0B36-C047F4A43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508C015-D107-B972-B428-730FC315844F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461B881-DD45-B89E-39F3-8228D6F1904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3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20D67FB5-FD37-F96F-16CF-9182B4138D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0E25E1A-5587-3B78-E464-E7512AFCD5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F1462AF-1873-3592-291E-3F61BDDD01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4" descr="Worlds 2023">
                  <a:extLst>
                    <a:ext uri="{FF2B5EF4-FFF2-40B4-BE49-F238E27FC236}">
                      <a16:creationId xmlns:a16="http://schemas.microsoft.com/office/drawing/2014/main" id="{01AEEC65-8ADC-DCA8-8777-87CC625CF3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D97B0105-B0AA-5D16-897A-E330F26016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4" name="Picture 64" descr="Worlds 2023">
                <a:extLst>
                  <a:ext uri="{FF2B5EF4-FFF2-40B4-BE49-F238E27FC236}">
                    <a16:creationId xmlns:a16="http://schemas.microsoft.com/office/drawing/2014/main" id="{E2863B1F-91A9-880D-F4C7-A20C86D82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652596" y="1945780"/>
            <a:ext cx="341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LOL Introduction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814653" y="1947150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01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488861" y="211202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8075449" y="1945780"/>
            <a:ext cx="199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Objective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7220467" y="1945780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02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929102" y="211202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652596" y="2797930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Data Collection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814653" y="2813383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03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483168" y="2983156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8075449" y="2795794"/>
            <a:ext cx="388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Analytical Progress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7220467" y="2813382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04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937263" y="297877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891207" y="741629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8384" y="1695635"/>
            <a:ext cx="209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3136B7-9F19-A131-62D1-BB9BBB7ACDBF}"/>
              </a:ext>
            </a:extLst>
          </p:cNvPr>
          <p:cNvSpPr txBox="1"/>
          <p:nvPr/>
        </p:nvSpPr>
        <p:spPr>
          <a:xfrm>
            <a:off x="1814653" y="3628262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05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CDDAE7-7BF8-C7F6-63CE-0620F08439AD}"/>
              </a:ext>
            </a:extLst>
          </p:cNvPr>
          <p:cNvSpPr txBox="1"/>
          <p:nvPr/>
        </p:nvSpPr>
        <p:spPr>
          <a:xfrm>
            <a:off x="1852504" y="4493727"/>
            <a:ext cx="7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06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7AC1FA-1AA7-21E8-DB2C-898B542DE212}"/>
              </a:ext>
            </a:extLst>
          </p:cNvPr>
          <p:cNvSpPr txBox="1"/>
          <p:nvPr/>
        </p:nvSpPr>
        <p:spPr>
          <a:xfrm>
            <a:off x="2652596" y="359682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Bootstrapping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6B7A3C-8848-68DF-4C3A-0CCD8306BFCD}"/>
              </a:ext>
            </a:extLst>
          </p:cNvPr>
          <p:cNvSpPr txBox="1"/>
          <p:nvPr/>
        </p:nvSpPr>
        <p:spPr>
          <a:xfrm>
            <a:off x="2652596" y="4462282"/>
            <a:ext cx="53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Conclusion &amp; Improvement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4946B74-5E38-E70E-311C-50C37886CC14}"/>
              </a:ext>
            </a:extLst>
          </p:cNvPr>
          <p:cNvSpPr/>
          <p:nvPr/>
        </p:nvSpPr>
        <p:spPr>
          <a:xfrm>
            <a:off x="2497880" y="376924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293003-7832-696C-6D02-E0094B5B4138}"/>
              </a:ext>
            </a:extLst>
          </p:cNvPr>
          <p:cNvSpPr/>
          <p:nvPr/>
        </p:nvSpPr>
        <p:spPr>
          <a:xfrm>
            <a:off x="2493142" y="463198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62747DDC-108D-2374-55BB-2ABD4AA4D21B}"/>
              </a:ext>
            </a:extLst>
          </p:cNvPr>
          <p:cNvGrpSpPr/>
          <p:nvPr/>
        </p:nvGrpSpPr>
        <p:grpSpPr>
          <a:xfrm>
            <a:off x="0" y="-10961479"/>
            <a:ext cx="11898724" cy="31129695"/>
            <a:chOff x="372067" y="414456"/>
            <a:chExt cx="11898724" cy="31129695"/>
          </a:xfrm>
        </p:grpSpPr>
        <p:pic>
          <p:nvPicPr>
            <p:cNvPr id="79" name="Picture 34" descr="Weibo Gaming Logo">
              <a:extLst>
                <a:ext uri="{FF2B5EF4-FFF2-40B4-BE49-F238E27FC236}">
                  <a16:creationId xmlns:a16="http://schemas.microsoft.com/office/drawing/2014/main" id="{69FAC2E1-3891-41B6-2E0F-5B50B8115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2" descr="T1 Logo">
              <a:extLst>
                <a:ext uri="{FF2B5EF4-FFF2-40B4-BE49-F238E27FC236}">
                  <a16:creationId xmlns:a16="http://schemas.microsoft.com/office/drawing/2014/main" id="{6633A0C8-8E14-2A9A-FDC8-151E62295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6" descr="Bilibili Gaming Logo">
              <a:extLst>
                <a:ext uri="{FF2B5EF4-FFF2-40B4-BE49-F238E27FC236}">
                  <a16:creationId xmlns:a16="http://schemas.microsoft.com/office/drawing/2014/main" id="{AF7280D0-72D0-481F-8F2A-4CF1F5210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8" descr="JD Gaming Logo">
              <a:extLst>
                <a:ext uri="{FF2B5EF4-FFF2-40B4-BE49-F238E27FC236}">
                  <a16:creationId xmlns:a16="http://schemas.microsoft.com/office/drawing/2014/main" id="{6E8B28DB-715A-41E8-E645-28C298278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6" descr="LNG Esports Logo">
              <a:extLst>
                <a:ext uri="{FF2B5EF4-FFF2-40B4-BE49-F238E27FC236}">
                  <a16:creationId xmlns:a16="http://schemas.microsoft.com/office/drawing/2014/main" id="{13D1B6E2-D195-3BD5-1E58-BBF4B02E2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8" descr="Dplus KIA Logo">
              <a:extLst>
                <a:ext uri="{FF2B5EF4-FFF2-40B4-BE49-F238E27FC236}">
                  <a16:creationId xmlns:a16="http://schemas.microsoft.com/office/drawing/2014/main" id="{80E34123-B298-562D-7778-1FE9B716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0" descr="NRG Logo">
              <a:extLst>
                <a:ext uri="{FF2B5EF4-FFF2-40B4-BE49-F238E27FC236}">
                  <a16:creationId xmlns:a16="http://schemas.microsoft.com/office/drawing/2014/main" id="{430E428B-34B2-6CF7-20B9-2EEB2D46F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4" descr="KT Rolster Logo">
              <a:extLst>
                <a:ext uri="{FF2B5EF4-FFF2-40B4-BE49-F238E27FC236}">
                  <a16:creationId xmlns:a16="http://schemas.microsoft.com/office/drawing/2014/main" id="{1B8AE725-2D13-5438-F7C8-41D0E98BD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2" descr="Gen">
              <a:extLst>
                <a:ext uri="{FF2B5EF4-FFF2-40B4-BE49-F238E27FC236}">
                  <a16:creationId xmlns:a16="http://schemas.microsoft.com/office/drawing/2014/main" id="{DB83725E-73BE-8240-C5BB-714D32A4C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52" descr="G2 Esports Logo">
              <a:extLst>
                <a:ext uri="{FF2B5EF4-FFF2-40B4-BE49-F238E27FC236}">
                  <a16:creationId xmlns:a16="http://schemas.microsoft.com/office/drawing/2014/main" id="{5530B181-0F29-EFB9-82CC-EC81FE2C5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50" descr="Fnatic Logo">
              <a:extLst>
                <a:ext uri="{FF2B5EF4-FFF2-40B4-BE49-F238E27FC236}">
                  <a16:creationId xmlns:a16="http://schemas.microsoft.com/office/drawing/2014/main" id="{E85002A5-B31D-AF20-8390-78EDB5E5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54" descr="Cloud9 Logo">
              <a:extLst>
                <a:ext uri="{FF2B5EF4-FFF2-40B4-BE49-F238E27FC236}">
                  <a16:creationId xmlns:a16="http://schemas.microsoft.com/office/drawing/2014/main" id="{015B562A-3689-1073-7D98-EEC2168D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58" descr="GAM Esports Logo">
              <a:extLst>
                <a:ext uri="{FF2B5EF4-FFF2-40B4-BE49-F238E27FC236}">
                  <a16:creationId xmlns:a16="http://schemas.microsoft.com/office/drawing/2014/main" id="{95D87587-714E-CD62-AD4B-63766CF31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56" descr="MAD Lions Logo">
              <a:extLst>
                <a:ext uri="{FF2B5EF4-FFF2-40B4-BE49-F238E27FC236}">
                  <a16:creationId xmlns:a16="http://schemas.microsoft.com/office/drawing/2014/main" id="{803846D6-86D4-E19A-45FD-05CCC9A2C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D841706-35B1-861A-0AEB-7791F5BBE519}"/>
              </a:ext>
            </a:extLst>
          </p:cNvPr>
          <p:cNvGrpSpPr/>
          <p:nvPr/>
        </p:nvGrpSpPr>
        <p:grpSpPr>
          <a:xfrm>
            <a:off x="0" y="-7679648"/>
            <a:ext cx="12244729" cy="25292241"/>
            <a:chOff x="-26366" y="-14677850"/>
            <a:chExt cx="12244729" cy="25292241"/>
          </a:xfrm>
        </p:grpSpPr>
        <p:pic>
          <p:nvPicPr>
            <p:cNvPr id="68" name="Picture 64" descr="Worlds 2023">
              <a:extLst>
                <a:ext uri="{FF2B5EF4-FFF2-40B4-BE49-F238E27FC236}">
                  <a16:creationId xmlns:a16="http://schemas.microsoft.com/office/drawing/2014/main" id="{19420D9D-4712-0253-F1A4-A9DCA60D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4" descr="Worlds 2023">
              <a:extLst>
                <a:ext uri="{FF2B5EF4-FFF2-40B4-BE49-F238E27FC236}">
                  <a16:creationId xmlns:a16="http://schemas.microsoft.com/office/drawing/2014/main" id="{5540AD77-7C54-6657-9828-D1F00EEA3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50DF698-33F7-F57F-A44D-1ACE8EF7EA03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97C1329-EF12-8A16-B372-933A5FC16182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7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4AF332D-E4EB-61F8-64D9-A06D579E67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9FDA6314-D78C-31BC-38F8-3A5285BDB5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E61284E5-4FDB-548A-1515-29F599B7B4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64" descr="Worlds 2023">
                  <a:extLst>
                    <a:ext uri="{FF2B5EF4-FFF2-40B4-BE49-F238E27FC236}">
                      <a16:creationId xmlns:a16="http://schemas.microsoft.com/office/drawing/2014/main" id="{765DADFE-4A06-B7E4-66CF-080DC38CF7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BCFF984F-552A-404D-74AB-9A0623E248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2" name="Picture 64" descr="Worlds 2023">
                <a:extLst>
                  <a:ext uri="{FF2B5EF4-FFF2-40B4-BE49-F238E27FC236}">
                    <a16:creationId xmlns:a16="http://schemas.microsoft.com/office/drawing/2014/main" id="{F2C4EBD1-3642-0672-87A8-CBC9FCD97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10">
            <a:extLst>
              <a:ext uri="{FF2B5EF4-FFF2-40B4-BE49-F238E27FC236}">
                <a16:creationId xmlns:a16="http://schemas.microsoft.com/office/drawing/2014/main" id="{53F1B7D1-F2BC-9409-1CAE-F8488807ADAF}"/>
              </a:ext>
            </a:extLst>
          </p:cNvPr>
          <p:cNvSpPr txBox="1"/>
          <p:nvPr/>
        </p:nvSpPr>
        <p:spPr>
          <a:xfrm>
            <a:off x="703762" y="1794877"/>
            <a:ext cx="82939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League of Legends (</a:t>
            </a:r>
            <a:r>
              <a:rPr lang="en-US" altLang="ko-KR" sz="2000" b="1" i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LoL</a:t>
            </a:r>
            <a:r>
              <a:rPr lang="en-US" altLang="ko-KR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):</a:t>
            </a:r>
            <a:r>
              <a:rPr lang="zh-CN" altLang="en-US" sz="2000" b="1" i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multiplayer online battle arena video game developed and published by Riot Games.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game,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two teams of five players battle together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During a match,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team wins 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by pushing through to the enemy base.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2023 Season World Championship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(Worlds 2023) has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22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teams in total, which had to participate in three main stages.</a:t>
            </a:r>
          </a:p>
          <a:p>
            <a:endParaRPr lang="en-US" altLang="ko-KR" sz="2000" b="1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final match of </a:t>
            </a:r>
            <a:r>
              <a:rPr lang="en-US" altLang="ko-KR" sz="20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Worlds 2023</a:t>
            </a:r>
            <a:r>
              <a:rPr lang="en-US" altLang="ko-KR" sz="20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T1 3-0 edged out WBG to win the Championship! This is T1's fourth Champion, as well as the fourth for Faker! </a:t>
            </a:r>
          </a:p>
          <a:p>
            <a:endParaRPr lang="en-US" altLang="ko-KR" sz="20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9B0DCD-E7E0-6FC3-C0A2-6C24F45B09C6}"/>
              </a:ext>
            </a:extLst>
          </p:cNvPr>
          <p:cNvSpPr txBox="1"/>
          <p:nvPr/>
        </p:nvSpPr>
        <p:spPr>
          <a:xfrm>
            <a:off x="3598394" y="561144"/>
            <a:ext cx="5399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LOL Introduction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08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88C5BD-C73D-CFD5-2E1F-AA5D759F1E44}"/>
              </a:ext>
            </a:extLst>
          </p:cNvPr>
          <p:cNvGrpSpPr/>
          <p:nvPr/>
        </p:nvGrpSpPr>
        <p:grpSpPr>
          <a:xfrm>
            <a:off x="132616" y="-17819479"/>
            <a:ext cx="11898724" cy="31129695"/>
            <a:chOff x="372067" y="414456"/>
            <a:chExt cx="11898724" cy="31129695"/>
          </a:xfrm>
        </p:grpSpPr>
        <p:pic>
          <p:nvPicPr>
            <p:cNvPr id="83" name="Picture 34" descr="Weibo Gaming Logo">
              <a:extLst>
                <a:ext uri="{FF2B5EF4-FFF2-40B4-BE49-F238E27FC236}">
                  <a16:creationId xmlns:a16="http://schemas.microsoft.com/office/drawing/2014/main" id="{D6833A26-3654-32ED-F516-E5FCB11FF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2" descr="T1 Logo">
              <a:extLst>
                <a:ext uri="{FF2B5EF4-FFF2-40B4-BE49-F238E27FC236}">
                  <a16:creationId xmlns:a16="http://schemas.microsoft.com/office/drawing/2014/main" id="{FAB9C7A0-B116-4001-5834-13690228B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6" descr="Bilibili Gaming Logo">
              <a:extLst>
                <a:ext uri="{FF2B5EF4-FFF2-40B4-BE49-F238E27FC236}">
                  <a16:creationId xmlns:a16="http://schemas.microsoft.com/office/drawing/2014/main" id="{CF883033-0607-779C-4B70-B4F0C3707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8" descr="JD Gaming Logo">
              <a:extLst>
                <a:ext uri="{FF2B5EF4-FFF2-40B4-BE49-F238E27FC236}">
                  <a16:creationId xmlns:a16="http://schemas.microsoft.com/office/drawing/2014/main" id="{E71B2B7E-13BF-F413-8F70-61026B772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6" descr="LNG Esports Logo">
              <a:extLst>
                <a:ext uri="{FF2B5EF4-FFF2-40B4-BE49-F238E27FC236}">
                  <a16:creationId xmlns:a16="http://schemas.microsoft.com/office/drawing/2014/main" id="{C04A845C-A8E0-81F5-752A-027557082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8" descr="Dplus KIA Logo">
              <a:extLst>
                <a:ext uri="{FF2B5EF4-FFF2-40B4-BE49-F238E27FC236}">
                  <a16:creationId xmlns:a16="http://schemas.microsoft.com/office/drawing/2014/main" id="{F6AC33A5-0D14-2C42-F999-52B849ED3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0" descr="NRG Logo">
              <a:extLst>
                <a:ext uri="{FF2B5EF4-FFF2-40B4-BE49-F238E27FC236}">
                  <a16:creationId xmlns:a16="http://schemas.microsoft.com/office/drawing/2014/main" id="{CCF8CC46-C959-DE3A-81F9-89A4CFA2E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4" descr="KT Rolster Logo">
              <a:extLst>
                <a:ext uri="{FF2B5EF4-FFF2-40B4-BE49-F238E27FC236}">
                  <a16:creationId xmlns:a16="http://schemas.microsoft.com/office/drawing/2014/main" id="{10368122-ACD5-9C6F-FEAD-7DBC62B0C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Gen">
              <a:extLst>
                <a:ext uri="{FF2B5EF4-FFF2-40B4-BE49-F238E27FC236}">
                  <a16:creationId xmlns:a16="http://schemas.microsoft.com/office/drawing/2014/main" id="{0A0E3EE4-208B-EC1A-5EF9-B82A06F4B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52" descr="G2 Esports Logo">
              <a:extLst>
                <a:ext uri="{FF2B5EF4-FFF2-40B4-BE49-F238E27FC236}">
                  <a16:creationId xmlns:a16="http://schemas.microsoft.com/office/drawing/2014/main" id="{96131BB1-E7B1-EB4A-AED0-5EAD449D3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355" y="24333690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50" descr="Fnatic Logo">
              <a:extLst>
                <a:ext uri="{FF2B5EF4-FFF2-40B4-BE49-F238E27FC236}">
                  <a16:creationId xmlns:a16="http://schemas.microsoft.com/office/drawing/2014/main" id="{5434270D-DA28-0903-EFF5-5BF3D7786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54" descr="Cloud9 Logo">
              <a:extLst>
                <a:ext uri="{FF2B5EF4-FFF2-40B4-BE49-F238E27FC236}">
                  <a16:creationId xmlns:a16="http://schemas.microsoft.com/office/drawing/2014/main" id="{A04101EB-F272-FDA8-4BE0-1D60525E5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58" descr="GAM Esports Logo">
              <a:extLst>
                <a:ext uri="{FF2B5EF4-FFF2-40B4-BE49-F238E27FC236}">
                  <a16:creationId xmlns:a16="http://schemas.microsoft.com/office/drawing/2014/main" id="{A9A762AB-28EB-7618-6D41-03C9ABDD7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56" descr="MAD Lions Logo">
              <a:extLst>
                <a:ext uri="{FF2B5EF4-FFF2-40B4-BE49-F238E27FC236}">
                  <a16:creationId xmlns:a16="http://schemas.microsoft.com/office/drawing/2014/main" id="{68DDD95F-A376-DA10-6FD1-D86AADB64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8F4BD8E-9D47-FFC1-3019-F9FCCD8A9460}"/>
              </a:ext>
            </a:extLst>
          </p:cNvPr>
          <p:cNvGrpSpPr/>
          <p:nvPr/>
        </p:nvGrpSpPr>
        <p:grpSpPr>
          <a:xfrm>
            <a:off x="-29241" y="-14757330"/>
            <a:ext cx="12244729" cy="25292241"/>
            <a:chOff x="-26366" y="-14677850"/>
            <a:chExt cx="12244729" cy="25292241"/>
          </a:xfrm>
        </p:grpSpPr>
        <p:pic>
          <p:nvPicPr>
            <p:cNvPr id="72" name="Picture 64" descr="Worlds 2023">
              <a:extLst>
                <a:ext uri="{FF2B5EF4-FFF2-40B4-BE49-F238E27FC236}">
                  <a16:creationId xmlns:a16="http://schemas.microsoft.com/office/drawing/2014/main" id="{0A9E0BAC-B9D4-8979-4620-76D64087C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4" descr="Worlds 2023">
              <a:extLst>
                <a:ext uri="{FF2B5EF4-FFF2-40B4-BE49-F238E27FC236}">
                  <a16:creationId xmlns:a16="http://schemas.microsoft.com/office/drawing/2014/main" id="{15436B55-EBCF-20FE-D9A9-24D7067D5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33B63BF-4E0C-1D7B-EE98-872F502E3FA8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63979023-8D6B-09AD-7FFB-771E460A7847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7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990D452-8D85-4EA9-C2FB-0E3951EF55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A8B0014-E53F-17A2-942E-3F9F55F3D7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A77BC95-5C51-BDE2-CDFD-810070E1CA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64" descr="Worlds 2023">
                  <a:extLst>
                    <a:ext uri="{FF2B5EF4-FFF2-40B4-BE49-F238E27FC236}">
                      <a16:creationId xmlns:a16="http://schemas.microsoft.com/office/drawing/2014/main" id="{CF77D843-17EB-0328-EB93-2A4D398AA8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E638B98-79C0-0628-B4C0-4F0C65C52F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6" name="Picture 64" descr="Worlds 2023">
                <a:extLst>
                  <a:ext uri="{FF2B5EF4-FFF2-40B4-BE49-F238E27FC236}">
                    <a16:creationId xmlns:a16="http://schemas.microsoft.com/office/drawing/2014/main" id="{A6E1E201-A5F6-B104-55AE-F637DC094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6793E9A-1836-8CE5-74DB-277225BCFD5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/>
          </a:blip>
          <a:srcRect l="4025" t="30670" r="4026" b="29068"/>
          <a:stretch/>
        </p:blipFill>
        <p:spPr>
          <a:xfrm>
            <a:off x="1922217" y="3719792"/>
            <a:ext cx="7719658" cy="19014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E957AB-1994-4E58-61D1-5CB2BA578761}"/>
              </a:ext>
            </a:extLst>
          </p:cNvPr>
          <p:cNvSpPr txBox="1"/>
          <p:nvPr/>
        </p:nvSpPr>
        <p:spPr>
          <a:xfrm>
            <a:off x="4716284" y="407924"/>
            <a:ext cx="2759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Objective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1250A19-59DF-3367-D024-64A5CA79F17F}"/>
              </a:ext>
            </a:extLst>
          </p:cNvPr>
          <p:cNvSpPr txBox="1"/>
          <p:nvPr/>
        </p:nvSpPr>
        <p:spPr>
          <a:xfrm>
            <a:off x="1277522" y="1655888"/>
            <a:ext cx="8704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Our project aims to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predict the winner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of Worlds 2023 using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logistic regression, CART, random forest, and </a:t>
            </a:r>
            <a:r>
              <a:rPr lang="en-US" altLang="ko-KR" sz="2400" b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XGBoost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models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refine our model, we employ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K-mean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and use 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Bootstrapping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select the best model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prediction progress focuses on </a:t>
            </a:r>
            <a:r>
              <a:rPr lang="en-US" altLang="zh-CN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knockout stage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</a:t>
            </a:r>
            <a:r>
              <a:rPr lang="en-US" altLang="zh-CN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between the top eight teams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24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41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FB08B324-B288-8990-1E05-F36319574492}"/>
              </a:ext>
            </a:extLst>
          </p:cNvPr>
          <p:cNvGrpSpPr/>
          <p:nvPr/>
        </p:nvGrpSpPr>
        <p:grpSpPr>
          <a:xfrm>
            <a:off x="395082" y="-24787978"/>
            <a:ext cx="11898724" cy="31129695"/>
            <a:chOff x="372067" y="414456"/>
            <a:chExt cx="11898724" cy="31129695"/>
          </a:xfrm>
        </p:grpSpPr>
        <p:pic>
          <p:nvPicPr>
            <p:cNvPr id="50" name="Picture 34" descr="Weibo Gaming Logo">
              <a:extLst>
                <a:ext uri="{FF2B5EF4-FFF2-40B4-BE49-F238E27FC236}">
                  <a16:creationId xmlns:a16="http://schemas.microsoft.com/office/drawing/2014/main" id="{E5406317-8657-19C2-C765-3848A7705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2" descr="T1 Logo">
              <a:extLst>
                <a:ext uri="{FF2B5EF4-FFF2-40B4-BE49-F238E27FC236}">
                  <a16:creationId xmlns:a16="http://schemas.microsoft.com/office/drawing/2014/main" id="{B1884244-0DD2-5B1B-FAD8-59EF6C398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Bilibili Gaming Logo">
              <a:extLst>
                <a:ext uri="{FF2B5EF4-FFF2-40B4-BE49-F238E27FC236}">
                  <a16:creationId xmlns:a16="http://schemas.microsoft.com/office/drawing/2014/main" id="{299DFBF1-FF2C-94CF-2AD2-9B1AF5737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38" descr="JD Gaming Logo">
              <a:extLst>
                <a:ext uri="{FF2B5EF4-FFF2-40B4-BE49-F238E27FC236}">
                  <a16:creationId xmlns:a16="http://schemas.microsoft.com/office/drawing/2014/main" id="{5B4A35FB-45D0-DE0C-DA15-2B1124D8D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6" descr="LNG Esports Logo">
              <a:extLst>
                <a:ext uri="{FF2B5EF4-FFF2-40B4-BE49-F238E27FC236}">
                  <a16:creationId xmlns:a16="http://schemas.microsoft.com/office/drawing/2014/main" id="{D1135F10-C9CD-96A0-E677-F4BC90ED1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8" descr="Dplus KIA Logo">
              <a:extLst>
                <a:ext uri="{FF2B5EF4-FFF2-40B4-BE49-F238E27FC236}">
                  <a16:creationId xmlns:a16="http://schemas.microsoft.com/office/drawing/2014/main" id="{BF1B95C7-953F-9914-9818-C7E63324A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0" descr="NRG Logo">
              <a:extLst>
                <a:ext uri="{FF2B5EF4-FFF2-40B4-BE49-F238E27FC236}">
                  <a16:creationId xmlns:a16="http://schemas.microsoft.com/office/drawing/2014/main" id="{58E3F4E7-77C7-B310-D834-4D894E5C5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4" descr="KT Rolster Logo">
              <a:extLst>
                <a:ext uri="{FF2B5EF4-FFF2-40B4-BE49-F238E27FC236}">
                  <a16:creationId xmlns:a16="http://schemas.microsoft.com/office/drawing/2014/main" id="{CC443123-8DA6-37FC-FA67-14416B1BE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2" descr="Gen">
              <a:extLst>
                <a:ext uri="{FF2B5EF4-FFF2-40B4-BE49-F238E27FC236}">
                  <a16:creationId xmlns:a16="http://schemas.microsoft.com/office/drawing/2014/main" id="{C0C455BD-70C4-DF7E-169A-ACAF9BAA7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2" descr="G2 Esports Logo">
              <a:extLst>
                <a:ext uri="{FF2B5EF4-FFF2-40B4-BE49-F238E27FC236}">
                  <a16:creationId xmlns:a16="http://schemas.microsoft.com/office/drawing/2014/main" id="{CA27E5A5-76CF-C66E-553A-250003242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355" y="24333690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0" descr="Fnatic Logo">
              <a:extLst>
                <a:ext uri="{FF2B5EF4-FFF2-40B4-BE49-F238E27FC236}">
                  <a16:creationId xmlns:a16="http://schemas.microsoft.com/office/drawing/2014/main" id="{1280B511-0E4C-7043-5208-B2E82A964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4" descr="Cloud9 Logo">
              <a:extLst>
                <a:ext uri="{FF2B5EF4-FFF2-40B4-BE49-F238E27FC236}">
                  <a16:creationId xmlns:a16="http://schemas.microsoft.com/office/drawing/2014/main" id="{8BE1FF22-8281-1BCD-75B8-916197EB7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58" descr="GAM Esports Logo">
              <a:extLst>
                <a:ext uri="{FF2B5EF4-FFF2-40B4-BE49-F238E27FC236}">
                  <a16:creationId xmlns:a16="http://schemas.microsoft.com/office/drawing/2014/main" id="{89430BD5-4B57-A5F6-F5DA-DDB087580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56" descr="MAD Lions Logo">
              <a:extLst>
                <a:ext uri="{FF2B5EF4-FFF2-40B4-BE49-F238E27FC236}">
                  <a16:creationId xmlns:a16="http://schemas.microsoft.com/office/drawing/2014/main" id="{85ED7A2B-07E3-14DC-AF5C-1C71D0697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5DBB7A-35EC-E593-6099-3FBE3B06906A}"/>
              </a:ext>
            </a:extLst>
          </p:cNvPr>
          <p:cNvGrpSpPr/>
          <p:nvPr/>
        </p:nvGrpSpPr>
        <p:grpSpPr>
          <a:xfrm>
            <a:off x="-26365" y="-18474648"/>
            <a:ext cx="12244729" cy="25292241"/>
            <a:chOff x="-26366" y="-14677850"/>
            <a:chExt cx="12244729" cy="25292241"/>
          </a:xfrm>
        </p:grpSpPr>
        <p:pic>
          <p:nvPicPr>
            <p:cNvPr id="24" name="Picture 64" descr="Worlds 2023">
              <a:extLst>
                <a:ext uri="{FF2B5EF4-FFF2-40B4-BE49-F238E27FC236}">
                  <a16:creationId xmlns:a16="http://schemas.microsoft.com/office/drawing/2014/main" id="{D0F7417C-8512-287C-05B8-ABCA1868A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4" descr="Worlds 2023">
              <a:extLst>
                <a:ext uri="{FF2B5EF4-FFF2-40B4-BE49-F238E27FC236}">
                  <a16:creationId xmlns:a16="http://schemas.microsoft.com/office/drawing/2014/main" id="{C181E384-656A-82D9-9EFF-180789041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FE2FC1D-BD4A-CD3D-5DE2-46E85DCB8EDC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13D9BAC-6C57-6694-9232-8BA4C526F9AD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29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48732AE-D488-2409-936C-F7F65FB0B6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C66D7F51-122B-28D0-BD1D-A6AC15640C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01F238C3-E8BB-1E75-9A04-06560B29E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64" descr="Worlds 2023">
                  <a:extLst>
                    <a:ext uri="{FF2B5EF4-FFF2-40B4-BE49-F238E27FC236}">
                      <a16:creationId xmlns:a16="http://schemas.microsoft.com/office/drawing/2014/main" id="{CBEB319D-DDC1-2D7F-C8A6-896ED2676F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7747E06F-0086-A6C4-F984-D0BE0CF7C4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8" name="Picture 64" descr="Worlds 2023">
                <a:extLst>
                  <a:ext uri="{FF2B5EF4-FFF2-40B4-BE49-F238E27FC236}">
                    <a16:creationId xmlns:a16="http://schemas.microsoft.com/office/drawing/2014/main" id="{49779D82-AF74-AED7-D2C9-870E7A27C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A521CD-E0D0-2C25-50C0-1AC244BA9FAE}"/>
              </a:ext>
            </a:extLst>
          </p:cNvPr>
          <p:cNvSpPr txBox="1"/>
          <p:nvPr/>
        </p:nvSpPr>
        <p:spPr>
          <a:xfrm>
            <a:off x="3894367" y="161319"/>
            <a:ext cx="5399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Data Collection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38F72DAE-FFA5-F40E-BD85-9398A748ADD6}"/>
              </a:ext>
            </a:extLst>
          </p:cNvPr>
          <p:cNvSpPr txBox="1"/>
          <p:nvPr/>
        </p:nvSpPr>
        <p:spPr>
          <a:xfrm>
            <a:off x="801599" y="930760"/>
            <a:ext cx="11159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Collected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records for each team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the entire year from </a:t>
            </a:r>
            <a:r>
              <a:rPr lang="en-US" altLang="ko-KR" sz="2400" u="sng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oracleselixir</a:t>
            </a:r>
            <a:endParaRPr lang="en-US" altLang="ko-KR" sz="2400" u="sng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wins and losses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for each game of the Worlds from </a:t>
            </a:r>
            <a:r>
              <a:rPr lang="en-US" altLang="ko-KR" sz="2400" u="sng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League_of_Legends_Esports_Wiki</a:t>
            </a:r>
            <a:r>
              <a:rPr lang="en-US" altLang="ko-KR" sz="2400" u="sng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From 2019 to 2023(5 </a:t>
            </a:r>
            <a:r>
              <a:rPr lang="en-US" altLang="ko-KR" sz="2400" b="1" dirty="0" err="1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yr</a:t>
            </a: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368 matches, 19 attributes</a:t>
            </a:r>
            <a:endParaRPr lang="en-US" altLang="ko-KR" sz="2400" dirty="0">
              <a:solidFill>
                <a:srgbClr val="4A5A6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total of 16 teams compete </a:t>
            </a:r>
            <a:r>
              <a:rPr lang="en-US" altLang="zh-CN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Swiss stage. In order to join the datasets of two opposing teams together, we </a:t>
            </a:r>
            <a:r>
              <a:rPr lang="en-US" altLang="ko-KR" sz="2400" b="1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subtract the data of the red team from the blue team for each game to get the difference between the two teams as the INDEPENDENT variable</a:t>
            </a:r>
            <a:r>
              <a:rPr lang="en-US" altLang="ko-KR" sz="2400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of the dataset; </a:t>
            </a:r>
            <a:r>
              <a:rPr lang="en-US" altLang="ko-KR" sz="2400" b="1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and whether the blue team wins or not as the DEPENDENT variable of the dataset</a:t>
            </a:r>
            <a:r>
              <a:rPr lang="en-US" altLang="ko-KR" sz="2400" dirty="0">
                <a:solidFill>
                  <a:srgbClr val="4A5A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ko-KR" sz="2400" dirty="0">
                <a:solidFill>
                  <a:srgbClr val="4A5A6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Thus, we obtain a new dataset that will be based on the predicted the winning rate of the blue team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7563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7392C7-55CC-FFE4-6FD6-87611CC052E0}"/>
              </a:ext>
            </a:extLst>
          </p:cNvPr>
          <p:cNvGrpSpPr/>
          <p:nvPr/>
        </p:nvGrpSpPr>
        <p:grpSpPr>
          <a:xfrm>
            <a:off x="422500" y="-31317596"/>
            <a:ext cx="11898724" cy="31129695"/>
            <a:chOff x="372067" y="414456"/>
            <a:chExt cx="11898724" cy="31129695"/>
          </a:xfrm>
        </p:grpSpPr>
        <p:pic>
          <p:nvPicPr>
            <p:cNvPr id="3" name="Picture 34" descr="Weibo Gaming Logo">
              <a:extLst>
                <a:ext uri="{FF2B5EF4-FFF2-40B4-BE49-F238E27FC236}">
                  <a16:creationId xmlns:a16="http://schemas.microsoft.com/office/drawing/2014/main" id="{93355530-30F9-2761-2A05-E1F83BF11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1575">
              <a:off x="526598" y="2221026"/>
              <a:ext cx="1396542" cy="12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2" descr="T1 Logo">
              <a:extLst>
                <a:ext uri="{FF2B5EF4-FFF2-40B4-BE49-F238E27FC236}">
                  <a16:creationId xmlns:a16="http://schemas.microsoft.com/office/drawing/2014/main" id="{CD9FA520-CDE1-EA93-D43C-ED10FE526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979" y="555782"/>
              <a:ext cx="1730607" cy="95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6" descr="Bilibili Gaming Logo">
              <a:extLst>
                <a:ext uri="{FF2B5EF4-FFF2-40B4-BE49-F238E27FC236}">
                  <a16:creationId xmlns:a16="http://schemas.microsoft.com/office/drawing/2014/main" id="{DD944E86-702C-5BE5-1AD3-76C1CBC6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64">
              <a:off x="10627216" y="414456"/>
              <a:ext cx="1282804" cy="57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8" descr="JD Gaming Logo">
              <a:extLst>
                <a:ext uri="{FF2B5EF4-FFF2-40B4-BE49-F238E27FC236}">
                  <a16:creationId xmlns:a16="http://schemas.microsoft.com/office/drawing/2014/main" id="{7C73A018-8347-B475-638D-A7869693A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29093">
              <a:off x="9786176" y="6888222"/>
              <a:ext cx="1241825" cy="999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6" descr="LNG Esports Logo">
              <a:extLst>
                <a:ext uri="{FF2B5EF4-FFF2-40B4-BE49-F238E27FC236}">
                  <a16:creationId xmlns:a16="http://schemas.microsoft.com/office/drawing/2014/main" id="{A851A9FF-F444-26E0-AB59-9623E3B5F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5133">
              <a:off x="624396" y="8818213"/>
              <a:ext cx="1498571" cy="149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8" descr="Dplus KIA Logo">
              <a:extLst>
                <a:ext uri="{FF2B5EF4-FFF2-40B4-BE49-F238E27FC236}">
                  <a16:creationId xmlns:a16="http://schemas.microsoft.com/office/drawing/2014/main" id="{1DAEBFA5-E72F-2FC0-89F0-2055C1F3B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88411">
              <a:off x="10519109" y="12384759"/>
              <a:ext cx="979507" cy="4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0" descr="NRG Logo">
              <a:extLst>
                <a:ext uri="{FF2B5EF4-FFF2-40B4-BE49-F238E27FC236}">
                  <a16:creationId xmlns:a16="http://schemas.microsoft.com/office/drawing/2014/main" id="{63E829B5-80A6-934F-0511-84CC590FE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618">
              <a:off x="10304994" y="14471581"/>
              <a:ext cx="1965797" cy="196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4" descr="KT Rolster Logo">
              <a:extLst>
                <a:ext uri="{FF2B5EF4-FFF2-40B4-BE49-F238E27FC236}">
                  <a16:creationId xmlns:a16="http://schemas.microsoft.com/office/drawing/2014/main" id="{C7B0B759-4E2D-55E7-CB32-9D779449F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437">
              <a:off x="769420" y="16962411"/>
              <a:ext cx="1065457" cy="108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2" descr="Gen">
              <a:extLst>
                <a:ext uri="{FF2B5EF4-FFF2-40B4-BE49-F238E27FC236}">
                  <a16:creationId xmlns:a16="http://schemas.microsoft.com/office/drawing/2014/main" id="{5F342DC4-25A0-F2AE-6D5C-122A35943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409">
              <a:off x="10724673" y="21492503"/>
              <a:ext cx="1258182" cy="150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2" descr="G2 Esports Logo">
              <a:extLst>
                <a:ext uri="{FF2B5EF4-FFF2-40B4-BE49-F238E27FC236}">
                  <a16:creationId xmlns:a16="http://schemas.microsoft.com/office/drawing/2014/main" id="{EC9912EE-4FEB-02FC-104F-745916C48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155" y="23295785"/>
              <a:ext cx="2057648" cy="785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0" descr="Fnatic Logo">
              <a:extLst>
                <a:ext uri="{FF2B5EF4-FFF2-40B4-BE49-F238E27FC236}">
                  <a16:creationId xmlns:a16="http://schemas.microsoft.com/office/drawing/2014/main" id="{0B3DFC68-C059-F084-AD3F-20DA18569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7653">
              <a:off x="629447" y="23390747"/>
              <a:ext cx="1240751" cy="124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4" descr="Cloud9 Logo">
              <a:extLst>
                <a:ext uri="{FF2B5EF4-FFF2-40B4-BE49-F238E27FC236}">
                  <a16:creationId xmlns:a16="http://schemas.microsoft.com/office/drawing/2014/main" id="{7640F2E9-EC35-90CA-C1F5-D9D58EE1F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4748">
              <a:off x="10528639" y="25379825"/>
              <a:ext cx="1275830" cy="1275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8" descr="GAM Esports Logo">
              <a:extLst>
                <a:ext uri="{FF2B5EF4-FFF2-40B4-BE49-F238E27FC236}">
                  <a16:creationId xmlns:a16="http://schemas.microsoft.com/office/drawing/2014/main" id="{2D03E470-864E-7DD3-A495-5B56628B9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7" y="25045876"/>
              <a:ext cx="1555898" cy="155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6" descr="MAD Lions Logo">
              <a:extLst>
                <a:ext uri="{FF2B5EF4-FFF2-40B4-BE49-F238E27FC236}">
                  <a16:creationId xmlns:a16="http://schemas.microsoft.com/office/drawing/2014/main" id="{8441F6FE-E393-7B34-821B-209F8F0F6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3902" y="30934551"/>
              <a:ext cx="2659693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6CD768-D441-ABB5-5669-3D88F5D31FDC}"/>
              </a:ext>
            </a:extLst>
          </p:cNvPr>
          <p:cNvGrpSpPr/>
          <p:nvPr/>
        </p:nvGrpSpPr>
        <p:grpSpPr>
          <a:xfrm>
            <a:off x="0" y="-25480142"/>
            <a:ext cx="12244729" cy="25292241"/>
            <a:chOff x="-26366" y="-14677850"/>
            <a:chExt cx="12244729" cy="25292241"/>
          </a:xfrm>
        </p:grpSpPr>
        <p:pic>
          <p:nvPicPr>
            <p:cNvPr id="21" name="Picture 64" descr="Worlds 2023">
              <a:extLst>
                <a:ext uri="{FF2B5EF4-FFF2-40B4-BE49-F238E27FC236}">
                  <a16:creationId xmlns:a16="http://schemas.microsoft.com/office/drawing/2014/main" id="{739D9419-9088-AA5C-7E3A-2A3FAF67C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794" y="-1389506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4" descr="Worlds 2023">
              <a:extLst>
                <a:ext uri="{FF2B5EF4-FFF2-40B4-BE49-F238E27FC236}">
                  <a16:creationId xmlns:a16="http://schemas.microsoft.com/office/drawing/2014/main" id="{738222DD-849C-EA9C-6FF0-2F35827D1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431" y="-8018281"/>
              <a:ext cx="4297569" cy="1016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0A7208A-5F43-6E3A-2B6D-76A0D2BD446E}"/>
                </a:ext>
              </a:extLst>
            </p:cNvPr>
            <p:cNvGrpSpPr/>
            <p:nvPr/>
          </p:nvGrpSpPr>
          <p:grpSpPr>
            <a:xfrm>
              <a:off x="-26366" y="-14677850"/>
              <a:ext cx="12244729" cy="25292241"/>
              <a:chOff x="-26366" y="-14677850"/>
              <a:chExt cx="12244729" cy="2529224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DBF75E-1EC7-94A5-8F6D-8432006898DE}"/>
                  </a:ext>
                </a:extLst>
              </p:cNvPr>
              <p:cNvGrpSpPr/>
              <p:nvPr/>
            </p:nvGrpSpPr>
            <p:grpSpPr>
              <a:xfrm>
                <a:off x="-26366" y="-13413257"/>
                <a:ext cx="12244729" cy="24027648"/>
                <a:chOff x="131418" y="5392795"/>
                <a:chExt cx="12244729" cy="24027648"/>
              </a:xfrm>
            </p:grpSpPr>
            <p:pic>
              <p:nvPicPr>
                <p:cNvPr id="26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89FFD087-FA53-E694-C13F-E7AF728502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9" y="5392795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A34B35F7-B6FD-A577-FD36-4448FFA9DD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1984906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483F1F84-1D69-22C0-D3FB-8C6D02385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418" y="18903728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64" descr="Worlds 2023">
                  <a:extLst>
                    <a:ext uri="{FF2B5EF4-FFF2-40B4-BE49-F238E27FC236}">
                      <a16:creationId xmlns:a16="http://schemas.microsoft.com/office/drawing/2014/main" id="{6DE73DDA-5960-CE2E-2776-ED3F5B3558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8578" y="24681202"/>
                  <a:ext cx="4297569" cy="10162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2" descr="Game logo reading &quot;League of Legends&quot; in gold text">
                  <a:extLst>
                    <a:ext uri="{FF2B5EF4-FFF2-40B4-BE49-F238E27FC236}">
                      <a16:creationId xmlns:a16="http://schemas.microsoft.com/office/drawing/2014/main" id="{A19D5C81-C7F7-EF47-D158-51A44032FF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185" y="28025629"/>
                  <a:ext cx="3684953" cy="1394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5" name="Picture 64" descr="Worlds 2023">
                <a:extLst>
                  <a:ext uri="{FF2B5EF4-FFF2-40B4-BE49-F238E27FC236}">
                    <a16:creationId xmlns:a16="http://schemas.microsoft.com/office/drawing/2014/main" id="{FD8E06E2-7D98-777F-11D4-1EDD94501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6646" y="-14677850"/>
                <a:ext cx="4297569" cy="10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9086D3-452A-E4C6-D7EC-D5652569A9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3109" y="102779"/>
            <a:ext cx="9385782" cy="3543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AE231-055E-42FE-1F81-F7C1C52D301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" r="-5240" b="49714"/>
          <a:stretch/>
        </p:blipFill>
        <p:spPr>
          <a:xfrm>
            <a:off x="2058429" y="3565066"/>
            <a:ext cx="4037571" cy="3168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550DF-F61E-2BBE-842A-FE9D5BD777A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49188" r="-2862"/>
          <a:stretch/>
        </p:blipFill>
        <p:spPr>
          <a:xfrm>
            <a:off x="6339842" y="3543584"/>
            <a:ext cx="3931920" cy="31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779371" y="1585253"/>
            <a:ext cx="4646854" cy="18437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variables with high VIF and high p-values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Gen.G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34865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Logistic </a:t>
            </a:r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Regression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DCFE9AA0-0C48-1A3D-F2C8-09BB6CE9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37" y="947336"/>
            <a:ext cx="6155141" cy="52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1765978" y="562615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CART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8F62C1D-2507-62CB-9BFD-DFD055A1B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10" y="947335"/>
            <a:ext cx="6077809" cy="5031827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174F07-B697-CA99-17DE-8C5F0211BE67}"/>
              </a:ext>
            </a:extLst>
          </p:cNvPr>
          <p:cNvSpPr txBox="1">
            <a:spLocks/>
          </p:cNvSpPr>
          <p:nvPr/>
        </p:nvSpPr>
        <p:spPr>
          <a:xfrm>
            <a:off x="348658" y="1585253"/>
            <a:ext cx="5243620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 by importance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ccp_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0.58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NRG</a:t>
            </a:r>
          </a:p>
        </p:txBody>
      </p:sp>
    </p:spTree>
    <p:extLst>
      <p:ext uri="{BB962C8B-B14F-4D97-AF65-F5344CB8AC3E}">
        <p14:creationId xmlns:p14="http://schemas.microsoft.com/office/powerpoint/2010/main" val="17193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7527AF-0D1B-FE16-831B-892134D1DBA8}"/>
              </a:ext>
            </a:extLst>
          </p:cNvPr>
          <p:cNvSpPr txBox="1">
            <a:spLocks/>
          </p:cNvSpPr>
          <p:nvPr/>
        </p:nvSpPr>
        <p:spPr>
          <a:xfrm>
            <a:off x="348658" y="1618749"/>
            <a:ext cx="5165174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C642B-174C-FDFB-B58C-1126D787D4F1}"/>
              </a:ext>
            </a:extLst>
          </p:cNvPr>
          <p:cNvSpPr txBox="1"/>
          <p:nvPr/>
        </p:nvSpPr>
        <p:spPr>
          <a:xfrm>
            <a:off x="924730" y="529119"/>
            <a:ext cx="584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Random Forest</a:t>
            </a:r>
            <a:endParaRPr lang="zh-CN" altLang="en-US" sz="4400" dirty="0">
              <a:solidFill>
                <a:srgbClr val="92A3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826C6-8508-9A6C-C47D-135CF1B3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01" y="855711"/>
            <a:ext cx="6155141" cy="517031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C8B121-2765-1C5A-7B5B-90B471E0E7FA}"/>
              </a:ext>
            </a:extLst>
          </p:cNvPr>
          <p:cNvSpPr txBox="1">
            <a:spLocks/>
          </p:cNvSpPr>
          <p:nvPr/>
        </p:nvSpPr>
        <p:spPr>
          <a:xfrm>
            <a:off x="348657" y="1292157"/>
            <a:ext cx="5349499" cy="47101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包图简圆体" panose="02010601030101010101" pitchFamily="2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variables with high correlation coefficient and low feature importance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best parameters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Accuracy: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 Gaming</a:t>
            </a:r>
          </a:p>
        </p:txBody>
      </p:sp>
    </p:spTree>
    <p:extLst>
      <p:ext uri="{BB962C8B-B14F-4D97-AF65-F5344CB8AC3E}">
        <p14:creationId xmlns:p14="http://schemas.microsoft.com/office/powerpoint/2010/main" val="277331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669</Words>
  <Application>Microsoft Office PowerPoint</Application>
  <PresentationFormat>宽屏</PresentationFormat>
  <Paragraphs>94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包图简圆体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Xilin Tian</cp:lastModifiedBy>
  <cp:revision>49</cp:revision>
  <dcterms:created xsi:type="dcterms:W3CDTF">2020-01-03T06:53:11Z</dcterms:created>
  <dcterms:modified xsi:type="dcterms:W3CDTF">2023-11-30T08:27:48Z</dcterms:modified>
</cp:coreProperties>
</file>