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7"/>
  </p:notesMasterIdLst>
  <p:sldIdLst>
    <p:sldId id="256" r:id="rId4"/>
    <p:sldId id="262" r:id="rId5"/>
    <p:sldId id="266" r:id="rId6"/>
    <p:sldId id="257" r:id="rId8"/>
    <p:sldId id="260" r:id="rId9"/>
    <p:sldId id="265" r:id="rId10"/>
    <p:sldId id="261" r:id="rId11"/>
    <p:sldId id="258" r:id="rId12"/>
    <p:sldId id="259" r:id="rId13"/>
    <p:sldId id="267" r:id="rId14"/>
    <p:sldId id="26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emf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emf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1289050"/>
            <a:ext cx="9981586" cy="4903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2179638"/>
            <a:ext cx="12192000" cy="2789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4565" y="2619075"/>
            <a:ext cx="9922870" cy="1125939"/>
          </a:xfrm>
        </p:spPr>
        <p:txBody>
          <a:bodyPr anchor="ctr"/>
          <a:lstStyle>
            <a:lvl1pPr algn="ctr">
              <a:lnSpc>
                <a:spcPct val="150000"/>
              </a:lnSpc>
              <a:defRPr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4565" y="3838869"/>
            <a:ext cx="9922870" cy="672618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3479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58710"/>
            <a:ext cx="5157787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33479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158710"/>
            <a:ext cx="5183188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7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5" name="任意多边形 14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0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9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31200" y="2210400"/>
            <a:ext cx="6501600" cy="1447200"/>
          </a:xfrm>
        </p:spPr>
        <p:txBody>
          <a:bodyPr/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41" name="内容占位符 40"/>
          <p:cNvSpPr>
            <a:spLocks noGrp="1"/>
          </p:cNvSpPr>
          <p:nvPr>
            <p:ph sz="quarter" idx="13" hasCustomPrompt="1"/>
          </p:nvPr>
        </p:nvSpPr>
        <p:spPr>
          <a:xfrm>
            <a:off x="1231900" y="3687763"/>
            <a:ext cx="6500813" cy="769937"/>
          </a:xfrm>
        </p:spPr>
        <p:txBody>
          <a:bodyPr anchor="ctr" anchorCtr="0"/>
          <a:lstStyle>
            <a:lvl1pPr marL="0" indent="0" algn="ctr">
              <a:buNone/>
              <a:defRPr sz="3600"/>
            </a:lvl1pPr>
          </a:lstStyle>
          <a:p>
            <a:pPr lvl="0"/>
            <a:r>
              <a:rPr lang="zh-CN" altLang="en-US" dirty="0" smtClean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872842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872836"/>
            <a:ext cx="5695783" cy="49879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473042"/>
            <a:ext cx="4165200" cy="33877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3999" y="365125"/>
            <a:ext cx="1704109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056417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4811" y="2208437"/>
            <a:ext cx="6898976" cy="1448712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800" b="1" i="0">
                <a:ln>
                  <a:noFill/>
                </a:ln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07946"/>
            <a:ext cx="6890262" cy="65405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2" name="任意多边形 21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3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7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6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4" Type="http://schemas.openxmlformats.org/officeDocument/2006/relationships/theme" Target="../theme/theme2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8.png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5400000">
            <a:off x="10145713" y="5141913"/>
            <a:ext cx="2446337" cy="985837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4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8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</p:grpSp>
      <p:sp>
        <p:nvSpPr>
          <p:cNvPr id="1027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 bwMode="auto">
          <a:xfrm>
            <a:off x="838200" y="1417378"/>
            <a:ext cx="9981586" cy="4837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 defTabSz="1218565" ea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838199" y="261258"/>
            <a:ext cx="9981587" cy="85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itchFamily="82" charset="0"/>
          <a:ea typeface="幼圆" panose="02010509060101010101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itchFamily="82" charset="0"/>
          <a:ea typeface="幼圆" panose="02010509060101010101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itchFamily="82" charset="0"/>
          <a:ea typeface="幼圆" panose="02010509060101010101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itchFamily="82" charset="0"/>
          <a:ea typeface="幼圆" panose="02010509060101010101" pitchFamily="49" charset="-122"/>
        </a:defRPr>
      </a:lvl9pPr>
    </p:titleStyle>
    <p:bodyStyle>
      <a:lvl1pPr marL="357505" indent="-357505" algn="l" rtl="0" eaLnBrk="1" fontAlgn="base" hangingPunct="1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20725" indent="-357505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67230" indent="-35433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tabLst>
          <a:tab pos="1703070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3.xml"/><Relationship Id="rId1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8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tags" Target="../tags/tag39.xml"/><Relationship Id="rId3" Type="http://schemas.openxmlformats.org/officeDocument/2006/relationships/image" Target="../media/image11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6" Type="http://schemas.openxmlformats.org/officeDocument/2006/relationships/notesSlide" Target="../notesSlides/notesSlide1.xml"/><Relationship Id="rId35" Type="http://schemas.openxmlformats.org/officeDocument/2006/relationships/slideLayout" Target="../slideLayouts/slideLayout15.xml"/><Relationship Id="rId34" Type="http://schemas.openxmlformats.org/officeDocument/2006/relationships/tags" Target="../tags/tag31.xml"/><Relationship Id="rId33" Type="http://schemas.openxmlformats.org/officeDocument/2006/relationships/image" Target="../media/image10.png"/><Relationship Id="rId32" Type="http://schemas.openxmlformats.org/officeDocument/2006/relationships/tags" Target="../tags/tag30.xml"/><Relationship Id="rId31" Type="http://schemas.openxmlformats.org/officeDocument/2006/relationships/tags" Target="../tags/tag29.xml"/><Relationship Id="rId30" Type="http://schemas.openxmlformats.org/officeDocument/2006/relationships/tags" Target="../tags/tag28.xml"/><Relationship Id="rId3" Type="http://schemas.openxmlformats.org/officeDocument/2006/relationships/image" Target="../media/image2.png"/><Relationship Id="rId29" Type="http://schemas.openxmlformats.org/officeDocument/2006/relationships/tags" Target="../tags/tag27.xml"/><Relationship Id="rId28" Type="http://schemas.openxmlformats.org/officeDocument/2006/relationships/tags" Target="../tags/tag26.xml"/><Relationship Id="rId27" Type="http://schemas.openxmlformats.org/officeDocument/2006/relationships/image" Target="../media/image3.png"/><Relationship Id="rId26" Type="http://schemas.openxmlformats.org/officeDocument/2006/relationships/tags" Target="../tags/tag25.xml"/><Relationship Id="rId25" Type="http://schemas.openxmlformats.org/officeDocument/2006/relationships/image" Target="../media/image7.png"/><Relationship Id="rId24" Type="http://schemas.openxmlformats.org/officeDocument/2006/relationships/tags" Target="../tags/tag24.xml"/><Relationship Id="rId23" Type="http://schemas.openxmlformats.org/officeDocument/2006/relationships/image" Target="../media/image5.png"/><Relationship Id="rId22" Type="http://schemas.openxmlformats.org/officeDocument/2006/relationships/tags" Target="../tags/tag23.xml"/><Relationship Id="rId21" Type="http://schemas.openxmlformats.org/officeDocument/2006/relationships/tags" Target="../tags/tag22.xml"/><Relationship Id="rId20" Type="http://schemas.openxmlformats.org/officeDocument/2006/relationships/tags" Target="../tags/tag21.xml"/><Relationship Id="rId2" Type="http://schemas.openxmlformats.org/officeDocument/2006/relationships/tags" Target="../tags/tag6.xml"/><Relationship Id="rId19" Type="http://schemas.openxmlformats.org/officeDocument/2006/relationships/tags" Target="../tags/tag20.xml"/><Relationship Id="rId18" Type="http://schemas.openxmlformats.org/officeDocument/2006/relationships/image" Target="../media/image1.png"/><Relationship Id="rId17" Type="http://schemas.openxmlformats.org/officeDocument/2006/relationships/tags" Target="../tags/tag19.xml"/><Relationship Id="rId16" Type="http://schemas.openxmlformats.org/officeDocument/2006/relationships/image" Target="../media/image4.emf"/><Relationship Id="rId15" Type="http://schemas.openxmlformats.org/officeDocument/2006/relationships/tags" Target="../tags/tag18.xml"/><Relationship Id="rId14" Type="http://schemas.openxmlformats.org/officeDocument/2006/relationships/tags" Target="../tags/tag17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MARS-PRO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Group 3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18331" t="13631" r="14009" b="29758"/>
          <a:stretch>
            <a:fillRect/>
          </a:stretch>
        </p:blipFill>
        <p:spPr>
          <a:xfrm>
            <a:off x="10776585" y="354330"/>
            <a:ext cx="864870" cy="9652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0000"/>
          </a:bodyPr>
          <a:p>
            <a:pPr marL="0" indent="0">
              <a:buNone/>
            </a:pPr>
            <a:r>
              <a:rPr lang="en-US" altLang="zh-CN" sz="6600"/>
              <a:t>				</a:t>
            </a:r>
            <a:endParaRPr lang="en-US" altLang="zh-CN" sz="6600"/>
          </a:p>
          <a:p>
            <a:pPr marL="0" indent="0">
              <a:buNone/>
            </a:pPr>
            <a:endParaRPr lang="en-US" altLang="zh-CN" sz="6600">
              <a:sym typeface="+mn-ea"/>
            </a:endParaRPr>
          </a:p>
          <a:p>
            <a:pPr marL="0" indent="0">
              <a:buNone/>
            </a:pPr>
            <a:r>
              <a:rPr lang="en-US" altLang="zh-CN" sz="6600"/>
              <a:t>                                 </a:t>
            </a:r>
            <a:r>
              <a:rPr lang="en-US" altLang="zh-CN" sz="9600">
                <a:sym typeface="+mn-ea"/>
              </a:rPr>
              <a:t>AND????</a:t>
            </a:r>
            <a:r>
              <a:rPr lang="en-US" altLang="zh-CN" sz="9600"/>
              <a:t> </a:t>
            </a:r>
            <a:endParaRPr lang="en-US" altLang="zh-CN" sz="6600"/>
          </a:p>
          <a:p>
            <a:pPr marL="0" indent="0">
              <a:buNone/>
            </a:pPr>
            <a:r>
              <a:rPr lang="en-US" altLang="zh-CN" sz="6600"/>
              <a:t>                </a:t>
            </a:r>
            <a:endParaRPr lang="en-US" altLang="zh-CN" sz="6600"/>
          </a:p>
          <a:p>
            <a:pPr marL="3657600" lvl="8" indent="0">
              <a:buNone/>
            </a:pPr>
            <a:r>
              <a:rPr lang="en-US" altLang="zh-CN" sz="8800">
                <a:sym typeface="+mn-ea"/>
              </a:rPr>
              <a:t> NEXT!!!!</a:t>
            </a:r>
            <a:endParaRPr lang="en-US" altLang="zh-CN" sz="8800"/>
          </a:p>
          <a:p>
            <a:pPr marL="0" indent="0">
              <a:buNone/>
            </a:pPr>
            <a:endParaRPr lang="en-US" altLang="zh-CN" sz="6600"/>
          </a:p>
          <a:p>
            <a:pPr marL="0" indent="0">
              <a:buNone/>
            </a:pPr>
            <a:r>
              <a:rPr lang="en-US" altLang="zh-CN" sz="6600"/>
              <a:t>                </a:t>
            </a:r>
            <a:endParaRPr lang="en-US" altLang="zh-CN" sz="66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Proposal 7 -- Marsco~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KTV system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p>
            <a:r>
              <a:rPr lang="en-US" altLang="zh-CN"/>
              <a:t>entertainment system needed</a:t>
            </a:r>
            <a:endParaRPr lang="en-US" altLang="zh-CN"/>
          </a:p>
          <a:p>
            <a:r>
              <a:rPr lang="en-US" altLang="zh-CN"/>
              <a:t>Music player, beverage, neon</a:t>
            </a:r>
            <a:endParaRPr lang="en-US" altLang="zh-CN"/>
          </a:p>
        </p:txBody>
      </p:sp>
      <p:pic>
        <p:nvPicPr>
          <p:cNvPr id="5" name="1003607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1102975" y="6256655"/>
            <a:ext cx="737870" cy="5035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9813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9000"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Guiding concepts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4400">
                <a:ln/>
                <a:solidFill>
                  <a:schemeClr val="accent4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Modular design</a:t>
            </a:r>
            <a:endParaRPr lang="en-US" altLang="zh-CN" sz="4400">
              <a:ln/>
              <a:solidFill>
                <a:schemeClr val="accent4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lvl="1"/>
            <a:r>
              <a:rPr lang="en-US" altLang="zh-CN">
                <a:ln/>
                <a:solidFill>
                  <a:schemeClr val="accent4"/>
                </a:solidFill>
              </a:rPr>
              <a:t>1) Standardized joint, I/O  -&gt;  electro-magnetic .</a:t>
            </a:r>
            <a:endParaRPr lang="en-US" altLang="zh-CN">
              <a:ln/>
              <a:solidFill>
                <a:schemeClr val="accent4"/>
              </a:solidFill>
            </a:endParaRPr>
          </a:p>
          <a:p>
            <a:pPr lvl="1"/>
            <a:r>
              <a:rPr lang="en-US" altLang="zh-CN">
                <a:ln/>
                <a:solidFill>
                  <a:schemeClr val="accent4"/>
                </a:solidFill>
              </a:rPr>
              <a:t>2) Interaction with cars -&gt; control  repair carry link......</a:t>
            </a:r>
            <a:endParaRPr lang="en-US" altLang="zh-CN">
              <a:ln/>
              <a:solidFill>
                <a:schemeClr val="accent4"/>
              </a:solidFill>
            </a:endParaRPr>
          </a:p>
          <a:p>
            <a:pPr lvl="1"/>
            <a:r>
              <a:rPr lang="en-US" altLang="zh-CN">
                <a:ln/>
                <a:solidFill>
                  <a:schemeClr val="accent4"/>
                </a:solidFill>
              </a:rPr>
              <a:t>3) Potential for upgrade for hard and soft ware i.e. moving system</a:t>
            </a:r>
            <a:endParaRPr lang="en-US" altLang="zh-CN">
              <a:ln/>
              <a:solidFill>
                <a:schemeClr val="accent4"/>
              </a:solidFill>
            </a:endParaRPr>
          </a:p>
          <a:p>
            <a:pPr lvl="1"/>
            <a:r>
              <a:rPr lang="en-US" altLang="zh-CN">
                <a:ln/>
                <a:solidFill>
                  <a:schemeClr val="accent4"/>
                </a:solidFill>
              </a:rPr>
              <a:t>4) Tolerance for damage and loss</a:t>
            </a:r>
            <a:endParaRPr lang="en-US" altLang="zh-CN">
              <a:ln/>
              <a:solidFill>
                <a:schemeClr val="accent4"/>
              </a:solidFill>
            </a:endParaRPr>
          </a:p>
          <a:p>
            <a:pPr marL="363220" lvl="1" indent="0">
              <a:buNone/>
            </a:pPr>
            <a:endParaRPr lang="en-US" altLang="zh-CN">
              <a:ln/>
              <a:solidFill>
                <a:schemeClr val="accent4"/>
              </a:solidFill>
            </a:endParaRPr>
          </a:p>
          <a:p>
            <a:pPr marL="363220" lvl="1" indent="0">
              <a:buNone/>
            </a:pPr>
            <a:endParaRPr lang="en-US" altLang="zh-CN">
              <a:ln/>
              <a:solidFill>
                <a:schemeClr val="accent4"/>
              </a:solidFill>
            </a:endParaRPr>
          </a:p>
          <a:p>
            <a:pPr marL="363220" lvl="1" indent="0">
              <a:buNone/>
            </a:pPr>
            <a:r>
              <a:rPr lang="en-US" altLang="zh-CN" sz="3600">
                <a:ln/>
                <a:solidFill>
                  <a:schemeClr val="accent4"/>
                </a:solidFill>
                <a:effectLst/>
              </a:rPr>
              <a:t>Functional Modules + Platform</a:t>
            </a:r>
            <a:endParaRPr lang="en-US" altLang="zh-CN" sz="3600">
              <a:ln/>
              <a:solidFill>
                <a:schemeClr val="accent4"/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>
            <p:custDataLst>
              <p:tags r:id="rId1"/>
            </p:custDataLst>
          </p:nvPr>
        </p:nvSpPr>
        <p:spPr>
          <a:xfrm>
            <a:off x="0" y="834114"/>
            <a:ext cx="10247085" cy="5994400"/>
          </a:xfrm>
          <a:custGeom>
            <a:avLst/>
            <a:gdLst>
              <a:gd name="connsiteX0" fmla="*/ 0 w 10247085"/>
              <a:gd name="connsiteY0" fmla="*/ 5994400 h 5994400"/>
              <a:gd name="connsiteX1" fmla="*/ 8113485 w 10247085"/>
              <a:gd name="connsiteY1" fmla="*/ 3164114 h 5994400"/>
              <a:gd name="connsiteX2" fmla="*/ 3367314 w 10247085"/>
              <a:gd name="connsiteY2" fmla="*/ 3091542 h 5994400"/>
              <a:gd name="connsiteX3" fmla="*/ 10247085 w 10247085"/>
              <a:gd name="connsiteY3" fmla="*/ 0 h 5994400"/>
              <a:gd name="connsiteX4" fmla="*/ 10247085 w 10247085"/>
              <a:gd name="connsiteY4" fmla="*/ 0 h 599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47085" h="5994400">
                <a:moveTo>
                  <a:pt x="0" y="5994400"/>
                </a:moveTo>
                <a:cubicBezTo>
                  <a:pt x="3776133" y="4821162"/>
                  <a:pt x="7552266" y="3647924"/>
                  <a:pt x="8113485" y="3164114"/>
                </a:cubicBezTo>
                <a:cubicBezTo>
                  <a:pt x="8674704" y="2680304"/>
                  <a:pt x="3011714" y="3618894"/>
                  <a:pt x="3367314" y="3091542"/>
                </a:cubicBezTo>
                <a:cubicBezTo>
                  <a:pt x="3722914" y="2564190"/>
                  <a:pt x="10247085" y="0"/>
                  <a:pt x="10247085" y="0"/>
                </a:cubicBezTo>
                <a:lnTo>
                  <a:pt x="10247085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7" name="图片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157163"/>
            <a:ext cx="1455738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 4"/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auto">
          <a:xfrm>
            <a:off x="6361113" y="1827213"/>
            <a:ext cx="1104900" cy="742950"/>
            <a:chOff x="-47" y="3443"/>
            <a:chExt cx="934" cy="628"/>
          </a:xfrm>
        </p:grpSpPr>
        <p:sp>
          <p:nvSpPr>
            <p:cNvPr id="29" name="AutoShape 3"/>
            <p:cNvSpPr>
              <a:spLocks noChangeAspect="1" noChangeArrowheads="1" noTextEdit="1"/>
            </p:cNvSpPr>
            <p:nvPr>
              <p:custDataLst>
                <p:tags r:id="rId5"/>
              </p:custDataLst>
            </p:nvPr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5"/>
            <p:cNvSpPr/>
            <p:nvPr>
              <p:custDataLst>
                <p:tags r:id="rId6"/>
              </p:custDataLst>
            </p:nvPr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6"/>
            <p:cNvSpPr/>
            <p:nvPr>
              <p:custDataLst>
                <p:tags r:id="rId7"/>
              </p:custDataLst>
            </p:nvPr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7"/>
            <p:cNvSpPr/>
            <p:nvPr>
              <p:custDataLst>
                <p:tags r:id="rId8"/>
              </p:custDataLst>
            </p:nvPr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"/>
            <p:cNvSpPr/>
            <p:nvPr>
              <p:custDataLst>
                <p:tags r:id="rId9"/>
              </p:custDataLst>
            </p:nvPr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"/>
            <p:cNvSpPr/>
            <p:nvPr>
              <p:custDataLst>
                <p:tags r:id="rId10"/>
              </p:custDataLst>
            </p:nvPr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1"/>
            <p:cNvSpPr/>
            <p:nvPr>
              <p:custDataLst>
                <p:tags r:id="rId11"/>
              </p:custDataLst>
            </p:nvPr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12"/>
            <p:cNvSpPr/>
            <p:nvPr>
              <p:custDataLst>
                <p:tags r:id="rId12"/>
              </p:custDataLst>
            </p:nvPr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>
              <p:custDataLst>
                <p:tags r:id="rId13"/>
              </p:custDataLst>
            </p:nvPr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>
              <p:custDataLst>
                <p:tags r:id="rId14"/>
              </p:custDataLst>
            </p:nvPr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9" name="图片 48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3613150"/>
            <a:ext cx="7334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图片 49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5737225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文本框 39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7659688" y="2097088"/>
            <a:ext cx="3984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j-lt"/>
                <a:cs typeface="+mj-lt"/>
              </a:rPr>
              <a:t>Mining</a:t>
            </a:r>
            <a:endParaRPr lang="en-US" altLang="zh-CN" sz="2000" b="1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52" name="文本框 39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702754" y="2783401"/>
            <a:ext cx="3984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Power Station</a:t>
            </a:r>
            <a:endParaRPr lang="en-US" altLang="zh-CN" sz="2000" b="1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3" name="文本框 39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936528" y="3764377"/>
            <a:ext cx="3984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Defender</a:t>
            </a:r>
            <a:endParaRPr lang="en-US" altLang="zh-CN" sz="2000" b="1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70" name="图片 27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198" y="2640423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图片 52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39377" y="3671180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7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055" y="4727191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3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6135708" y="5059510"/>
            <a:ext cx="3984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Change Modules</a:t>
            </a:r>
            <a:endParaRPr lang="en-US" altLang="zh-CN" sz="2000" b="1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43" name="文本框 39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189616" y="6073823"/>
            <a:ext cx="3984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Exploration Team</a:t>
            </a:r>
            <a:endParaRPr lang="en-US" altLang="zh-CN" sz="2000" b="1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44" name="文本框 39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021022" y="3764025"/>
            <a:ext cx="3984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Fire Alarm</a:t>
            </a:r>
            <a:endParaRPr lang="en-US" altLang="zh-CN" sz="2000" b="1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36" name="文本框 19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 flipH="1">
            <a:off x="2444171" y="834114"/>
            <a:ext cx="3728711" cy="646567"/>
          </a:xfrm>
          <a:prstGeom prst="rect">
            <a:avLst/>
          </a:prstGeom>
          <a:noFill/>
          <a:ln>
            <a:noFill/>
          </a:ln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spc="300" smtClean="0">
                <a:ln w="3175">
                  <a:solidFill>
                    <a:schemeClr val="tx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rPr>
              <a:t>CONTENTS</a:t>
            </a:r>
            <a:endParaRPr lang="en-US" altLang="zh-CN" sz="3600" spc="300" smtClean="0">
              <a:ln w="3175">
                <a:solidFill>
                  <a:schemeClr val="tx1"/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7" name="图片 36"/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336" y="409575"/>
            <a:ext cx="2570891" cy="1358900"/>
          </a:xfrm>
          <a:custGeom>
            <a:avLst/>
            <a:gdLst>
              <a:gd name="connsiteX0" fmla="*/ 0 w 2602016"/>
              <a:gd name="connsiteY0" fmla="*/ 0 h 1358404"/>
              <a:gd name="connsiteX1" fmla="*/ 2602016 w 2602016"/>
              <a:gd name="connsiteY1" fmla="*/ 0 h 1358404"/>
              <a:gd name="connsiteX2" fmla="*/ 2602016 w 2602016"/>
              <a:gd name="connsiteY2" fmla="*/ 437173 h 1358404"/>
              <a:gd name="connsiteX3" fmla="*/ 2592867 w 2602016"/>
              <a:gd name="connsiteY3" fmla="*/ 434333 h 1358404"/>
              <a:gd name="connsiteX4" fmla="*/ 2524542 w 2602016"/>
              <a:gd name="connsiteY4" fmla="*/ 427445 h 1358404"/>
              <a:gd name="connsiteX5" fmla="*/ 2185518 w 2602016"/>
              <a:gd name="connsiteY5" fmla="*/ 766469 h 1358404"/>
              <a:gd name="connsiteX6" fmla="*/ 2524542 w 2602016"/>
              <a:gd name="connsiteY6" fmla="*/ 1105493 h 1358404"/>
              <a:gd name="connsiteX7" fmla="*/ 2592867 w 2602016"/>
              <a:gd name="connsiteY7" fmla="*/ 1098605 h 1358404"/>
              <a:gd name="connsiteX8" fmla="*/ 2602016 w 2602016"/>
              <a:gd name="connsiteY8" fmla="*/ 1095765 h 1358404"/>
              <a:gd name="connsiteX9" fmla="*/ 2602016 w 2602016"/>
              <a:gd name="connsiteY9" fmla="*/ 1358404 h 1358404"/>
              <a:gd name="connsiteX10" fmla="*/ 0 w 2602016"/>
              <a:gd name="connsiteY10" fmla="*/ 1358404 h 135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016" h="1358404">
                <a:moveTo>
                  <a:pt x="0" y="0"/>
                </a:moveTo>
                <a:lnTo>
                  <a:pt x="2602016" y="0"/>
                </a:lnTo>
                <a:lnTo>
                  <a:pt x="2602016" y="437173"/>
                </a:lnTo>
                <a:lnTo>
                  <a:pt x="2592867" y="434333"/>
                </a:lnTo>
                <a:cubicBezTo>
                  <a:pt x="2570798" y="429817"/>
                  <a:pt x="2547947" y="427445"/>
                  <a:pt x="2524542" y="427445"/>
                </a:cubicBezTo>
                <a:cubicBezTo>
                  <a:pt x="2337304" y="427445"/>
                  <a:pt x="2185518" y="579231"/>
                  <a:pt x="2185518" y="766469"/>
                </a:cubicBezTo>
                <a:cubicBezTo>
                  <a:pt x="2185518" y="953707"/>
                  <a:pt x="2337304" y="1105493"/>
                  <a:pt x="2524542" y="1105493"/>
                </a:cubicBezTo>
                <a:cubicBezTo>
                  <a:pt x="2547947" y="1105493"/>
                  <a:pt x="2570798" y="1103121"/>
                  <a:pt x="2592867" y="1098605"/>
                </a:cubicBezTo>
                <a:lnTo>
                  <a:pt x="2602016" y="1095765"/>
                </a:lnTo>
                <a:lnTo>
                  <a:pt x="2602016" y="1358404"/>
                </a:lnTo>
                <a:lnTo>
                  <a:pt x="0" y="1358404"/>
                </a:lnTo>
                <a:close/>
              </a:path>
            </a:pathLst>
          </a:custGeom>
        </p:spPr>
      </p:pic>
      <p:sp>
        <p:nvSpPr>
          <p:cNvPr id="3" name="文本框 2"/>
          <p:cNvSpPr txBox="1"/>
          <p:nvPr/>
        </p:nvSpPr>
        <p:spPr>
          <a:xfrm>
            <a:off x="7952740" y="5737225"/>
            <a:ext cx="2167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tx2"/>
                </a:solidFill>
              </a:rPr>
              <a:t>AND????</a:t>
            </a:r>
            <a:endParaRPr lang="en-US" altLang="zh-CN" sz="3600">
              <a:solidFill>
                <a:schemeClr val="tx2"/>
              </a:solidFill>
            </a:endParaRPr>
          </a:p>
        </p:txBody>
      </p:sp>
    </p:spTree>
    <p:custDataLst>
      <p:tags r:id="rId34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Proposal 1--Mining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Mars colonization—need resource—local mining</a:t>
            </a:r>
            <a:endParaRPr lang="en-US" altLang="zh-CN" dirty="0"/>
          </a:p>
          <a:p>
            <a:r>
              <a:rPr lang="en-US" altLang="zh-CN" dirty="0"/>
              <a:t>Mars labor is expensive+ Poor mining condition—extensive mining needs auto cars</a:t>
            </a:r>
            <a:endParaRPr lang="en-US" altLang="zh-CN" dirty="0"/>
          </a:p>
          <a:p>
            <a:r>
              <a:rPr lang="en-US" altLang="zh-CN" dirty="0"/>
              <a:t>A mining car with a robotic arm, power system etc.</a:t>
            </a:r>
            <a:endParaRPr lang="en-US" altLang="zh-CN" dirty="0"/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Proposal 2--Power Station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Research team—need power</a:t>
            </a:r>
            <a:endParaRPr lang="en-US" altLang="zh-CN" dirty="0"/>
          </a:p>
          <a:p>
            <a:r>
              <a:rPr lang="en-US" altLang="zh-CN" dirty="0"/>
              <a:t>Take-away power will run out—need get energy outside</a:t>
            </a:r>
            <a:endParaRPr lang="en-US" altLang="zh-CN" dirty="0"/>
          </a:p>
          <a:p>
            <a:r>
              <a:rPr lang="en-US" altLang="zh-CN" dirty="0"/>
              <a:t>A vehicle can extend solar power board and get energy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Proposal 3 -- Defender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p>
            <a:r>
              <a:rPr lang="en-US" altLang="zh-CN"/>
              <a:t>Unknown threat</a:t>
            </a:r>
            <a:endParaRPr lang="en-US" altLang="zh-CN"/>
          </a:p>
          <a:p>
            <a:r>
              <a:rPr lang="en-US" altLang="zh-CN"/>
              <a:t>basic weapon  </a:t>
            </a:r>
            <a:endParaRPr lang="en-US" altLang="zh-CN"/>
          </a:p>
          <a:p>
            <a:r>
              <a:rPr lang="en-US" altLang="zh-CN"/>
              <a:t>Defender car to smash evil invasion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Proposal 4--Fire Alarm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Fire may break out in big space station</a:t>
            </a:r>
            <a:endParaRPr lang="en-US" altLang="zh-CN" dirty="0"/>
          </a:p>
          <a:p>
            <a:r>
              <a:rPr lang="en-US" altLang="zh-CN" dirty="0"/>
              <a:t>Need a patrol car—to supervise potential fire</a:t>
            </a:r>
            <a:endParaRPr lang="en-US" altLang="zh-CN" dirty="0"/>
          </a:p>
          <a:p>
            <a:r>
              <a:rPr lang="en-US" altLang="zh-CN" dirty="0"/>
              <a:t>Patrol along given signs—detect smoke and alarm</a:t>
            </a:r>
            <a:endParaRPr lang="en-US" altLang="zh-CN" dirty="0"/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Proposal 5--Change </a:t>
            </a:r>
            <a:r>
              <a:rPr lang="en-US" dirty="0"/>
              <a:t>modules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Mars base—vehicle broken—need maintenance</a:t>
            </a:r>
            <a:endParaRPr lang="en-US" altLang="zh-CN" dirty="0"/>
          </a:p>
          <a:p>
            <a:r>
              <a:rPr lang="en-US" altLang="zh-CN" dirty="0"/>
              <a:t>Cannot seek for help—need send external aid—task dangerous—need drones</a:t>
            </a:r>
            <a:endParaRPr lang="en-US" altLang="zh-CN" dirty="0"/>
          </a:p>
          <a:p>
            <a:r>
              <a:rPr lang="en-US" altLang="zh-CN" dirty="0"/>
              <a:t>Repair—robotic arm, carry the parts</a:t>
            </a:r>
            <a:endParaRPr lang="en-US" altLang="zh-CN" dirty="0"/>
          </a:p>
          <a:p>
            <a:r>
              <a:rPr lang="en-US" altLang="en-US" dirty="0"/>
              <a:t>Combine cars into CAR</a:t>
            </a:r>
            <a:endParaRPr lang="en-US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Proposal 6--Exploration </a:t>
            </a:r>
            <a:r>
              <a:rPr lang="en-US" dirty="0"/>
              <a:t>team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Explore in an unknown environment faraway—time is limited/task is important</a:t>
            </a:r>
            <a:endParaRPr lang="en-US" altLang="zh-CN" dirty="0"/>
          </a:p>
          <a:p>
            <a:r>
              <a:rPr lang="en-US" altLang="zh-CN" dirty="0"/>
              <a:t>Sustainability—survive in most cases</a:t>
            </a:r>
            <a:endParaRPr lang="en-US" altLang="zh-CN" dirty="0"/>
          </a:p>
          <a:p>
            <a:r>
              <a:rPr lang="en-US" altLang="zh-CN" dirty="0"/>
              <a:t>Emergency power system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89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4"/>
  <p:tag name="KSO_WM_UNIT_ID" val="custom160589_11*m_i*1_4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5"/>
  <p:tag name="KSO_WM_UNIT_ID" val="custom160589_11*m_i*1_5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6"/>
  <p:tag name="KSO_WM_UNIT_ID" val="custom160589_11*m_i*1_6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7"/>
  <p:tag name="KSO_WM_UNIT_ID" val="custom160589_11*m_i*1_7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8"/>
  <p:tag name="KSO_WM_UNIT_ID" val="custom160589_11*m_i*1_8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9"/>
  <p:tag name="KSO_WM_UNIT_ID" val="custom160589_11*m_i*1_9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0"/>
  <p:tag name="KSO_WM_UNIT_ID" val="custom160589_11*m_i*1_10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1"/>
  <p:tag name="KSO_WM_UNIT_ID" val="custom160589_11*m_i*1_11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2"/>
  <p:tag name="KSO_WM_UNIT_ID" val="custom160589_11*m_i*1_12"/>
  <p:tag name="KSO_WM_UNIT_LAYERLEVEL" val="1_1"/>
  <p:tag name="KSO_WM_DIAGRAM_GROUP_CODE" val="m1-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3"/>
  <p:tag name="KSO_WM_UNIT_ID" val="custom160589_11*m_i*1_13"/>
  <p:tag name="KSO_WM_UNIT_LAYERLEVEL" val="1_1"/>
  <p:tag name="KSO_WM_DIAGRAM_GROUP_CODE" val="m1-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89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1_1"/>
  <p:tag name="KSO_WM_UNIT_ID" val="custom160589_11*m_h_f*1_1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4_1"/>
  <p:tag name="KSO_WM_UNIT_ID" val="custom160589_11*m_h_f*1_4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6_1"/>
  <p:tag name="KSO_WM_UNIT_ID" val="custom160589_11*m_h_f*1_6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4"/>
  <p:tag name="KSO_WM_UNIT_ID" val="custom160589_11*m_i*1_14"/>
  <p:tag name="KSO_WM_UNIT_LAYERLEVEL" val="1_1"/>
  <p:tag name="KSO_WM_DIAGRAM_GROUP_CODE" val="m1-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5"/>
  <p:tag name="KSO_WM_UNIT_ID" val="custom160589_11*m_i*1_15"/>
  <p:tag name="KSO_WM_UNIT_LAYERLEVEL" val="1_1"/>
  <p:tag name="KSO_WM_DIAGRAM_GROUP_CODE" val="m1-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6"/>
  <p:tag name="KSO_WM_UNIT_ID" val="custom160589_11*m_i*1_16"/>
  <p:tag name="KSO_WM_UNIT_LAYERLEVEL" val="1_1"/>
  <p:tag name="KSO_WM_DIAGRAM_GROUP_CODE" val="m1-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2_1"/>
  <p:tag name="KSO_WM_UNIT_ID" val="custom160589_11*m_h_f*1_2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3_1"/>
  <p:tag name="KSO_WM_UNIT_ID" val="custom160589_11*m_h_f*1_3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5_1"/>
  <p:tag name="KSO_WM_UNIT_ID" val="custom160589_11*m_h_f*1_5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1*a*1"/>
  <p:tag name="KSO_WM_UNIT_LAYERLEVEL" val="1"/>
  <p:tag name="KSO_WM_UNIT_ISCONTENTSTITLE" val="1"/>
  <p:tag name="KSO_WM_UNIT_VALUE" val="8"/>
  <p:tag name="KSO_WM_UNIT_HIGHLIGHT" val="0"/>
  <p:tag name="KSO_WM_UNIT_COMPATIBLE" val="0"/>
  <p:tag name="KSO_WM_UNIT_CLEAR" val="0"/>
  <p:tag name="KSO_WM_UNIT_PRESET_TEXT" val="CONTENTS"/>
</p:tagLst>
</file>

<file path=ppt/tags/tag3.xml><?xml version="1.0" encoding="utf-8"?>
<p:tagLst xmlns:p="http://schemas.openxmlformats.org/presentationml/2006/main">
  <p:tag name="KSO_WM_TEMPLATE_CATEGORY" val="custom"/>
  <p:tag name="KSO_WM_TEMPLATE_INDEX" val="160589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1*i*35"/>
  <p:tag name="KSO_WM_TEMPLATE_CATEGORY" val="custom"/>
  <p:tag name="KSO_WM_TEMPLATE_INDEX" val="160589"/>
  <p:tag name="KSO_WM_UNIT_INDEX" val="35"/>
</p:tagLst>
</file>

<file path=ppt/tags/tag31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1"/>
  <p:tag name="KSO_WM_SLIDE_INDEX" val="11"/>
  <p:tag name="KSO_WM_SLIDE_ITEM_CNT" val="6"/>
  <p:tag name="KSO_WM_SLIDE_LAYOUT" val="a_m"/>
  <p:tag name="KSO_WM_SLIDE_LAYOUT_CNT" val="1_1"/>
  <p:tag name="KSO_WM_SLIDE_TYPE" val="contents"/>
  <p:tag name="KSO_WM_BEAUTIFY_FLAG" val="#wm#"/>
  <p:tag name="KSO_WM_DIAGRAM_GROUP_CODE" val="m1-1"/>
</p:tagLst>
</file>

<file path=ppt/tags/tag32.xml><?xml version="1.0" encoding="utf-8"?>
<p:tagLst xmlns:p="http://schemas.openxmlformats.org/presentationml/2006/main">
  <p:tag name="KSO_WM_TEMPLATE_CATEGORY" val="custom"/>
  <p:tag name="KSO_WM_TEMPLATE_INDEX" val="160589"/>
</p:tagLst>
</file>

<file path=ppt/tags/tag33.xml><?xml version="1.0" encoding="utf-8"?>
<p:tagLst xmlns:p="http://schemas.openxmlformats.org/presentationml/2006/main">
  <p:tag name="KSO_WM_TEMPLATE_CATEGORY" val="custom"/>
  <p:tag name="KSO_WM_TEMPLATE_INDEX" val="160589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589"/>
</p:tagLst>
</file>

<file path=ppt/tags/tag35.xml><?xml version="1.0" encoding="utf-8"?>
<p:tagLst xmlns:p="http://schemas.openxmlformats.org/presentationml/2006/main">
  <p:tag name="KSO_WM_TEMPLATE_CATEGORY" val="custom"/>
  <p:tag name="KSO_WM_TEMPLATE_INDEX" val="160589"/>
</p:tagLst>
</file>

<file path=ppt/tags/tag36.xml><?xml version="1.0" encoding="utf-8"?>
<p:tagLst xmlns:p="http://schemas.openxmlformats.org/presentationml/2006/main">
  <p:tag name="KSO_WM_TEMPLATE_CATEGORY" val="custom"/>
  <p:tag name="KSO_WM_TEMPLATE_INDEX" val="160589"/>
</p:tagLst>
</file>

<file path=ppt/tags/tag37.xml><?xml version="1.0" encoding="utf-8"?>
<p:tagLst xmlns:p="http://schemas.openxmlformats.org/presentationml/2006/main">
  <p:tag name="KSO_WM_TEMPLATE_CATEGORY" val="custom"/>
  <p:tag name="KSO_WM_TEMPLATE_INDEX" val="160589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160589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160589"/>
</p:tagLst>
</file>

<file path=ppt/tags/tag4.xml><?xml version="1.0" encoding="utf-8"?>
<p:tagLst xmlns:p="http://schemas.openxmlformats.org/presentationml/2006/main">
  <p:tag name="KSO_WM_TEMPLATE_CATEGORY" val="custom"/>
  <p:tag name="KSO_WM_TEMPLATE_INDEX" val="160589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7"/>
  <p:tag name="KSO_WM_UNIT_ID" val="custom160589_11*m_i*1_17"/>
  <p:tag name="KSO_WM_UNIT_LAYERLEVEL" val="1_1"/>
  <p:tag name="KSO_WM_DIAGRAM_GROUP_CODE" val="m1-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"/>
  <p:tag name="KSO_WM_UNIT_ID" val="custom160589_11*m_i*1_1"/>
  <p:tag name="KSO_WM_UNIT_LAYERLEVEL" val="1_1"/>
  <p:tag name="KSO_WM_DIAGRAM_GROUP_CODE" val="m1-1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1*i*2"/>
  <p:tag name="KSO_WM_TEMPLATE_CATEGORY" val="custom"/>
  <p:tag name="KSO_WM_TEMPLATE_INDEX" val="160589"/>
  <p:tag name="KSO_WM_UNIT_INDEX" val="2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2"/>
  <p:tag name="KSO_WM_UNIT_ID" val="custom160589_11*m_i*1_2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3"/>
  <p:tag name="KSO_WM_UNIT_ID" val="custom160589_11*m_i*1_3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41119A01PPBG">
  <a:themeElements>
    <a:clrScheme name="160589.580626">
      <a:dk1>
        <a:srgbClr val="FFFFFF"/>
      </a:dk1>
      <a:lt1>
        <a:srgbClr val="000000"/>
      </a:lt1>
      <a:dk2>
        <a:srgbClr val="F2F2F2"/>
      </a:dk2>
      <a:lt2>
        <a:srgbClr val="7F7F7F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1477</Words>
  <Application>WPS 演示</Application>
  <PresentationFormat>宽屏</PresentationFormat>
  <Paragraphs>83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黑体</vt:lpstr>
      <vt:lpstr>Tempus Sans ITC</vt:lpstr>
      <vt:lpstr>SWAstro</vt:lpstr>
      <vt:lpstr>幼圆</vt:lpstr>
      <vt:lpstr>微软雅黑</vt:lpstr>
      <vt:lpstr>Arial Unicode MS</vt:lpstr>
      <vt:lpstr>webwppDefTheme</vt:lpstr>
      <vt:lpstr>A000120141119A01PPBG</vt:lpstr>
      <vt:lpstr>MARS-PRO</vt:lpstr>
      <vt:lpstr>Guiding concepts</vt:lpstr>
      <vt:lpstr>PowerPoint 演示文稿</vt:lpstr>
      <vt:lpstr>Proposal 1--Mining </vt:lpstr>
      <vt:lpstr>Proposal 2--Power Station</vt:lpstr>
      <vt:lpstr>Proposal 4 -- Defender</vt:lpstr>
      <vt:lpstr>Proposal 3--Fire Alarm</vt:lpstr>
      <vt:lpstr>Proposal 5--Change modules</vt:lpstr>
      <vt:lpstr>Proposal 6--Exploration team</vt:lpstr>
      <vt:lpstr>PowerPoint 演示文稿</vt:lpstr>
      <vt:lpstr>Proposal 7 -- Marsco~（KTV system）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MARS-PRO</dc:title>
  <dc:creator>Delen</dc:creator>
  <cp:lastModifiedBy>迷人</cp:lastModifiedBy>
  <cp:revision>4</cp:revision>
  <dcterms:created xsi:type="dcterms:W3CDTF">2020-06-15T15:04:00Z</dcterms:created>
  <dcterms:modified xsi:type="dcterms:W3CDTF">2020-06-16T03:26:35Z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