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8"/>
    <p:restoredTop sz="94556"/>
  </p:normalViewPr>
  <p:slideViewPr>
    <p:cSldViewPr snapToGrid="0" snapToObjects="1">
      <p:cViewPr varScale="1">
        <p:scale>
          <a:sx n="79" d="100"/>
          <a:sy n="79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3670-4901-D042-834E-C2DA17B81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A7E58-F5B4-034D-A4F8-FEEA18BF2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91C75-9C0E-184B-BB06-AA9D4DEA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2C1-88D4-B94A-BF30-81F84D57E935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B8268-F519-A041-9ED3-90FDB734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9AC9-54F4-644C-BE3E-6F7D2D9A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0050-AE80-7F4F-9935-0C60CE8DF5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083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B9E5-5552-E249-BED9-A4A1A005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04EB2-B020-EE41-A1B3-434A3BCB6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CF7E9-E9E1-004A-9F23-F65A0F45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2C1-88D4-B94A-BF30-81F84D57E935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3EDFA-5895-C747-AEBE-BFC51C49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89BFA-BFF4-7A48-BA02-B4DF832E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0050-AE80-7F4F-9935-0C60CE8DF5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014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463DD-20B9-AA4B-8C0E-1EB7B671F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A9069-A7A6-DC42-A7D1-3E3407EC1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3C32-41B5-884A-B718-88A0F643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2C1-88D4-B94A-BF30-81F84D57E935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D3AB-663C-7140-970A-0C45A4C0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C2968-3E9A-4449-9F75-CAC26898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0050-AE80-7F4F-9935-0C60CE8DF5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943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0271-F630-5E45-B155-ED90D732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4423-BA65-3C47-B9AD-290DCDEA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89CD8-8549-5349-8C4B-BC2617B0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2C1-88D4-B94A-BF30-81F84D57E935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8A06E-AD4B-5B4A-B824-73F0F9E3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CD6E8-3372-4847-AE8B-DC3D3791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0050-AE80-7F4F-9935-0C60CE8DF5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516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5C02-1FFD-9F41-8DED-C57AFD56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5EA92-65F1-024B-8E9C-A7298FEF7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414E8-4C35-CA4C-9336-E0C19A8E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2C1-88D4-B94A-BF30-81F84D57E935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FD4D9-3845-C24D-A5D6-0E26D7AB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AA32E-156B-5E45-929D-4ED2E3EB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0050-AE80-7F4F-9935-0C60CE8DF5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079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F6A0-41E3-E84E-9D57-B8D273C7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4792-E5A7-674A-8BAA-062BF032D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57A49-A141-C047-8059-B045123EF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96301-FC78-FD4F-B768-DD5D3C52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2C1-88D4-B94A-BF30-81F84D57E935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80AA8-4971-9D49-970A-120FFCBC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42B20-5A1D-D145-ACD0-683DB707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0050-AE80-7F4F-9935-0C60CE8DF5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513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A42F-1925-B84B-9FF2-55B9B1F2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3A640-B0D6-2844-BA4A-91045AEDF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BB2B0-2AA6-954A-9AB9-26110DAAF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106E5-42D0-364E-9765-66243B4C8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74AAC-2DA5-3E44-8496-69DFEF539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C58A7-0E3D-C245-B625-15CF788A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2C1-88D4-B94A-BF30-81F84D57E935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3D22E-383E-5440-9323-C95B933E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C4080-6E62-9C4C-B063-01402130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0050-AE80-7F4F-9935-0C60CE8DF5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357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5817-C58B-2F40-95CC-8127CF3E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8FD19-519C-474E-8231-D77A0417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2C1-88D4-B94A-BF30-81F84D57E935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D2F55-9F14-BD43-8635-A6B41ACF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306CE-0F7B-B443-B154-EDB579F2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0050-AE80-7F4F-9935-0C60CE8DF5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851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F4C59-137B-4147-8DD8-D407E1D9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2C1-88D4-B94A-BF30-81F84D57E935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DA759-36C5-4342-8037-715A8C68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810A5-FA2C-554E-9C95-6DED4298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0050-AE80-7F4F-9935-0C60CE8DF5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908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C7DE-CCCD-0F45-AC65-BE22B54C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911C-2EFA-D445-BDB1-C2261394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6766D-E400-FA46-A837-34E0B7175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2B2E8-DD76-BB44-AA3B-DFF647AA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2C1-88D4-B94A-BF30-81F84D57E935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0C0AD-DAD4-3740-B68B-26BD9563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36F9D-3476-8E48-8638-5F6D429B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0050-AE80-7F4F-9935-0C60CE8DF5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434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5917-F1E3-EB41-9FA0-07262687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AA8FB-12FA-0546-96D8-6E873F4BE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9B98B-D85A-8E42-A934-352310E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9E502-BBFD-734E-9399-9BB36F0A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2C1-88D4-B94A-BF30-81F84D57E935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55901-D22D-8C40-AA1A-0B573CAC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D4D06-AAE0-9142-A356-4E7F3FF9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0050-AE80-7F4F-9935-0C60CE8DF5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362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189B5-611F-9942-81BB-14C77746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51ED8-B6DD-DE4A-9114-0B00CC8E8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0723-4B46-B447-9F7D-ED33404C7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2E2C1-88D4-B94A-BF30-81F84D57E935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C1274-153E-0748-A749-DC212640C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5143D-F04C-BF4F-984B-17EE29C52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80050-AE80-7F4F-9935-0C60CE8DF5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886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C3909069-9F65-B24E-8906-8CD1F6DEDF8A}"/>
              </a:ext>
            </a:extLst>
          </p:cNvPr>
          <p:cNvSpPr txBox="1"/>
          <p:nvPr/>
        </p:nvSpPr>
        <p:spPr>
          <a:xfrm>
            <a:off x="9591677" y="2744659"/>
            <a:ext cx="260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Action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9B8CDB-7A26-1743-9695-144508D2A350}"/>
              </a:ext>
            </a:extLst>
          </p:cNvPr>
          <p:cNvGrpSpPr/>
          <p:nvPr/>
        </p:nvGrpSpPr>
        <p:grpSpPr>
          <a:xfrm>
            <a:off x="1781174" y="825951"/>
            <a:ext cx="7634287" cy="3943350"/>
            <a:chOff x="652463" y="683759"/>
            <a:chExt cx="7634287" cy="394335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63C0AA9-EDCF-6243-B5E2-8F85CBCE5931}"/>
                </a:ext>
              </a:extLst>
            </p:cNvPr>
            <p:cNvSpPr/>
            <p:nvPr/>
          </p:nvSpPr>
          <p:spPr>
            <a:xfrm>
              <a:off x="3429000" y="683759"/>
              <a:ext cx="3902529" cy="1567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Cancer cells</a:t>
              </a:r>
            </a:p>
            <a:p>
              <a:pPr algn="ctr"/>
              <a:r>
                <a:rPr lang="en-CH" dirty="0"/>
                <a:t>Agent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1C1526-2BEF-5342-83F6-8A1EAF195BA1}"/>
                </a:ext>
              </a:extLst>
            </p:cNvPr>
            <p:cNvCxnSpPr>
              <a:cxnSpLocks/>
            </p:cNvCxnSpPr>
            <p:nvPr/>
          </p:nvCxnSpPr>
          <p:spPr>
            <a:xfrm>
              <a:off x="1943100" y="1743075"/>
              <a:ext cx="11144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344F2C-7ADC-944B-9A8B-818C4D863290}"/>
                </a:ext>
              </a:extLst>
            </p:cNvPr>
            <p:cNvCxnSpPr/>
            <p:nvPr/>
          </p:nvCxnSpPr>
          <p:spPr>
            <a:xfrm>
              <a:off x="1943100" y="1743075"/>
              <a:ext cx="0" cy="2100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71566E-92CA-5748-9686-4B41E75DBA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5" y="3843338"/>
              <a:ext cx="8905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59CBAE3-76F7-144F-AC7C-DBB763BFEBF2}"/>
                </a:ext>
              </a:extLst>
            </p:cNvPr>
            <p:cNvSpPr/>
            <p:nvPr/>
          </p:nvSpPr>
          <p:spPr>
            <a:xfrm>
              <a:off x="3429000" y="3059567"/>
              <a:ext cx="3902529" cy="1567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Human body</a:t>
              </a:r>
            </a:p>
            <a:p>
              <a:pPr algn="ctr"/>
              <a:r>
                <a:rPr lang="en-CH" dirty="0"/>
                <a:t>Environment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E166832-7234-4949-B7A1-FAA421731A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4750" y="3843338"/>
              <a:ext cx="76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6F9D4C-C6E2-C342-9601-CC2FAB9268C1}"/>
                </a:ext>
              </a:extLst>
            </p:cNvPr>
            <p:cNvCxnSpPr/>
            <p:nvPr/>
          </p:nvCxnSpPr>
          <p:spPr>
            <a:xfrm>
              <a:off x="8286750" y="1743075"/>
              <a:ext cx="0" cy="2100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6FEF821-CF13-BB46-AEEF-46CF69E1AD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6162" y="1743075"/>
              <a:ext cx="8905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8C63E21-F7C2-154E-803A-9883284A9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1278" y="2481262"/>
              <a:ext cx="0" cy="490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6C2730-8403-E741-BCE0-B4A136C4AD61}"/>
                </a:ext>
              </a:extLst>
            </p:cNvPr>
            <p:cNvSpPr txBox="1"/>
            <p:nvPr/>
          </p:nvSpPr>
          <p:spPr>
            <a:xfrm>
              <a:off x="652463" y="2602467"/>
              <a:ext cx="2600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dirty="0"/>
                <a:t>Observation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F04DD3-7E4C-D343-9C84-2609E77B7D86}"/>
                </a:ext>
              </a:extLst>
            </p:cNvPr>
            <p:cNvSpPr txBox="1"/>
            <p:nvPr/>
          </p:nvSpPr>
          <p:spPr>
            <a:xfrm>
              <a:off x="5380264" y="2575934"/>
              <a:ext cx="2600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dirty="0"/>
                <a:t>Reward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11CC86-E0C0-8541-B774-CE83DC5F2AC4}"/>
              </a:ext>
            </a:extLst>
          </p:cNvPr>
          <p:cNvSpPr txBox="1"/>
          <p:nvPr/>
        </p:nvSpPr>
        <p:spPr>
          <a:xfrm>
            <a:off x="2567354" y="5187462"/>
            <a:ext cx="409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State: nucleotide sequence</a:t>
            </a:r>
          </a:p>
          <a:p>
            <a:r>
              <a:rPr lang="en-CH" dirty="0"/>
              <a:t>Action: cell division </a:t>
            </a:r>
            <a:r>
              <a:rPr lang="en-CH"/>
              <a:t>and death</a:t>
            </a:r>
            <a:endParaRPr lang="en-CH" dirty="0"/>
          </a:p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787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0BE668-21D2-564E-828D-5D9691001353}"/>
              </a:ext>
            </a:extLst>
          </p:cNvPr>
          <p:cNvSpPr/>
          <p:nvPr/>
        </p:nvSpPr>
        <p:spPr>
          <a:xfrm>
            <a:off x="4738687" y="696397"/>
            <a:ext cx="271462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Data: </a:t>
            </a:r>
            <a:r>
              <a:rPr lang="en-CH" dirty="0"/>
              <a:t>Mutation trees</a:t>
            </a:r>
            <a:endParaRPr lang="en-CH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18FA1-BE93-5648-96A3-204D95D8232A}"/>
              </a:ext>
            </a:extLst>
          </p:cNvPr>
          <p:cNvSpPr txBox="1"/>
          <p:nvPr/>
        </p:nvSpPr>
        <p:spPr>
          <a:xfrm>
            <a:off x="5672139" y="172522"/>
            <a:ext cx="244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Agent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B67A6-7792-5040-AB8B-79A720E82108}"/>
              </a:ext>
            </a:extLst>
          </p:cNvPr>
          <p:cNvSpPr txBox="1"/>
          <p:nvPr/>
        </p:nvSpPr>
        <p:spPr>
          <a:xfrm>
            <a:off x="4738686" y="1384341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State: nucleotide sequence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369752-1929-B448-9D76-4129F370E856}"/>
              </a:ext>
            </a:extLst>
          </p:cNvPr>
          <p:cNvCxnSpPr>
            <a:cxnSpLocks/>
          </p:cNvCxnSpPr>
          <p:nvPr/>
        </p:nvCxnSpPr>
        <p:spPr>
          <a:xfrm>
            <a:off x="6024557" y="1753673"/>
            <a:ext cx="0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3A6DF7-2A78-014B-A858-15B4F75D09C1}"/>
              </a:ext>
            </a:extLst>
          </p:cNvPr>
          <p:cNvSpPr txBox="1"/>
          <p:nvPr/>
        </p:nvSpPr>
        <p:spPr>
          <a:xfrm>
            <a:off x="4748210" y="2471200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Action: Nucleotide mutation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4EE904-33BD-AE45-A6A7-B80F7EC260F0}"/>
              </a:ext>
            </a:extLst>
          </p:cNvPr>
          <p:cNvCxnSpPr>
            <a:cxnSpLocks/>
          </p:cNvCxnSpPr>
          <p:nvPr/>
        </p:nvCxnSpPr>
        <p:spPr>
          <a:xfrm>
            <a:off x="6024557" y="2840532"/>
            <a:ext cx="0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EA01C5-AF9A-BE4B-880A-00EA7161DCB0}"/>
              </a:ext>
            </a:extLst>
          </p:cNvPr>
          <p:cNvSpPr txBox="1"/>
          <p:nvPr/>
        </p:nvSpPr>
        <p:spPr>
          <a:xfrm>
            <a:off x="6060281" y="3027341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Transition of the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04217E-FF3C-F34A-A5B1-58BF3D75E972}"/>
                  </a:ext>
                </a:extLst>
              </p:cNvPr>
              <p:cNvSpPr txBox="1"/>
              <p:nvPr/>
            </p:nvSpPr>
            <p:spPr>
              <a:xfrm>
                <a:off x="4571998" y="3604225"/>
                <a:ext cx="40004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We can estimate the transition probability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>
                    <a:effectLst/>
                  </a:rPr>
                  <a:t> </a:t>
                </a:r>
                <a:r>
                  <a:rPr lang="en-CH" dirty="0"/>
                  <a:t>using </a:t>
                </a:r>
                <a:r>
                  <a:rPr lang="en-CH" b="1" dirty="0"/>
                  <a:t>MDP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04217E-FF3C-F34A-A5B1-58BF3D75E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8" y="3604225"/>
                <a:ext cx="4000496" cy="646331"/>
              </a:xfrm>
              <a:prstGeom prst="rect">
                <a:avLst/>
              </a:prstGeom>
              <a:blipFill>
                <a:blip r:embed="rId2"/>
                <a:stretch>
                  <a:fillRect l="-1270" t="-3846" b="-1538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7F126F-3038-344D-A1E1-E3BD220C4A54}"/>
              </a:ext>
            </a:extLst>
          </p:cNvPr>
          <p:cNvCxnSpPr>
            <a:cxnSpLocks/>
          </p:cNvCxnSpPr>
          <p:nvPr/>
        </p:nvCxnSpPr>
        <p:spPr>
          <a:xfrm>
            <a:off x="6024557" y="4250556"/>
            <a:ext cx="0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983E93-CEE3-7649-B2EE-2C00E729D7F9}"/>
                  </a:ext>
                </a:extLst>
              </p:cNvPr>
              <p:cNvSpPr txBox="1"/>
              <p:nvPr/>
            </p:nvSpPr>
            <p:spPr>
              <a:xfrm>
                <a:off x="4571998" y="5010435"/>
                <a:ext cx="4885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Behaviour: Paths: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 …(</m:t>
                    </m:r>
                    <m:sSub>
                      <m:sSubPr>
                        <m:ctrlPr>
                          <a:rPr lang="en-C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}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983E93-CEE3-7649-B2EE-2C00E729D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8" y="5010435"/>
                <a:ext cx="4885955" cy="369332"/>
              </a:xfrm>
              <a:prstGeom prst="rect">
                <a:avLst/>
              </a:prstGeom>
              <a:blipFill>
                <a:blip r:embed="rId3"/>
                <a:stretch>
                  <a:fillRect l="-1039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BD4B940-8BB0-E944-8C60-74A62DB98F30}"/>
              </a:ext>
            </a:extLst>
          </p:cNvPr>
          <p:cNvSpPr txBox="1"/>
          <p:nvPr/>
        </p:nvSpPr>
        <p:spPr>
          <a:xfrm>
            <a:off x="6024557" y="4445829"/>
            <a:ext cx="392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Assume the optimal policy</a:t>
            </a:r>
          </a:p>
        </p:txBody>
      </p:sp>
    </p:spTree>
    <p:extLst>
      <p:ext uri="{BB962C8B-B14F-4D97-AF65-F5344CB8AC3E}">
        <p14:creationId xmlns:p14="http://schemas.microsoft.com/office/powerpoint/2010/main" val="93063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2E4550-44D1-B649-8F1D-5B5A89EA3372}"/>
              </a:ext>
            </a:extLst>
          </p:cNvPr>
          <p:cNvSpPr/>
          <p:nvPr/>
        </p:nvSpPr>
        <p:spPr>
          <a:xfrm>
            <a:off x="1157288" y="2828925"/>
            <a:ext cx="2328862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Path and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0B039D-0472-4B4B-9E79-4CF0B0BD200B}"/>
              </a:ext>
            </a:extLst>
          </p:cNvPr>
          <p:cNvSpPr/>
          <p:nvPr/>
        </p:nvSpPr>
        <p:spPr>
          <a:xfrm>
            <a:off x="4638676" y="2828925"/>
            <a:ext cx="2328862" cy="714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IRL algorithm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6DA3A1-4729-A843-BF25-E28DE9DA5B98}"/>
              </a:ext>
            </a:extLst>
          </p:cNvPr>
          <p:cNvCxnSpPr>
            <a:cxnSpLocks/>
          </p:cNvCxnSpPr>
          <p:nvPr/>
        </p:nvCxnSpPr>
        <p:spPr>
          <a:xfrm>
            <a:off x="3767132" y="3200400"/>
            <a:ext cx="519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5AE6A55-E859-EE4E-995E-D30297AB8E37}"/>
              </a:ext>
            </a:extLst>
          </p:cNvPr>
          <p:cNvSpPr/>
          <p:nvPr/>
        </p:nvSpPr>
        <p:spPr>
          <a:xfrm>
            <a:off x="8010526" y="2843212"/>
            <a:ext cx="2328862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Tree mutation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9CC480-87F1-284C-A1F2-06AFB40FC10A}"/>
              </a:ext>
            </a:extLst>
          </p:cNvPr>
          <p:cNvCxnSpPr>
            <a:cxnSpLocks/>
          </p:cNvCxnSpPr>
          <p:nvPr/>
        </p:nvCxnSpPr>
        <p:spPr>
          <a:xfrm flipH="1">
            <a:off x="7196138" y="3209924"/>
            <a:ext cx="56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A35376-BC3C-4A48-A920-AA41E8293512}"/>
              </a:ext>
            </a:extLst>
          </p:cNvPr>
          <p:cNvCxnSpPr>
            <a:cxnSpLocks/>
          </p:cNvCxnSpPr>
          <p:nvPr/>
        </p:nvCxnSpPr>
        <p:spPr>
          <a:xfrm>
            <a:off x="5760242" y="3709987"/>
            <a:ext cx="0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6E4C8-D3B7-7C4F-88BC-4944CCCF10A8}"/>
              </a:ext>
            </a:extLst>
          </p:cNvPr>
          <p:cNvSpPr/>
          <p:nvPr/>
        </p:nvSpPr>
        <p:spPr>
          <a:xfrm>
            <a:off x="4026691" y="4838699"/>
            <a:ext cx="3586159" cy="1171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Reward function that maximize the probability of the policy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A3EB62-04C3-1D4F-8DB6-759E2EC0114E}"/>
              </a:ext>
            </a:extLst>
          </p:cNvPr>
          <p:cNvCxnSpPr>
            <a:cxnSpLocks/>
          </p:cNvCxnSpPr>
          <p:nvPr/>
        </p:nvCxnSpPr>
        <p:spPr>
          <a:xfrm flipV="1">
            <a:off x="7758113" y="3864768"/>
            <a:ext cx="773908" cy="116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DAA122-1B93-3345-8D57-3A08C8EEB880}"/>
              </a:ext>
            </a:extLst>
          </p:cNvPr>
          <p:cNvSpPr txBox="1"/>
          <p:nvPr/>
        </p:nvSpPr>
        <p:spPr>
          <a:xfrm>
            <a:off x="608576" y="5282977"/>
            <a:ext cx="2328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Estimate the quality of the reward function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E93CC2-0FAF-5241-B1F3-58696C9B94C4}"/>
              </a:ext>
            </a:extLst>
          </p:cNvPr>
          <p:cNvCxnSpPr>
            <a:cxnSpLocks/>
          </p:cNvCxnSpPr>
          <p:nvPr/>
        </p:nvCxnSpPr>
        <p:spPr>
          <a:xfrm>
            <a:off x="2967032" y="5606143"/>
            <a:ext cx="519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270D2D-182F-E144-9753-BAFE0D52437C}"/>
              </a:ext>
            </a:extLst>
          </p:cNvPr>
          <p:cNvSpPr txBox="1"/>
          <p:nvPr/>
        </p:nvSpPr>
        <p:spPr>
          <a:xfrm>
            <a:off x="5018315" y="3901258"/>
            <a:ext cx="1077685" cy="38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45871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A12C9C-3DE2-F747-8A82-86A5FD1CAC3D}"/>
                  </a:ext>
                </a:extLst>
              </p:cNvPr>
              <p:cNvSpPr txBox="1"/>
              <p:nvPr/>
            </p:nvSpPr>
            <p:spPr>
              <a:xfrm>
                <a:off x="457197" y="0"/>
                <a:ext cx="11734803" cy="8685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b="1" dirty="0"/>
                  <a:t>RL </a:t>
                </a:r>
                <a:r>
                  <a:rPr lang="en-CH" dirty="0"/>
                  <a:t>Questions:</a:t>
                </a:r>
              </a:p>
              <a:p>
                <a:pPr lvl="0"/>
                <a:r>
                  <a:rPr lang="en-GB" i="1" dirty="0"/>
                  <a:t>1. How many states do we have for n possible mutations? What is it for n=10? And n=30?</a:t>
                </a:r>
                <a:endParaRPr lang="en-CH" dirty="0"/>
              </a:p>
              <a:p>
                <a:r>
                  <a:rPr lang="en-GB" dirty="0"/>
                  <a:t> </a:t>
                </a:r>
                <a:endParaRPr lang="en-CH" dirty="0"/>
              </a:p>
              <a:p>
                <a:r>
                  <a:rPr lang="en-CH" dirty="0"/>
                  <a:t>If we consider nucleotide mutation: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CH" dirty="0"/>
                  <a:t>; if we consider the SNV calling: 2^n </a:t>
                </a:r>
              </a:p>
              <a:p>
                <a:r>
                  <a:rPr lang="en-GB" dirty="0"/>
                  <a:t> </a:t>
                </a:r>
                <a:endParaRPr lang="en-CH" dirty="0"/>
              </a:p>
              <a:p>
                <a:pPr lvl="0"/>
                <a:r>
                  <a:rPr lang="en-GB" i="1" dirty="0"/>
                  <a:t>2. What is the natural choice for the space of actions? How many of them do we have?</a:t>
                </a:r>
                <a:endParaRPr lang="en-CH" dirty="0"/>
              </a:p>
              <a:p>
                <a:r>
                  <a:rPr lang="en-CH" dirty="0"/>
                  <a:t>Action space is the space of mutations. With SNV calling, the space of actions is 2^5. </a:t>
                </a:r>
              </a:p>
              <a:p>
                <a:endParaRPr lang="en-CH" dirty="0"/>
              </a:p>
              <a:p>
                <a:pPr lvl="0"/>
                <a:r>
                  <a:rPr lang="en-GB" i="1" dirty="0"/>
                  <a:t>3. Can you propose a model of the transition probability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i="1" dirty="0"/>
                  <a:t>?</a:t>
                </a:r>
                <a:endParaRPr lang="en-CH" dirty="0"/>
              </a:p>
              <a:p>
                <a:r>
                  <a:rPr lang="en-GB" dirty="0"/>
                  <a:t> </a:t>
                </a:r>
                <a:endParaRPr lang="en-CH" dirty="0"/>
              </a:p>
              <a:p>
                <a:r>
                  <a:rPr lang="en-GB" dirty="0"/>
                  <a:t>The transition probability of the next state (k+1) depends only on the current state (</a:t>
                </a:r>
                <a:r>
                  <a:rPr lang="en-GB" dirty="0" err="1"/>
                  <a:t>memorylessness</a:t>
                </a:r>
                <a:r>
                  <a:rPr lang="en-GB" dirty="0"/>
                  <a:t>). We thus can use the Markov chain model to determine the transition probability.</a:t>
                </a:r>
                <a:endParaRPr lang="en-CH" dirty="0"/>
              </a:p>
              <a:p>
                <a:r>
                  <a:rPr lang="en-GB" dirty="0"/>
                  <a:t> </a:t>
                </a:r>
                <a:endParaRPr lang="en-CH" dirty="0"/>
              </a:p>
              <a:p>
                <a:r>
                  <a:rPr lang="en-GB" dirty="0"/>
                  <a:t>For example, in nucleotides mutation, the mutation of a nucleotide is regardless of its history mutation. We can use transition probability matrix. The transition rate determines the transition probability by Markov chain model, e.g. state transition matrix JC69; TN93. 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4. </a:t>
                </a:r>
                <a:r>
                  <a:rPr lang="en-GB" i="1" dirty="0"/>
                  <a:t>How can we estimate the experts' policy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i="1" dirty="0"/>
                  <a:t>?</a:t>
                </a:r>
              </a:p>
              <a:p>
                <a:r>
                  <a:rPr lang="en-GB" dirty="0"/>
                  <a:t>Policy: agent’s behaviour function</a:t>
                </a:r>
              </a:p>
              <a:p>
                <a:r>
                  <a:rPr lang="en-CH" dirty="0"/>
                  <a:t>Traversing down from the root node down to a leaf node can be considered as a path</a:t>
                </a:r>
              </a:p>
              <a:p>
                <a:r>
                  <a:rPr lang="en-CH" dirty="0"/>
                  <a:t>The observed paths can be seen as policy </a:t>
                </a:r>
              </a:p>
              <a:p>
                <a:endParaRPr lang="en-CH" dirty="0"/>
              </a:p>
              <a:p>
                <a:endParaRPr lang="en-CH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CH" dirty="0"/>
              </a:p>
              <a:p>
                <a:endParaRPr lang="en-CH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A12C9C-3DE2-F747-8A82-86A5FD1C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7" y="0"/>
                <a:ext cx="11734803" cy="8685519"/>
              </a:xfrm>
              <a:prstGeom prst="rect">
                <a:avLst/>
              </a:prstGeom>
              <a:blipFill>
                <a:blip r:embed="rId2"/>
                <a:stretch>
                  <a:fillRect l="-432" t="-29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FCEEAEE7-A7A8-BA4F-963D-83927A832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62" y="4342759"/>
            <a:ext cx="3851275" cy="116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9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06021-BC6D-4B4F-8CD7-768753806115}"/>
              </a:ext>
            </a:extLst>
          </p:cNvPr>
          <p:cNvSpPr txBox="1"/>
          <p:nvPr/>
        </p:nvSpPr>
        <p:spPr>
          <a:xfrm>
            <a:off x="832757" y="522514"/>
            <a:ext cx="89807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i="1" dirty="0"/>
              <a:t>How can we model possible features for the reward design? How many of them will we have for n mutations?</a:t>
            </a:r>
          </a:p>
          <a:p>
            <a:pPr marL="342900" indent="-342900">
              <a:buAutoNum type="arabicPeriod"/>
            </a:pPr>
            <a:endParaRPr lang="en-GB" i="1" dirty="0"/>
          </a:p>
          <a:p>
            <a:r>
              <a:rPr lang="en-GB" dirty="0"/>
              <a:t>The reward is modelled as the sum of the state features along the path: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There will be 2^n states</a:t>
            </a:r>
          </a:p>
          <a:p>
            <a:endParaRPr lang="en-GB" i="1" dirty="0"/>
          </a:p>
          <a:p>
            <a:r>
              <a:rPr lang="en-GB" i="1" dirty="0"/>
              <a:t>2. How can we evaluate the quality of the (learned) reward function?</a:t>
            </a:r>
          </a:p>
          <a:p>
            <a:r>
              <a:rPr lang="en-GB" dirty="0"/>
              <a:t>EPIC way (equivalent policy invariant comparison)? They are used in RL</a:t>
            </a:r>
          </a:p>
          <a:p>
            <a:endParaRPr lang="en-GB" dirty="0"/>
          </a:p>
          <a:p>
            <a:r>
              <a:rPr lang="en-GB" dirty="0"/>
              <a:t>Can we use the learned reward function to do RL and to see whether the learned policy is similar to the </a:t>
            </a:r>
            <a:r>
              <a:rPr lang="en-GB"/>
              <a:t>given policy? </a:t>
            </a:r>
            <a:endParaRPr lang="en-GB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CH" dirty="0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3C01C5AD-1608-854E-9EE3-56595518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263" y="1799930"/>
            <a:ext cx="3419501" cy="828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8AEC7B-0B80-3D43-B969-AC82D2389C65}"/>
              </a:ext>
            </a:extLst>
          </p:cNvPr>
          <p:cNvSpPr txBox="1"/>
          <p:nvPr/>
        </p:nvSpPr>
        <p:spPr>
          <a:xfrm>
            <a:off x="832757" y="0"/>
            <a:ext cx="244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IRL</a:t>
            </a:r>
          </a:p>
        </p:txBody>
      </p:sp>
    </p:spTree>
    <p:extLst>
      <p:ext uri="{BB962C8B-B14F-4D97-AF65-F5344CB8AC3E}">
        <p14:creationId xmlns:p14="http://schemas.microsoft.com/office/powerpoint/2010/main" val="164392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CD7192-FBD8-B34E-A786-A4B5079F478B}"/>
              </a:ext>
            </a:extLst>
          </p:cNvPr>
          <p:cNvSpPr txBox="1"/>
          <p:nvPr/>
        </p:nvSpPr>
        <p:spPr>
          <a:xfrm>
            <a:off x="832757" y="0"/>
            <a:ext cx="244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MaxEnt IRL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17E05C-D41A-5B4A-BD8C-F9F6D35509B2}"/>
              </a:ext>
            </a:extLst>
          </p:cNvPr>
          <p:cNvSpPr txBox="1"/>
          <p:nvPr/>
        </p:nvSpPr>
        <p:spPr>
          <a:xfrm>
            <a:off x="832757" y="699247"/>
            <a:ext cx="105264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H" i="1" dirty="0"/>
              <a:t>For how many mutations would this approach be feasible?</a:t>
            </a:r>
          </a:p>
          <a:p>
            <a:endParaRPr lang="en-CH" i="1" dirty="0"/>
          </a:p>
          <a:p>
            <a:pPr marL="342900" indent="-342900">
              <a:buAutoNum type="arabicPeriod"/>
            </a:pPr>
            <a:endParaRPr lang="en-CH" i="1" dirty="0"/>
          </a:p>
          <a:p>
            <a:r>
              <a:rPr lang="en-CH" i="1" dirty="0"/>
              <a:t>2. How can you use Jax to get the required graident?</a:t>
            </a:r>
          </a:p>
          <a:p>
            <a:r>
              <a:rPr lang="en-CH" dirty="0"/>
              <a:t>Graident is the difference between expected empirical feature counts and the learner’s expected feature counts, which can be expressed in terms of expected state visitation frequencies: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i="1" dirty="0"/>
          </a:p>
          <a:p>
            <a:r>
              <a:rPr lang="en-CH" dirty="0"/>
              <a:t>Jax is not required. </a:t>
            </a:r>
          </a:p>
          <a:p>
            <a:endParaRPr lang="en-CH" i="1" dirty="0"/>
          </a:p>
          <a:p>
            <a:pPr marL="342900" indent="-342900">
              <a:buAutoNum type="arabicPeriod" startAt="3"/>
            </a:pPr>
            <a:r>
              <a:rPr lang="en-CH" i="1" dirty="0"/>
              <a:t>Having the gradient, how can you optimize the parameters to get the MLE?</a:t>
            </a:r>
          </a:p>
          <a:p>
            <a:endParaRPr lang="en-CH" dirty="0"/>
          </a:p>
          <a:p>
            <a:r>
              <a:rPr lang="en-CH" dirty="0"/>
              <a:t>At the maxima, the feature expectations match, guaranteeing that the learner performs equivalently to the agent’s demonstrated behaviour. </a:t>
            </a:r>
          </a:p>
          <a:p>
            <a:endParaRPr lang="en-CH" dirty="0"/>
          </a:p>
          <a:p>
            <a:r>
              <a:rPr lang="en-CH" dirty="0"/>
              <a:t>We can use exponentiated gradient descent algorithm or any other gradient based optimization technique to find MLE as the objective function is convex.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5D5D542A-5F7A-684C-BFFD-AD2D144BE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3" y="2514600"/>
            <a:ext cx="6794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2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556</Words>
  <Application>Microsoft Macintosh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Jiayi</dc:creator>
  <cp:lastModifiedBy>Wang, Jiayi</cp:lastModifiedBy>
  <cp:revision>26</cp:revision>
  <dcterms:created xsi:type="dcterms:W3CDTF">2022-03-02T12:15:04Z</dcterms:created>
  <dcterms:modified xsi:type="dcterms:W3CDTF">2022-03-07T12:56:47Z</dcterms:modified>
</cp:coreProperties>
</file>