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3" r:id="rId9"/>
    <p:sldId id="264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371"/>
    <a:srgbClr val="00B2B8"/>
    <a:srgbClr val="C025A8"/>
    <a:srgbClr val="FF3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6"/>
    <p:restoredTop sz="86533"/>
  </p:normalViewPr>
  <p:slideViewPr>
    <p:cSldViewPr snapToGrid="0" snapToObjects="1">
      <p:cViewPr varScale="1">
        <p:scale>
          <a:sx n="96" d="100"/>
          <a:sy n="96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F3C88-0958-D44F-B6EB-D46BBD36CB29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03CDA-5A37-1942-B239-710618DD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populations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Proportion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</a:p>
          <a:p>
            <a:r>
              <a:rPr lang="en-US" altLang="zh-CN" dirty="0"/>
              <a:t>Proportions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</a:p>
          <a:p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</a:p>
          <a:p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(similar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mean)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9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proportion</a:t>
            </a:r>
            <a:r>
              <a:rPr lang="zh-CN" altLang="en-US" dirty="0"/>
              <a:t> </a:t>
            </a:r>
            <a:r>
              <a:rPr lang="en-US" altLang="zh-CN" dirty="0"/>
              <a:t>first,</a:t>
            </a:r>
          </a:p>
          <a:p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cells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1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F92E-8347-E848-93EE-88BC7174A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066BF-F663-294E-962C-B5B0CA6D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3780-783A-F941-9EF8-E69A695D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4ED5B-E54D-594C-B393-11F0927D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7CA0-8C40-5A4C-AE0D-2928B6BB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6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C873-0435-5644-A88B-A70DFFD0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794D-8717-8045-B4E1-A3D397DE9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5A17D-CC3C-A246-AFB7-FA677C11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E74E-0BB9-F14F-9F52-5E38BF05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23C94-EBE2-8D4B-BEBA-A4CBB915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CD584-506B-C84A-BA82-ECB8D167E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F44FF-7862-7044-B4A0-6EE43938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2F5B-95C9-484C-BA92-27C66038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B055-BF63-2A42-8B47-5F248D04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3A04-44F6-3646-B81C-93AB6CB5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1448-1D90-7A4F-B05E-30B2819D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57F7-8724-A14F-AD1A-0540A2F0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F41D-B194-724E-88E2-5ECC7E0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8A4F-8F9D-B641-A501-4455F27E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0A6F4-D0B3-924B-A2DC-E108B217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5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605A-058F-DA4B-819B-5E318757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D4367-5BFE-FE41-8FC6-80E797C3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E4C7B-6858-B146-913E-ED5F0A15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1A45E-9021-1649-806C-B8D9F721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6DCF4-7CC2-254E-8BE4-29EFF5BF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3EB9-7E2E-5A4E-9C47-D54D7797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04A7-90EB-0140-B2B1-88E5964D5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73861-9117-B245-ACA6-1F2D57CB1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CFE2D-0719-1E44-9D3C-0210B54D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C72D7-9A43-4F4F-9278-7FDE128E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828DF-5342-9541-9AB6-88C9033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3D22-43F3-6643-8F97-DB143E2C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DFA3-AC02-1646-8C92-7F7C75E0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E66B1-038D-9D48-AEDE-197C9658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83784-3E8A-A944-9CC2-002D0EC80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8E4AE-81C6-8F4F-8469-E12086794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CFA84-C923-FE49-A68E-07E8C81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376A9-BF0E-6C40-ADB5-22740834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91A41-0FFF-C842-9B66-F7530B12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4149-7683-2040-9D91-5BF7FB5A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68977-3108-CC48-92B6-064E4A05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70AAF-93A4-3E42-A9E4-33169752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C9468-37A6-704A-9AAF-97BD137A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E0609-F0A4-BC40-9FC5-01CBD047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CBD1-E01D-6B47-9F16-B575D8AB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EA088-5953-5D4A-ADC8-0A07F9B0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C675-A195-0040-BF08-75327362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1212-7827-474A-9464-A08A6898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E36FE-E2F3-1E4B-A85E-226625C4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D2F1-63CF-3344-A200-B46CD407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9A3F-19ED-5E4F-9E83-4CE4C31A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16D47-3F7F-794B-943D-0DBCE706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3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F7EA-D5CC-F549-BDED-630B3E77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61E12-5156-354D-B29A-24A45878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97AC-ABF0-9E49-9649-BD7999E5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00049-AC95-B649-870F-3F40F647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7AC2-479E-FC4E-9A9D-A8D323CB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704A9-96ED-7842-9044-4DE2063A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4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BE4AE-8B64-9E41-AE02-164999DC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8A3F4-4A61-8949-9BB6-DF88D633C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B605-FAE8-1B47-B4A0-728822B76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30419-1D28-6948-8173-1374087F147F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B83D-89DE-E046-8BD8-14BAD875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77E5-52D1-574B-AD91-563AFBC0A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003D-2241-C840-B3E2-7FD4FABEC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9CDE1-4D31-AC44-B8B7-86CE43347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Lab Rotation</a:t>
            </a:r>
          </a:p>
          <a:p>
            <a:r>
              <a:rPr lang="en-US" dirty="0"/>
              <a:t>Jessie Tong</a:t>
            </a:r>
          </a:p>
          <a:p>
            <a:r>
              <a:rPr lang="en-US" dirty="0"/>
              <a:t>10/</a:t>
            </a:r>
            <a:r>
              <a:rPr lang="en-US" altLang="zh-CN" dirty="0"/>
              <a:t>07</a:t>
            </a:r>
            <a:r>
              <a:rPr lang="en-US" dirty="0"/>
              <a:t>/2019</a:t>
            </a:r>
          </a:p>
        </p:txBody>
      </p:sp>
    </p:spTree>
    <p:extLst>
      <p:ext uri="{BB962C8B-B14F-4D97-AF65-F5344CB8AC3E}">
        <p14:creationId xmlns:p14="http://schemas.microsoft.com/office/powerpoint/2010/main" val="73361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F3C1-6732-574E-B7BB-729AE53D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C421E56-2D43-EF4C-8253-7F37AA25B6E3}"/>
              </a:ext>
            </a:extLst>
          </p:cNvPr>
          <p:cNvSpPr/>
          <p:nvPr/>
        </p:nvSpPr>
        <p:spPr>
          <a:xfrm>
            <a:off x="947057" y="2945380"/>
            <a:ext cx="11244943" cy="500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0F7B1B-AFF0-D84C-A3F2-99C78CEE40CE}"/>
              </a:ext>
            </a:extLst>
          </p:cNvPr>
          <p:cNvSpPr/>
          <p:nvPr/>
        </p:nvSpPr>
        <p:spPr>
          <a:xfrm>
            <a:off x="84908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4C4D0-3ADF-8E41-A936-54B30D5B50BA}"/>
              </a:ext>
            </a:extLst>
          </p:cNvPr>
          <p:cNvSpPr/>
          <p:nvPr/>
        </p:nvSpPr>
        <p:spPr>
          <a:xfrm>
            <a:off x="3831771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ECC595-2F94-3E47-A4E3-736A83F79EA0}"/>
              </a:ext>
            </a:extLst>
          </p:cNvPr>
          <p:cNvSpPr/>
          <p:nvPr/>
        </p:nvSpPr>
        <p:spPr>
          <a:xfrm>
            <a:off x="6901543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BB0711-EAF3-DB4E-B223-5FE0F64D566C}"/>
              </a:ext>
            </a:extLst>
          </p:cNvPr>
          <p:cNvSpPr/>
          <p:nvPr/>
        </p:nvSpPr>
        <p:spPr>
          <a:xfrm>
            <a:off x="1014548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FB4BBE-E257-9E4A-9F4D-EFDFE94ABA6F}"/>
              </a:ext>
            </a:extLst>
          </p:cNvPr>
          <p:cNvSpPr/>
          <p:nvPr/>
        </p:nvSpPr>
        <p:spPr>
          <a:xfrm>
            <a:off x="1148471" y="3875825"/>
            <a:ext cx="489858" cy="4789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D1987B-B20C-284C-9408-2467698D3D65}"/>
              </a:ext>
            </a:extLst>
          </p:cNvPr>
          <p:cNvSpPr/>
          <p:nvPr/>
        </p:nvSpPr>
        <p:spPr>
          <a:xfrm>
            <a:off x="1511781" y="4486741"/>
            <a:ext cx="489858" cy="4789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631032-E791-554E-8A36-ED596DCC8B56}"/>
              </a:ext>
            </a:extLst>
          </p:cNvPr>
          <p:cNvSpPr/>
          <p:nvPr/>
        </p:nvSpPr>
        <p:spPr>
          <a:xfrm>
            <a:off x="816470" y="4486741"/>
            <a:ext cx="489858" cy="478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4496F9-C796-FA47-BC17-BDD472212029}"/>
              </a:ext>
            </a:extLst>
          </p:cNvPr>
          <p:cNvSpPr/>
          <p:nvPr/>
        </p:nvSpPr>
        <p:spPr>
          <a:xfrm>
            <a:off x="4169243" y="5066661"/>
            <a:ext cx="489858" cy="478972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9FC4D8-D2F9-D34F-A6A2-C7CFB2D69B1E}"/>
              </a:ext>
            </a:extLst>
          </p:cNvPr>
          <p:cNvSpPr/>
          <p:nvPr/>
        </p:nvSpPr>
        <p:spPr>
          <a:xfrm>
            <a:off x="7587342" y="5066661"/>
            <a:ext cx="489858" cy="478972"/>
          </a:xfrm>
          <a:prstGeom prst="ellipse">
            <a:avLst/>
          </a:prstGeom>
          <a:solidFill>
            <a:srgbClr val="00206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615CA5-7EAC-794F-A68D-6DEB6C99E5B8}"/>
              </a:ext>
            </a:extLst>
          </p:cNvPr>
          <p:cNvSpPr/>
          <p:nvPr/>
        </p:nvSpPr>
        <p:spPr>
          <a:xfrm>
            <a:off x="6955958" y="5066661"/>
            <a:ext cx="489858" cy="478972"/>
          </a:xfrm>
          <a:prstGeom prst="ellipse">
            <a:avLst/>
          </a:prstGeom>
          <a:solidFill>
            <a:srgbClr val="C0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4B43B4-EA9F-4542-B917-D002E79F9CA0}"/>
              </a:ext>
            </a:extLst>
          </p:cNvPr>
          <p:cNvSpPr/>
          <p:nvPr/>
        </p:nvSpPr>
        <p:spPr>
          <a:xfrm>
            <a:off x="4174670" y="3898729"/>
            <a:ext cx="489858" cy="478972"/>
          </a:xfrm>
          <a:prstGeom prst="ellipse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2FA85F-04B6-CC42-ADA0-0967320A62C1}"/>
              </a:ext>
            </a:extLst>
          </p:cNvPr>
          <p:cNvSpPr/>
          <p:nvPr/>
        </p:nvSpPr>
        <p:spPr>
          <a:xfrm>
            <a:off x="4517570" y="4486741"/>
            <a:ext cx="489858" cy="478972"/>
          </a:xfrm>
          <a:prstGeom prst="ellipse">
            <a:avLst/>
          </a:prstGeom>
          <a:solidFill>
            <a:schemeClr val="accent4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80D898-8B13-D344-A249-234F786BDAE3}"/>
              </a:ext>
            </a:extLst>
          </p:cNvPr>
          <p:cNvSpPr/>
          <p:nvPr/>
        </p:nvSpPr>
        <p:spPr>
          <a:xfrm>
            <a:off x="3801847" y="4486741"/>
            <a:ext cx="489858" cy="478972"/>
          </a:xfrm>
          <a:prstGeom prst="ellipse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680BFE-95BF-1B42-B815-5C90E4F413DC}"/>
              </a:ext>
            </a:extLst>
          </p:cNvPr>
          <p:cNvSpPr/>
          <p:nvPr/>
        </p:nvSpPr>
        <p:spPr>
          <a:xfrm>
            <a:off x="7293405" y="3898729"/>
            <a:ext cx="489858" cy="478972"/>
          </a:xfrm>
          <a:prstGeom prst="ellipse">
            <a:avLst/>
          </a:prstGeom>
          <a:solidFill>
            <a:schemeClr val="accent6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781F8E-C9CD-6640-92A7-87E6BC923D4E}"/>
              </a:ext>
            </a:extLst>
          </p:cNvPr>
          <p:cNvSpPr/>
          <p:nvPr/>
        </p:nvSpPr>
        <p:spPr>
          <a:xfrm>
            <a:off x="7587342" y="4486741"/>
            <a:ext cx="489858" cy="478972"/>
          </a:xfrm>
          <a:prstGeom prst="ellipse">
            <a:avLst/>
          </a:prstGeom>
          <a:solidFill>
            <a:schemeClr val="accent4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688191-D6FD-B84A-B98F-EAF40B64E50E}"/>
              </a:ext>
            </a:extLst>
          </p:cNvPr>
          <p:cNvSpPr/>
          <p:nvPr/>
        </p:nvSpPr>
        <p:spPr>
          <a:xfrm>
            <a:off x="6955958" y="4486741"/>
            <a:ext cx="489858" cy="478972"/>
          </a:xfrm>
          <a:prstGeom prst="ellipse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826500-53A2-D44C-9162-86B271DDEE27}"/>
              </a:ext>
            </a:extLst>
          </p:cNvPr>
          <p:cNvSpPr/>
          <p:nvPr/>
        </p:nvSpPr>
        <p:spPr>
          <a:xfrm>
            <a:off x="10793200" y="5066661"/>
            <a:ext cx="489858" cy="478972"/>
          </a:xfrm>
          <a:prstGeom prst="ellipse">
            <a:avLst/>
          </a:prstGeom>
          <a:solidFill>
            <a:srgbClr val="C025A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3986EF-5A2E-C54C-BD47-45054BD9306F}"/>
              </a:ext>
            </a:extLst>
          </p:cNvPr>
          <p:cNvSpPr/>
          <p:nvPr/>
        </p:nvSpPr>
        <p:spPr>
          <a:xfrm>
            <a:off x="10161816" y="5066661"/>
            <a:ext cx="489858" cy="478972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46FC67-44BF-BB4D-BB61-4A313202E73D}"/>
              </a:ext>
            </a:extLst>
          </p:cNvPr>
          <p:cNvSpPr/>
          <p:nvPr/>
        </p:nvSpPr>
        <p:spPr>
          <a:xfrm>
            <a:off x="10499263" y="3932772"/>
            <a:ext cx="489858" cy="478972"/>
          </a:xfrm>
          <a:prstGeom prst="ellipse">
            <a:avLst/>
          </a:prstGeom>
          <a:solidFill>
            <a:schemeClr val="accent6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33BFEB-61B4-9542-A489-F3FE03FED2F1}"/>
              </a:ext>
            </a:extLst>
          </p:cNvPr>
          <p:cNvSpPr/>
          <p:nvPr/>
        </p:nvSpPr>
        <p:spPr>
          <a:xfrm>
            <a:off x="10793200" y="4486741"/>
            <a:ext cx="489858" cy="478972"/>
          </a:xfrm>
          <a:prstGeom prst="ellipse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0D7447-C12E-A644-8196-E69B98DECF0A}"/>
              </a:ext>
            </a:extLst>
          </p:cNvPr>
          <p:cNvSpPr/>
          <p:nvPr/>
        </p:nvSpPr>
        <p:spPr>
          <a:xfrm>
            <a:off x="10161816" y="4486741"/>
            <a:ext cx="489858" cy="478972"/>
          </a:xfrm>
          <a:prstGeom prst="ellipse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FB4454-864B-6641-B4AC-75DDB76A6988}"/>
              </a:ext>
            </a:extLst>
          </p:cNvPr>
          <p:cNvSpPr/>
          <p:nvPr/>
        </p:nvSpPr>
        <p:spPr>
          <a:xfrm>
            <a:off x="10793200" y="5656121"/>
            <a:ext cx="489858" cy="478972"/>
          </a:xfrm>
          <a:prstGeom prst="ellipse">
            <a:avLst/>
          </a:prstGeom>
          <a:solidFill>
            <a:srgbClr val="E5637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63FD9A-8C75-EC48-9D83-2A1D7C001DCF}"/>
              </a:ext>
            </a:extLst>
          </p:cNvPr>
          <p:cNvSpPr/>
          <p:nvPr/>
        </p:nvSpPr>
        <p:spPr>
          <a:xfrm>
            <a:off x="10161816" y="5656121"/>
            <a:ext cx="489858" cy="478972"/>
          </a:xfrm>
          <a:prstGeom prst="ellipse">
            <a:avLst/>
          </a:prstGeom>
          <a:solidFill>
            <a:srgbClr val="00B2B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05E2D2C-E606-824D-A801-00254B52351B}"/>
              </a:ext>
            </a:extLst>
          </p:cNvPr>
          <p:cNvSpPr/>
          <p:nvPr/>
        </p:nvSpPr>
        <p:spPr>
          <a:xfrm>
            <a:off x="315697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949DED9-3ABF-1F46-83C7-A60AAFB73E47}"/>
              </a:ext>
            </a:extLst>
          </p:cNvPr>
          <p:cNvSpPr/>
          <p:nvPr/>
        </p:nvSpPr>
        <p:spPr>
          <a:xfrm>
            <a:off x="3260264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86C8767-6D71-6949-BEE5-C37B24674746}"/>
              </a:ext>
            </a:extLst>
          </p:cNvPr>
          <p:cNvSpPr/>
          <p:nvPr/>
        </p:nvSpPr>
        <p:spPr>
          <a:xfrm>
            <a:off x="9539961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EA534F-F8F0-8049-BC54-ADDAEA002AB4}"/>
              </a:ext>
            </a:extLst>
          </p:cNvPr>
          <p:cNvSpPr/>
          <p:nvPr/>
        </p:nvSpPr>
        <p:spPr>
          <a:xfrm>
            <a:off x="6408269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C06C8D-8BB9-CC45-9A4E-60EEDBCE7358}"/>
              </a:ext>
            </a:extLst>
          </p:cNvPr>
          <p:cNvCxnSpPr/>
          <p:nvPr/>
        </p:nvCxnSpPr>
        <p:spPr>
          <a:xfrm>
            <a:off x="315697" y="5012231"/>
            <a:ext cx="11477607" cy="0"/>
          </a:xfrm>
          <a:prstGeom prst="line">
            <a:avLst/>
          </a:prstGeom>
          <a:ln w="57150">
            <a:solidFill>
              <a:schemeClr val="bg2">
                <a:lumMod val="50000"/>
                <a:alpha val="4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C62AF2-06E6-144F-B59F-CA8EF91E4999}"/>
              </a:ext>
            </a:extLst>
          </p:cNvPr>
          <p:cNvSpPr txBox="1"/>
          <p:nvPr/>
        </p:nvSpPr>
        <p:spPr>
          <a:xfrm>
            <a:off x="872753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E06DA6-4442-C449-9CFF-07EEFFED4795}"/>
              </a:ext>
            </a:extLst>
          </p:cNvPr>
          <p:cNvSpPr txBox="1"/>
          <p:nvPr/>
        </p:nvSpPr>
        <p:spPr>
          <a:xfrm>
            <a:off x="3855402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47279-F4F9-3B40-A9F1-C99F8BAEDB35}"/>
              </a:ext>
            </a:extLst>
          </p:cNvPr>
          <p:cNvSpPr txBox="1"/>
          <p:nvPr/>
        </p:nvSpPr>
        <p:spPr>
          <a:xfrm>
            <a:off x="7023181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D77326-DC9E-F24B-B086-EEDAAA99E6E5}"/>
              </a:ext>
            </a:extLst>
          </p:cNvPr>
          <p:cNvSpPr txBox="1"/>
          <p:nvPr/>
        </p:nvSpPr>
        <p:spPr>
          <a:xfrm>
            <a:off x="10201774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AE167-A4D1-1848-B27F-6DB1DD7DB1AF}"/>
              </a:ext>
            </a:extLst>
          </p:cNvPr>
          <p:cNvSpPr/>
          <p:nvPr/>
        </p:nvSpPr>
        <p:spPr>
          <a:xfrm>
            <a:off x="2634353" y="1611058"/>
            <a:ext cx="9530449" cy="4757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en-US" dirty="0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A779986F-BC62-2A4D-BE59-3212E5CE320E}"/>
              </a:ext>
            </a:extLst>
          </p:cNvPr>
          <p:cNvSpPr/>
          <p:nvPr/>
        </p:nvSpPr>
        <p:spPr>
          <a:xfrm rot="5400000">
            <a:off x="4840724" y="-13603"/>
            <a:ext cx="5388432" cy="8049949"/>
          </a:xfrm>
          <a:prstGeom prst="wedgeEllipseCallout">
            <a:avLst>
              <a:gd name="adj1" fmla="val 1986"/>
              <a:gd name="adj2" fmla="val 7313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376D38D-1810-7542-AC83-BD2B3A0A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16018"/>
              </p:ext>
            </p:extLst>
          </p:nvPr>
        </p:nvGraphicFramePr>
        <p:xfrm>
          <a:off x="4291705" y="2555050"/>
          <a:ext cx="6496072" cy="293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009">
                  <a:extLst>
                    <a:ext uri="{9D8B030D-6E8A-4147-A177-3AD203B41FA5}">
                      <a16:colId xmlns:a16="http://schemas.microsoft.com/office/drawing/2014/main" val="4188734249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442231310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4207605472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2666993435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3873300506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86992564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202410452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1370216621"/>
                    </a:ext>
                  </a:extLst>
                </a:gridCol>
              </a:tblGrid>
              <a:tr h="34070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38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06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25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1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44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63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64929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104FCD9-E73B-634C-9C34-4192C18078CB}"/>
              </a:ext>
            </a:extLst>
          </p:cNvPr>
          <p:cNvSpPr txBox="1"/>
          <p:nvPr/>
        </p:nvSpPr>
        <p:spPr>
          <a:xfrm>
            <a:off x="6865843" y="1764036"/>
            <a:ext cx="121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Cell</a:t>
            </a:r>
            <a:r>
              <a:rPr lang="zh-CN" altLang="en-US" b="1" dirty="0"/>
              <a:t> </a:t>
            </a:r>
            <a:r>
              <a:rPr lang="en-US" altLang="zh-CN" b="1" dirty="0"/>
              <a:t>Type</a:t>
            </a:r>
            <a:r>
              <a:rPr lang="zh-CN" altLang="en-US" b="1" dirty="0"/>
              <a:t> </a:t>
            </a:r>
            <a:r>
              <a:rPr lang="en-US" altLang="zh-CN" b="1" dirty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755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9122-F803-1E49-937A-B62C9441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691B-FE86-014C-B5B5-968E53AB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simulate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</a:p>
          <a:p>
            <a:pPr lvl="1"/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commonly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packages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simulate</a:t>
            </a:r>
            <a:r>
              <a:rPr lang="zh-CN" altLang="en-US" dirty="0"/>
              <a:t> </a:t>
            </a:r>
            <a:r>
              <a:rPr lang="en-US" altLang="zh-CN" dirty="0"/>
              <a:t>data)?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package:</a:t>
            </a:r>
            <a:r>
              <a:rPr lang="zh-CN" altLang="en-US" dirty="0"/>
              <a:t> </a:t>
            </a:r>
            <a:r>
              <a:rPr lang="en-US" altLang="zh-CN" dirty="0"/>
              <a:t>splatter</a:t>
            </a:r>
          </a:p>
          <a:p>
            <a:pPr lvl="1"/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</a:p>
          <a:p>
            <a:pPr lvl="2"/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(20,000)</a:t>
            </a:r>
          </a:p>
          <a:p>
            <a:pPr lvl="2"/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cells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(1000)</a:t>
            </a:r>
          </a:p>
          <a:p>
            <a:r>
              <a:rPr lang="en-US" altLang="zh-CN" dirty="0"/>
              <a:t>Anything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pay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simulate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</a:p>
          <a:p>
            <a:pPr lvl="1"/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</a:p>
          <a:p>
            <a:pPr lvl="1"/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simsim</a:t>
            </a:r>
            <a:r>
              <a:rPr lang="zh-CN" altLang="en-US" dirty="0"/>
              <a:t>**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quantify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type?</a:t>
            </a:r>
          </a:p>
        </p:txBody>
      </p:sp>
    </p:spTree>
    <p:extLst>
      <p:ext uri="{BB962C8B-B14F-4D97-AF65-F5344CB8AC3E}">
        <p14:creationId xmlns:p14="http://schemas.microsoft.com/office/powerpoint/2010/main" val="146913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9A76-F483-F842-A721-EB049996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2BB2-D3FB-314E-8790-B29C8E8A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effects is one of the most challenging problems in single-cell RNA-sequencing data.</a:t>
            </a:r>
          </a:p>
          <a:p>
            <a:r>
              <a:rPr lang="en-US" dirty="0"/>
              <a:t>Batch effects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variations</a:t>
            </a:r>
            <a:r>
              <a:rPr lang="zh-CN" altLang="en-US" dirty="0"/>
              <a:t> </a:t>
            </a:r>
            <a:r>
              <a:rPr lang="en-US" altLang="zh-CN" dirty="0"/>
              <a:t>caused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technical</a:t>
            </a:r>
            <a:r>
              <a:rPr lang="zh-CN" altLang="en-US" dirty="0"/>
              <a:t> </a:t>
            </a:r>
            <a:r>
              <a:rPr lang="en-US" altLang="zh-CN" dirty="0"/>
              <a:t>sources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</a:p>
          <a:p>
            <a:r>
              <a:rPr lang="en-US" altLang="zh-CN" dirty="0" err="1"/>
              <a:t>Haghverdi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mutual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neighbors</a:t>
            </a:r>
            <a:r>
              <a:rPr lang="zh-CN" altLang="en-US" dirty="0"/>
              <a:t> </a:t>
            </a:r>
            <a:r>
              <a:rPr lang="en-US" altLang="zh-CN" dirty="0"/>
              <a:t>(MNN)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conduct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correction.</a:t>
            </a:r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limitation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pairwise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MNN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clarified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467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EB8A-F236-9D4F-AD54-8E50613F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0F81B-2D8A-2747-A468-C0163E4C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conduct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simulation study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explore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limitation.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order of the batches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MNN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results.</a:t>
            </a:r>
          </a:p>
          <a:p>
            <a:r>
              <a:rPr lang="en-US" altLang="zh-CN" dirty="0"/>
              <a:t>Specifically,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batches)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7)</a:t>
            </a:r>
          </a:p>
          <a:p>
            <a:pPr lvl="1"/>
            <a:r>
              <a:rPr lang="en-US" altLang="zh-CN" dirty="0"/>
              <a:t>Treat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pairwise</a:t>
            </a:r>
            <a:r>
              <a:rPr lang="zh-CN" altLang="en-US" dirty="0"/>
              <a:t> </a:t>
            </a:r>
            <a:r>
              <a:rPr lang="en-US" altLang="zh-CN" dirty="0"/>
              <a:t>combinations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</a:p>
        </p:txBody>
      </p:sp>
    </p:spTree>
    <p:extLst>
      <p:ext uri="{BB962C8B-B14F-4D97-AF65-F5344CB8AC3E}">
        <p14:creationId xmlns:p14="http://schemas.microsoft.com/office/powerpoint/2010/main" val="373129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F3C1-6732-574E-B7BB-729AE53D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7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C421E56-2D43-EF4C-8253-7F37AA25B6E3}"/>
              </a:ext>
            </a:extLst>
          </p:cNvPr>
          <p:cNvSpPr/>
          <p:nvPr/>
        </p:nvSpPr>
        <p:spPr>
          <a:xfrm>
            <a:off x="829827" y="2945380"/>
            <a:ext cx="11244943" cy="500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0F7B1B-AFF0-D84C-A3F2-99C78CEE40CE}"/>
              </a:ext>
            </a:extLst>
          </p:cNvPr>
          <p:cNvSpPr/>
          <p:nvPr/>
        </p:nvSpPr>
        <p:spPr>
          <a:xfrm>
            <a:off x="73185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4C4D0-3ADF-8E41-A936-54B30D5B50BA}"/>
              </a:ext>
            </a:extLst>
          </p:cNvPr>
          <p:cNvSpPr/>
          <p:nvPr/>
        </p:nvSpPr>
        <p:spPr>
          <a:xfrm>
            <a:off x="3714541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ECC595-2F94-3E47-A4E3-736A83F79EA0}"/>
              </a:ext>
            </a:extLst>
          </p:cNvPr>
          <p:cNvSpPr/>
          <p:nvPr/>
        </p:nvSpPr>
        <p:spPr>
          <a:xfrm>
            <a:off x="6784313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BB0711-EAF3-DB4E-B223-5FE0F64D566C}"/>
              </a:ext>
            </a:extLst>
          </p:cNvPr>
          <p:cNvSpPr/>
          <p:nvPr/>
        </p:nvSpPr>
        <p:spPr>
          <a:xfrm>
            <a:off x="1002825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FB4BBE-E257-9E4A-9F4D-EFDFE94ABA6F}"/>
              </a:ext>
            </a:extLst>
          </p:cNvPr>
          <p:cNvSpPr/>
          <p:nvPr/>
        </p:nvSpPr>
        <p:spPr>
          <a:xfrm>
            <a:off x="1031241" y="3875825"/>
            <a:ext cx="489858" cy="4789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D1987B-B20C-284C-9408-2467698D3D65}"/>
              </a:ext>
            </a:extLst>
          </p:cNvPr>
          <p:cNvSpPr/>
          <p:nvPr/>
        </p:nvSpPr>
        <p:spPr>
          <a:xfrm>
            <a:off x="1394551" y="4486741"/>
            <a:ext cx="489858" cy="4789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631032-E791-554E-8A36-ED596DCC8B56}"/>
              </a:ext>
            </a:extLst>
          </p:cNvPr>
          <p:cNvSpPr/>
          <p:nvPr/>
        </p:nvSpPr>
        <p:spPr>
          <a:xfrm>
            <a:off x="699240" y="4486741"/>
            <a:ext cx="489858" cy="478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4496F9-C796-FA47-BC17-BDD472212029}"/>
              </a:ext>
            </a:extLst>
          </p:cNvPr>
          <p:cNvSpPr/>
          <p:nvPr/>
        </p:nvSpPr>
        <p:spPr>
          <a:xfrm>
            <a:off x="4052013" y="5066661"/>
            <a:ext cx="489858" cy="478972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9FC4D8-D2F9-D34F-A6A2-C7CFB2D69B1E}"/>
              </a:ext>
            </a:extLst>
          </p:cNvPr>
          <p:cNvSpPr/>
          <p:nvPr/>
        </p:nvSpPr>
        <p:spPr>
          <a:xfrm>
            <a:off x="7470112" y="5066661"/>
            <a:ext cx="489858" cy="478972"/>
          </a:xfrm>
          <a:prstGeom prst="ellipse">
            <a:avLst/>
          </a:prstGeom>
          <a:solidFill>
            <a:srgbClr val="00206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615CA5-7EAC-794F-A68D-6DEB6C99E5B8}"/>
              </a:ext>
            </a:extLst>
          </p:cNvPr>
          <p:cNvSpPr/>
          <p:nvPr/>
        </p:nvSpPr>
        <p:spPr>
          <a:xfrm>
            <a:off x="6838728" y="5066661"/>
            <a:ext cx="489858" cy="478972"/>
          </a:xfrm>
          <a:prstGeom prst="ellipse">
            <a:avLst/>
          </a:prstGeom>
          <a:solidFill>
            <a:srgbClr val="7030A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4B43B4-EA9F-4542-B917-D002E79F9CA0}"/>
              </a:ext>
            </a:extLst>
          </p:cNvPr>
          <p:cNvSpPr/>
          <p:nvPr/>
        </p:nvSpPr>
        <p:spPr>
          <a:xfrm>
            <a:off x="4057440" y="3898729"/>
            <a:ext cx="489858" cy="478972"/>
          </a:xfrm>
          <a:prstGeom prst="ellipse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2FA85F-04B6-CC42-ADA0-0967320A62C1}"/>
              </a:ext>
            </a:extLst>
          </p:cNvPr>
          <p:cNvSpPr/>
          <p:nvPr/>
        </p:nvSpPr>
        <p:spPr>
          <a:xfrm>
            <a:off x="4400340" y="4486741"/>
            <a:ext cx="489858" cy="478972"/>
          </a:xfrm>
          <a:prstGeom prst="ellipse">
            <a:avLst/>
          </a:prstGeom>
          <a:solidFill>
            <a:schemeClr val="accent4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80D898-8B13-D344-A249-234F786BDAE3}"/>
              </a:ext>
            </a:extLst>
          </p:cNvPr>
          <p:cNvSpPr/>
          <p:nvPr/>
        </p:nvSpPr>
        <p:spPr>
          <a:xfrm>
            <a:off x="3684617" y="4486741"/>
            <a:ext cx="489858" cy="478972"/>
          </a:xfrm>
          <a:prstGeom prst="ellipse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680BFE-95BF-1B42-B815-5C90E4F413DC}"/>
              </a:ext>
            </a:extLst>
          </p:cNvPr>
          <p:cNvSpPr/>
          <p:nvPr/>
        </p:nvSpPr>
        <p:spPr>
          <a:xfrm>
            <a:off x="7176175" y="3898729"/>
            <a:ext cx="489858" cy="478972"/>
          </a:xfrm>
          <a:prstGeom prst="ellipse">
            <a:avLst/>
          </a:prstGeom>
          <a:solidFill>
            <a:schemeClr val="accent6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781F8E-C9CD-6640-92A7-87E6BC923D4E}"/>
              </a:ext>
            </a:extLst>
          </p:cNvPr>
          <p:cNvSpPr/>
          <p:nvPr/>
        </p:nvSpPr>
        <p:spPr>
          <a:xfrm>
            <a:off x="7470112" y="4486741"/>
            <a:ext cx="489858" cy="478972"/>
          </a:xfrm>
          <a:prstGeom prst="ellipse">
            <a:avLst/>
          </a:prstGeom>
          <a:solidFill>
            <a:schemeClr val="accent4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688191-D6FD-B84A-B98F-EAF40B64E50E}"/>
              </a:ext>
            </a:extLst>
          </p:cNvPr>
          <p:cNvSpPr/>
          <p:nvPr/>
        </p:nvSpPr>
        <p:spPr>
          <a:xfrm>
            <a:off x="6838728" y="4486741"/>
            <a:ext cx="489858" cy="478972"/>
          </a:xfrm>
          <a:prstGeom prst="ellipse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826500-53A2-D44C-9162-86B271DDEE27}"/>
              </a:ext>
            </a:extLst>
          </p:cNvPr>
          <p:cNvSpPr/>
          <p:nvPr/>
        </p:nvSpPr>
        <p:spPr>
          <a:xfrm>
            <a:off x="10675970" y="5066661"/>
            <a:ext cx="489858" cy="478972"/>
          </a:xfrm>
          <a:prstGeom prst="ellipse">
            <a:avLst/>
          </a:prstGeom>
          <a:solidFill>
            <a:srgbClr val="00206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3986EF-5A2E-C54C-BD47-45054BD9306F}"/>
              </a:ext>
            </a:extLst>
          </p:cNvPr>
          <p:cNvSpPr/>
          <p:nvPr/>
        </p:nvSpPr>
        <p:spPr>
          <a:xfrm>
            <a:off x="10044586" y="5066661"/>
            <a:ext cx="489858" cy="478972"/>
          </a:xfrm>
          <a:prstGeom prst="ellipse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46FC67-44BF-BB4D-BB61-4A313202E73D}"/>
              </a:ext>
            </a:extLst>
          </p:cNvPr>
          <p:cNvSpPr/>
          <p:nvPr/>
        </p:nvSpPr>
        <p:spPr>
          <a:xfrm>
            <a:off x="10382033" y="3932772"/>
            <a:ext cx="489858" cy="478972"/>
          </a:xfrm>
          <a:prstGeom prst="ellipse">
            <a:avLst/>
          </a:prstGeom>
          <a:solidFill>
            <a:schemeClr val="accent6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33BFEB-61B4-9542-A489-F3FE03FED2F1}"/>
              </a:ext>
            </a:extLst>
          </p:cNvPr>
          <p:cNvSpPr/>
          <p:nvPr/>
        </p:nvSpPr>
        <p:spPr>
          <a:xfrm>
            <a:off x="10675970" y="4486741"/>
            <a:ext cx="489858" cy="478972"/>
          </a:xfrm>
          <a:prstGeom prst="ellipse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0D7447-C12E-A644-8196-E69B98DECF0A}"/>
              </a:ext>
            </a:extLst>
          </p:cNvPr>
          <p:cNvSpPr/>
          <p:nvPr/>
        </p:nvSpPr>
        <p:spPr>
          <a:xfrm>
            <a:off x="10044586" y="4486741"/>
            <a:ext cx="489858" cy="478972"/>
          </a:xfrm>
          <a:prstGeom prst="ellipse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FB4454-864B-6641-B4AC-75DDB76A6988}"/>
              </a:ext>
            </a:extLst>
          </p:cNvPr>
          <p:cNvSpPr/>
          <p:nvPr/>
        </p:nvSpPr>
        <p:spPr>
          <a:xfrm>
            <a:off x="10675970" y="5656121"/>
            <a:ext cx="489858" cy="478972"/>
          </a:xfrm>
          <a:prstGeom prst="ellipse">
            <a:avLst/>
          </a:prstGeom>
          <a:solidFill>
            <a:srgbClr val="E5637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63FD9A-8C75-EC48-9D83-2A1D7C001DCF}"/>
              </a:ext>
            </a:extLst>
          </p:cNvPr>
          <p:cNvSpPr/>
          <p:nvPr/>
        </p:nvSpPr>
        <p:spPr>
          <a:xfrm>
            <a:off x="10044586" y="5656121"/>
            <a:ext cx="489858" cy="478972"/>
          </a:xfrm>
          <a:prstGeom prst="ellipse">
            <a:avLst/>
          </a:prstGeom>
          <a:solidFill>
            <a:srgbClr val="00B2B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05E2D2C-E606-824D-A801-00254B52351B}"/>
              </a:ext>
            </a:extLst>
          </p:cNvPr>
          <p:cNvSpPr/>
          <p:nvPr/>
        </p:nvSpPr>
        <p:spPr>
          <a:xfrm>
            <a:off x="198467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949DED9-3ABF-1F46-83C7-A60AAFB73E47}"/>
              </a:ext>
            </a:extLst>
          </p:cNvPr>
          <p:cNvSpPr/>
          <p:nvPr/>
        </p:nvSpPr>
        <p:spPr>
          <a:xfrm>
            <a:off x="3143034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86C8767-6D71-6949-BEE5-C37B24674746}"/>
              </a:ext>
            </a:extLst>
          </p:cNvPr>
          <p:cNvSpPr/>
          <p:nvPr/>
        </p:nvSpPr>
        <p:spPr>
          <a:xfrm>
            <a:off x="9422731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EA534F-F8F0-8049-BC54-ADDAEA002AB4}"/>
              </a:ext>
            </a:extLst>
          </p:cNvPr>
          <p:cNvSpPr/>
          <p:nvPr/>
        </p:nvSpPr>
        <p:spPr>
          <a:xfrm>
            <a:off x="6291039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C06C8D-8BB9-CC45-9A4E-60EEDBCE7358}"/>
              </a:ext>
            </a:extLst>
          </p:cNvPr>
          <p:cNvCxnSpPr/>
          <p:nvPr/>
        </p:nvCxnSpPr>
        <p:spPr>
          <a:xfrm>
            <a:off x="198467" y="5012771"/>
            <a:ext cx="11477607" cy="0"/>
          </a:xfrm>
          <a:prstGeom prst="line">
            <a:avLst/>
          </a:prstGeom>
          <a:ln w="57150">
            <a:solidFill>
              <a:schemeClr val="bg2">
                <a:lumMod val="50000"/>
                <a:alpha val="4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C62AF2-06E6-144F-B59F-CA8EF91E4999}"/>
              </a:ext>
            </a:extLst>
          </p:cNvPr>
          <p:cNvSpPr txBox="1"/>
          <p:nvPr/>
        </p:nvSpPr>
        <p:spPr>
          <a:xfrm>
            <a:off x="755523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E06DA6-4442-C449-9CFF-07EEFFED4795}"/>
              </a:ext>
            </a:extLst>
          </p:cNvPr>
          <p:cNvSpPr txBox="1"/>
          <p:nvPr/>
        </p:nvSpPr>
        <p:spPr>
          <a:xfrm>
            <a:off x="3738172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47279-F4F9-3B40-A9F1-C99F8BAEDB35}"/>
              </a:ext>
            </a:extLst>
          </p:cNvPr>
          <p:cNvSpPr txBox="1"/>
          <p:nvPr/>
        </p:nvSpPr>
        <p:spPr>
          <a:xfrm>
            <a:off x="6905951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D77326-DC9E-F24B-B086-EEDAAA99E6E5}"/>
              </a:ext>
            </a:extLst>
          </p:cNvPr>
          <p:cNvSpPr txBox="1"/>
          <p:nvPr/>
        </p:nvSpPr>
        <p:spPr>
          <a:xfrm>
            <a:off x="10084544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F9077-1B24-E945-A049-6498834660D6}"/>
              </a:ext>
            </a:extLst>
          </p:cNvPr>
          <p:cNvGrpSpPr/>
          <p:nvPr/>
        </p:nvGrpSpPr>
        <p:grpSpPr>
          <a:xfrm>
            <a:off x="1883845" y="4152006"/>
            <a:ext cx="1854327" cy="497909"/>
            <a:chOff x="2001075" y="3725748"/>
            <a:chExt cx="1854327" cy="497909"/>
          </a:xfrm>
        </p:grpSpPr>
        <p:sp>
          <p:nvSpPr>
            <p:cNvPr id="55" name="Left-Right Arrow 54">
              <a:extLst>
                <a:ext uri="{FF2B5EF4-FFF2-40B4-BE49-F238E27FC236}">
                  <a16:creationId xmlns:a16="http://schemas.microsoft.com/office/drawing/2014/main" id="{A0CF6983-CE1D-6543-B1B1-5D07C330E110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486C8D-64DD-FD4A-A871-15299C83B2FA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68BB76-2133-B34D-AFDF-B09773249FBB}"/>
              </a:ext>
            </a:extLst>
          </p:cNvPr>
          <p:cNvGrpSpPr/>
          <p:nvPr/>
        </p:nvGrpSpPr>
        <p:grpSpPr>
          <a:xfrm>
            <a:off x="4965179" y="4152006"/>
            <a:ext cx="1854327" cy="497909"/>
            <a:chOff x="2001075" y="3725748"/>
            <a:chExt cx="1854327" cy="497909"/>
          </a:xfrm>
        </p:grpSpPr>
        <p:sp>
          <p:nvSpPr>
            <p:cNvPr id="59" name="Left-Right Arrow 58">
              <a:extLst>
                <a:ext uri="{FF2B5EF4-FFF2-40B4-BE49-F238E27FC236}">
                  <a16:creationId xmlns:a16="http://schemas.microsoft.com/office/drawing/2014/main" id="{A70B00F0-C7DE-C64F-8DEE-C547394038C8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24D79B-C0DD-ED42-9DF5-864630B5543F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3097507-B52B-AC4D-A465-5ADA0B29372D}"/>
              </a:ext>
            </a:extLst>
          </p:cNvPr>
          <p:cNvGrpSpPr/>
          <p:nvPr/>
        </p:nvGrpSpPr>
        <p:grpSpPr>
          <a:xfrm>
            <a:off x="8129010" y="4152006"/>
            <a:ext cx="1854327" cy="497909"/>
            <a:chOff x="2001075" y="3725748"/>
            <a:chExt cx="1854327" cy="497909"/>
          </a:xfrm>
        </p:grpSpPr>
        <p:sp>
          <p:nvSpPr>
            <p:cNvPr id="62" name="Left-Right Arrow 61">
              <a:extLst>
                <a:ext uri="{FF2B5EF4-FFF2-40B4-BE49-F238E27FC236}">
                  <a16:creationId xmlns:a16="http://schemas.microsoft.com/office/drawing/2014/main" id="{360C637C-7D06-5042-8662-2C46F1695C03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A823969-D9C9-594C-89A6-7523FAEF410F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456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544F-5348-8642-AC12-EAA1B058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0A201-4F9C-224D-A05B-3DD7029ED31E}"/>
              </a:ext>
            </a:extLst>
          </p:cNvPr>
          <p:cNvSpPr txBox="1"/>
          <p:nvPr/>
        </p:nvSpPr>
        <p:spPr>
          <a:xfrm>
            <a:off x="2807454" y="2808816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Batch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3F73C-E5F1-B148-8C2C-97010FFC3174}"/>
              </a:ext>
            </a:extLst>
          </p:cNvPr>
          <p:cNvSpPr txBox="1"/>
          <p:nvPr/>
        </p:nvSpPr>
        <p:spPr>
          <a:xfrm>
            <a:off x="2807454" y="3471598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DC49B-ADDA-7D49-9B47-7C976F62805E}"/>
              </a:ext>
            </a:extLst>
          </p:cNvPr>
          <p:cNvSpPr txBox="1"/>
          <p:nvPr/>
        </p:nvSpPr>
        <p:spPr>
          <a:xfrm>
            <a:off x="2807454" y="4152594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D6897-47D6-4742-903A-ED0542900515}"/>
              </a:ext>
            </a:extLst>
          </p:cNvPr>
          <p:cNvSpPr txBox="1"/>
          <p:nvPr/>
        </p:nvSpPr>
        <p:spPr>
          <a:xfrm>
            <a:off x="2807454" y="4833590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2231B75-36F9-C04A-B6AA-1EAF6A258DEB}"/>
              </a:ext>
            </a:extLst>
          </p:cNvPr>
          <p:cNvSpPr/>
          <p:nvPr/>
        </p:nvSpPr>
        <p:spPr>
          <a:xfrm>
            <a:off x="2514600" y="2674077"/>
            <a:ext cx="1709058" cy="1349829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B2EFE3-BC40-EA43-818D-0BCF12D0C830}"/>
              </a:ext>
            </a:extLst>
          </p:cNvPr>
          <p:cNvSpPr/>
          <p:nvPr/>
        </p:nvSpPr>
        <p:spPr>
          <a:xfrm>
            <a:off x="2329541" y="2394450"/>
            <a:ext cx="2079173" cy="234791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DD80AB5-9C17-7943-A4A8-781E1849F70D}"/>
              </a:ext>
            </a:extLst>
          </p:cNvPr>
          <p:cNvSpPr/>
          <p:nvPr/>
        </p:nvSpPr>
        <p:spPr>
          <a:xfrm>
            <a:off x="1856603" y="2242050"/>
            <a:ext cx="2954883" cy="314257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F8DE6F-5CC2-9C4B-A077-7A9FFA50C5DA}"/>
              </a:ext>
            </a:extLst>
          </p:cNvPr>
          <p:cNvSpPr txBox="1"/>
          <p:nvPr/>
        </p:nvSpPr>
        <p:spPr>
          <a:xfrm>
            <a:off x="8141777" y="2765694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Batch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FC89BC-03FF-D54E-BE34-BE7524EAC5E3}"/>
              </a:ext>
            </a:extLst>
          </p:cNvPr>
          <p:cNvSpPr txBox="1"/>
          <p:nvPr/>
        </p:nvSpPr>
        <p:spPr>
          <a:xfrm>
            <a:off x="8141777" y="3266671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0FAE9-1261-C749-9802-69E5F648DACA}"/>
              </a:ext>
            </a:extLst>
          </p:cNvPr>
          <p:cNvSpPr txBox="1"/>
          <p:nvPr/>
        </p:nvSpPr>
        <p:spPr>
          <a:xfrm>
            <a:off x="8141777" y="4173448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Batch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8BD6E9-5C77-214C-81E8-6F8ED7F86350}"/>
              </a:ext>
            </a:extLst>
          </p:cNvPr>
          <p:cNvSpPr txBox="1"/>
          <p:nvPr/>
        </p:nvSpPr>
        <p:spPr>
          <a:xfrm>
            <a:off x="8141777" y="4650520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CCB6575-5AF9-F84D-9008-8F8361999D7C}"/>
              </a:ext>
            </a:extLst>
          </p:cNvPr>
          <p:cNvSpPr/>
          <p:nvPr/>
        </p:nvSpPr>
        <p:spPr>
          <a:xfrm>
            <a:off x="7851409" y="2674077"/>
            <a:ext cx="1709058" cy="122990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C1BB6E4-1C01-694C-BFD6-131AC4145ACD}"/>
              </a:ext>
            </a:extLst>
          </p:cNvPr>
          <p:cNvSpPr/>
          <p:nvPr/>
        </p:nvSpPr>
        <p:spPr>
          <a:xfrm>
            <a:off x="7851409" y="4023906"/>
            <a:ext cx="1717517" cy="121130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A770FF-33F2-6945-B84C-E585796E6788}"/>
              </a:ext>
            </a:extLst>
          </p:cNvPr>
          <p:cNvSpPr/>
          <p:nvPr/>
        </p:nvSpPr>
        <p:spPr>
          <a:xfrm>
            <a:off x="7467601" y="2270771"/>
            <a:ext cx="2438782" cy="315703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5B309B-7948-FA4E-973F-C89EC1C55BD6}"/>
              </a:ext>
            </a:extLst>
          </p:cNvPr>
          <p:cNvSpPr txBox="1"/>
          <p:nvPr/>
        </p:nvSpPr>
        <p:spPr>
          <a:xfrm>
            <a:off x="2557039" y="1282129"/>
            <a:ext cx="17779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b="1" dirty="0"/>
              <a:t>Method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1</a:t>
            </a:r>
          </a:p>
          <a:p>
            <a:pPr algn="ctr"/>
            <a:r>
              <a:rPr lang="en-US" altLang="zh-CN" sz="2600" b="1" dirty="0"/>
              <a:t>(Algorithm)</a:t>
            </a:r>
            <a:endParaRPr lang="en-US" sz="2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8E39F-8587-434C-8C12-9C78F89C86F0}"/>
              </a:ext>
            </a:extLst>
          </p:cNvPr>
          <p:cNvSpPr txBox="1"/>
          <p:nvPr/>
        </p:nvSpPr>
        <p:spPr>
          <a:xfrm>
            <a:off x="7935887" y="1551288"/>
            <a:ext cx="15401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/>
              <a:t>Method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2</a:t>
            </a:r>
            <a:endParaRPr lang="en-US" sz="2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D6DF74-D723-A344-9D96-C40BB1B0A975}"/>
              </a:ext>
            </a:extLst>
          </p:cNvPr>
          <p:cNvSpPr txBox="1"/>
          <p:nvPr/>
        </p:nvSpPr>
        <p:spPr>
          <a:xfrm>
            <a:off x="5542525" y="2821116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4CCE07-0874-1E43-A472-F0E96125B120}"/>
              </a:ext>
            </a:extLst>
          </p:cNvPr>
          <p:cNvSpPr txBox="1"/>
          <p:nvPr/>
        </p:nvSpPr>
        <p:spPr>
          <a:xfrm>
            <a:off x="5319932" y="3396040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80119-A7CC-824D-867B-A23FAC7CCCB2}"/>
              </a:ext>
            </a:extLst>
          </p:cNvPr>
          <p:cNvSpPr txBox="1"/>
          <p:nvPr/>
        </p:nvSpPr>
        <p:spPr>
          <a:xfrm>
            <a:off x="5210034" y="4004059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4CD947-4DC4-2945-89E4-FEBDBA561571}"/>
              </a:ext>
            </a:extLst>
          </p:cNvPr>
          <p:cNvSpPr txBox="1"/>
          <p:nvPr/>
        </p:nvSpPr>
        <p:spPr>
          <a:xfrm>
            <a:off x="5303421" y="4442787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endParaRPr lang="en-US" dirty="0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9AD89399-7923-F549-BE14-545A5B4131DC}"/>
              </a:ext>
            </a:extLst>
          </p:cNvPr>
          <p:cNvSpPr/>
          <p:nvPr/>
        </p:nvSpPr>
        <p:spPr>
          <a:xfrm>
            <a:off x="4008748" y="2941676"/>
            <a:ext cx="1384156" cy="19594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05B4A8CB-C2D4-A341-A790-D2ECEA8BF89A}"/>
              </a:ext>
            </a:extLst>
          </p:cNvPr>
          <p:cNvSpPr/>
          <p:nvPr/>
        </p:nvSpPr>
        <p:spPr>
          <a:xfrm>
            <a:off x="4228546" y="3484037"/>
            <a:ext cx="1097280" cy="195943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9C348DE0-DDF8-A345-81B4-190C8AC16117}"/>
              </a:ext>
            </a:extLst>
          </p:cNvPr>
          <p:cNvSpPr/>
          <p:nvPr/>
        </p:nvSpPr>
        <p:spPr>
          <a:xfrm>
            <a:off x="4431442" y="4113200"/>
            <a:ext cx="822960" cy="19594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8BDBA674-5578-1E4E-B7DD-19092F906979}"/>
              </a:ext>
            </a:extLst>
          </p:cNvPr>
          <p:cNvSpPr/>
          <p:nvPr/>
        </p:nvSpPr>
        <p:spPr>
          <a:xfrm>
            <a:off x="4811486" y="4546420"/>
            <a:ext cx="548640" cy="195943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9920FC21-8C8E-0449-98C6-551AF68FAAC3}"/>
              </a:ext>
            </a:extLst>
          </p:cNvPr>
          <p:cNvSpPr/>
          <p:nvPr/>
        </p:nvSpPr>
        <p:spPr>
          <a:xfrm rot="10800000">
            <a:off x="6651930" y="2939287"/>
            <a:ext cx="1384156" cy="19594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0FC0FD53-5FB1-864E-9172-3E500E084D97}"/>
              </a:ext>
            </a:extLst>
          </p:cNvPr>
          <p:cNvSpPr/>
          <p:nvPr/>
        </p:nvSpPr>
        <p:spPr>
          <a:xfrm rot="10800000">
            <a:off x="6754986" y="3497503"/>
            <a:ext cx="1097280" cy="195943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83A2E50-C6E8-D448-8656-422311ECEA70}"/>
              </a:ext>
            </a:extLst>
          </p:cNvPr>
          <p:cNvSpPr/>
          <p:nvPr/>
        </p:nvSpPr>
        <p:spPr>
          <a:xfrm rot="12111805">
            <a:off x="6727256" y="3899695"/>
            <a:ext cx="1097280" cy="195943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>
            <a:extLst>
              <a:ext uri="{FF2B5EF4-FFF2-40B4-BE49-F238E27FC236}">
                <a16:creationId xmlns:a16="http://schemas.microsoft.com/office/drawing/2014/main" id="{35CF5379-402D-6A4E-AA1B-C8B67BE417D9}"/>
              </a:ext>
            </a:extLst>
          </p:cNvPr>
          <p:cNvSpPr/>
          <p:nvPr/>
        </p:nvSpPr>
        <p:spPr>
          <a:xfrm rot="10800000">
            <a:off x="6973980" y="4120777"/>
            <a:ext cx="457200" cy="19594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9FBCB-5FF0-BD40-85FF-1BE1F748D391}"/>
              </a:ext>
            </a:extLst>
          </p:cNvPr>
          <p:cNvSpPr txBox="1"/>
          <p:nvPr/>
        </p:nvSpPr>
        <p:spPr>
          <a:xfrm>
            <a:off x="1840675" y="5423932"/>
            <a:ext cx="8393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Q1: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methods?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simulation?</a:t>
            </a:r>
          </a:p>
          <a:p>
            <a:pPr algn="ctr"/>
            <a:r>
              <a:rPr lang="en-US" altLang="zh-CN" dirty="0"/>
              <a:t>Q2:</a:t>
            </a:r>
            <a:r>
              <a:rPr lang="zh-CN" altLang="en-US" dirty="0"/>
              <a:t> </a:t>
            </a:r>
            <a:r>
              <a:rPr lang="en-US" dirty="0"/>
              <a:t>Wh</a:t>
            </a:r>
            <a:r>
              <a:rPr lang="en-US" altLang="zh-CN" dirty="0"/>
              <a:t>en</a:t>
            </a:r>
            <a:r>
              <a:rPr lang="zh-CN" altLang="en-US" dirty="0"/>
              <a:t> </a:t>
            </a:r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MNN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pairwise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matters</a:t>
            </a:r>
            <a:r>
              <a:rPr lang="zh-CN" altLang="en-US" dirty="0"/>
              <a:t> </a:t>
            </a:r>
            <a:r>
              <a:rPr lang="en-US" altLang="zh-CN" dirty="0"/>
              <a:t>(or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matters)?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[I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matters,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calculating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distance.]</a:t>
            </a:r>
          </a:p>
        </p:txBody>
      </p:sp>
    </p:spTree>
    <p:extLst>
      <p:ext uri="{BB962C8B-B14F-4D97-AF65-F5344CB8AC3E}">
        <p14:creationId xmlns:p14="http://schemas.microsoft.com/office/powerpoint/2010/main" val="145570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A81D-DF28-0442-9061-D6B28D63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86CE94-ADA2-6E4B-A03F-7E23A6EE9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32381"/>
              </p:ext>
            </p:extLst>
          </p:nvPr>
        </p:nvGraphicFramePr>
        <p:xfrm>
          <a:off x="838200" y="1578430"/>
          <a:ext cx="7043057" cy="487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3866699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4517353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2751116670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638870206"/>
                    </a:ext>
                  </a:extLst>
                </a:gridCol>
              </a:tblGrid>
              <a:tr h="425496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Second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Third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4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7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6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0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2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1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8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9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7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8B897D-E929-9648-B245-A4CD59D9C645}"/>
              </a:ext>
            </a:extLst>
          </p:cNvPr>
          <p:cNvSpPr txBox="1"/>
          <p:nvPr/>
        </p:nvSpPr>
        <p:spPr>
          <a:xfrm>
            <a:off x="8197297" y="3392970"/>
            <a:ext cx="37225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/>
              <a:t>Total</a:t>
            </a:r>
            <a:r>
              <a:rPr lang="zh-CN" altLang="en-US" sz="2500" dirty="0"/>
              <a:t> </a:t>
            </a:r>
            <a:r>
              <a:rPr lang="en-US" altLang="zh-CN" sz="2500" dirty="0"/>
              <a:t>number</a:t>
            </a:r>
            <a:r>
              <a:rPr lang="zh-CN" altLang="en-US" sz="2500" dirty="0"/>
              <a:t> </a:t>
            </a:r>
            <a:r>
              <a:rPr lang="en-US" altLang="zh-CN" sz="2500" dirty="0"/>
              <a:t>of</a:t>
            </a:r>
            <a:r>
              <a:rPr lang="zh-CN" altLang="en-US" sz="2500" dirty="0"/>
              <a:t> </a:t>
            </a:r>
            <a:r>
              <a:rPr lang="en-US" altLang="zh-CN" sz="2500" dirty="0"/>
              <a:t>possible</a:t>
            </a:r>
            <a:r>
              <a:rPr lang="zh-CN" altLang="en-US" sz="2500" dirty="0"/>
              <a:t> </a:t>
            </a:r>
            <a:r>
              <a:rPr lang="en-US" altLang="zh-CN" sz="2500" dirty="0"/>
              <a:t>combinations:</a:t>
            </a:r>
          </a:p>
          <a:p>
            <a:pPr algn="ctr"/>
            <a:r>
              <a:rPr lang="en-US" altLang="zh-CN" sz="2500" b="1" dirty="0"/>
              <a:t>12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93502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A81D-DF28-0442-9061-D6B28D63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86CE94-ADA2-6E4B-A03F-7E23A6EE9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378049"/>
              </p:ext>
            </p:extLst>
          </p:nvPr>
        </p:nvGraphicFramePr>
        <p:xfrm>
          <a:off x="1796143" y="2362200"/>
          <a:ext cx="5105400" cy="265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3866699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4517353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2751116670"/>
                    </a:ext>
                  </a:extLst>
                </a:gridCol>
              </a:tblGrid>
              <a:tr h="425496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Second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4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7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6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8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738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8B897D-E929-9648-B245-A4CD59D9C645}"/>
              </a:ext>
            </a:extLst>
          </p:cNvPr>
          <p:cNvSpPr txBox="1"/>
          <p:nvPr/>
        </p:nvSpPr>
        <p:spPr>
          <a:xfrm>
            <a:off x="8197297" y="3392970"/>
            <a:ext cx="37225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/>
              <a:t>Total</a:t>
            </a:r>
            <a:r>
              <a:rPr lang="zh-CN" altLang="en-US" sz="2500" dirty="0"/>
              <a:t> </a:t>
            </a:r>
            <a:r>
              <a:rPr lang="en-US" altLang="zh-CN" sz="2500" dirty="0"/>
              <a:t>number</a:t>
            </a:r>
            <a:r>
              <a:rPr lang="zh-CN" altLang="en-US" sz="2500" dirty="0"/>
              <a:t> </a:t>
            </a:r>
            <a:r>
              <a:rPr lang="en-US" altLang="zh-CN" sz="2500" dirty="0"/>
              <a:t>of</a:t>
            </a:r>
            <a:r>
              <a:rPr lang="zh-CN" altLang="en-US" sz="2500" dirty="0"/>
              <a:t> </a:t>
            </a:r>
            <a:r>
              <a:rPr lang="en-US" altLang="zh-CN" sz="2500" dirty="0"/>
              <a:t>possible</a:t>
            </a:r>
            <a:r>
              <a:rPr lang="zh-CN" altLang="en-US" sz="2500" dirty="0"/>
              <a:t> </a:t>
            </a:r>
            <a:r>
              <a:rPr lang="en-US" altLang="zh-CN" sz="2500" dirty="0"/>
              <a:t>combinations:</a:t>
            </a:r>
          </a:p>
          <a:p>
            <a:pPr algn="ctr"/>
            <a:r>
              <a:rPr lang="en-US" altLang="zh-CN" sz="2500" b="1" dirty="0"/>
              <a:t>6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67695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AB3F-A1D8-1044-AE81-5F75AE9A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D86BB-CE2C-6C48-864D-258963BAA516}"/>
              </a:ext>
            </a:extLst>
          </p:cNvPr>
          <p:cNvSpPr txBox="1"/>
          <p:nvPr/>
        </p:nvSpPr>
        <p:spPr>
          <a:xfrm>
            <a:off x="634346" y="6083063"/>
            <a:ext cx="15181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Reference</a:t>
            </a:r>
            <a:endParaRPr 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684A6-6C7F-1A44-B7D5-450D55BEB3E7}"/>
              </a:ext>
            </a:extLst>
          </p:cNvPr>
          <p:cNvSpPr txBox="1"/>
          <p:nvPr/>
        </p:nvSpPr>
        <p:spPr>
          <a:xfrm>
            <a:off x="3348142" y="6126163"/>
            <a:ext cx="2132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First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matching</a:t>
            </a:r>
            <a:r>
              <a:rPr lang="zh-CN" altLang="en-US" sz="2500" b="1" dirty="0"/>
              <a:t> </a:t>
            </a:r>
            <a:endParaRPr lang="en-US" sz="2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84C32-50C0-974D-A028-70AC6F9F391E}"/>
              </a:ext>
            </a:extLst>
          </p:cNvPr>
          <p:cNvSpPr txBox="1"/>
          <p:nvPr/>
        </p:nvSpPr>
        <p:spPr>
          <a:xfrm>
            <a:off x="6337823" y="6126163"/>
            <a:ext cx="25243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Second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matching</a:t>
            </a:r>
            <a:r>
              <a:rPr lang="zh-CN" altLang="en-US" sz="2500" b="1" dirty="0"/>
              <a:t> </a:t>
            </a:r>
            <a:endParaRPr lang="en-US" sz="2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B67C3-5EA6-AC4A-8D8B-6C6E3D120E57}"/>
              </a:ext>
            </a:extLst>
          </p:cNvPr>
          <p:cNvSpPr txBox="1"/>
          <p:nvPr/>
        </p:nvSpPr>
        <p:spPr>
          <a:xfrm>
            <a:off x="9640402" y="6126163"/>
            <a:ext cx="22510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Third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matching</a:t>
            </a:r>
            <a:r>
              <a:rPr lang="zh-CN" altLang="en-US" sz="2500" b="1" dirty="0"/>
              <a:t> </a:t>
            </a:r>
            <a:endParaRPr lang="en-US" sz="2500" b="1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A4A0D85-D60C-C54D-9AE9-7ED8AACFFE6E}"/>
              </a:ext>
            </a:extLst>
          </p:cNvPr>
          <p:cNvSpPr/>
          <p:nvPr/>
        </p:nvSpPr>
        <p:spPr>
          <a:xfrm>
            <a:off x="947057" y="2665754"/>
            <a:ext cx="11244943" cy="500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B7F47D-EDD8-3C48-A0DB-BE52B6F3502D}"/>
              </a:ext>
            </a:extLst>
          </p:cNvPr>
          <p:cNvSpPr/>
          <p:nvPr/>
        </p:nvSpPr>
        <p:spPr>
          <a:xfrm>
            <a:off x="849086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F51069-667B-2C41-802A-FA7B1810EBD1}"/>
              </a:ext>
            </a:extLst>
          </p:cNvPr>
          <p:cNvSpPr/>
          <p:nvPr/>
        </p:nvSpPr>
        <p:spPr>
          <a:xfrm>
            <a:off x="3831771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CC8FEF-271D-994A-B7E0-66C5D7696D20}"/>
              </a:ext>
            </a:extLst>
          </p:cNvPr>
          <p:cNvSpPr/>
          <p:nvPr/>
        </p:nvSpPr>
        <p:spPr>
          <a:xfrm>
            <a:off x="6901543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9EC726-0188-354A-99C7-97CDDE828987}"/>
              </a:ext>
            </a:extLst>
          </p:cNvPr>
          <p:cNvSpPr/>
          <p:nvPr/>
        </p:nvSpPr>
        <p:spPr>
          <a:xfrm>
            <a:off x="10145486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E7387A-EA49-9242-A626-3608F20DFF36}"/>
              </a:ext>
            </a:extLst>
          </p:cNvPr>
          <p:cNvSpPr/>
          <p:nvPr/>
        </p:nvSpPr>
        <p:spPr>
          <a:xfrm>
            <a:off x="1148471" y="3596199"/>
            <a:ext cx="489858" cy="4789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00BCF-AFAC-2843-87BE-074E697D4477}"/>
              </a:ext>
            </a:extLst>
          </p:cNvPr>
          <p:cNvSpPr/>
          <p:nvPr/>
        </p:nvSpPr>
        <p:spPr>
          <a:xfrm>
            <a:off x="1511781" y="4207115"/>
            <a:ext cx="489858" cy="4789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BD39D5-77C1-2644-9440-10105D124AE6}"/>
              </a:ext>
            </a:extLst>
          </p:cNvPr>
          <p:cNvSpPr/>
          <p:nvPr/>
        </p:nvSpPr>
        <p:spPr>
          <a:xfrm>
            <a:off x="816470" y="4207115"/>
            <a:ext cx="489858" cy="478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5C62B9-F2E3-3A4B-BC96-163F8197C511}"/>
              </a:ext>
            </a:extLst>
          </p:cNvPr>
          <p:cNvSpPr/>
          <p:nvPr/>
        </p:nvSpPr>
        <p:spPr>
          <a:xfrm>
            <a:off x="4169243" y="4787035"/>
            <a:ext cx="489858" cy="478972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394094-C1D7-3940-8CE2-38EDAB2B957E}"/>
              </a:ext>
            </a:extLst>
          </p:cNvPr>
          <p:cNvSpPr/>
          <p:nvPr/>
        </p:nvSpPr>
        <p:spPr>
          <a:xfrm>
            <a:off x="4174670" y="3619103"/>
            <a:ext cx="489858" cy="478972"/>
          </a:xfrm>
          <a:prstGeom prst="ellipse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8998742-3A76-C14C-A017-0EE6D038525B}"/>
              </a:ext>
            </a:extLst>
          </p:cNvPr>
          <p:cNvSpPr/>
          <p:nvPr/>
        </p:nvSpPr>
        <p:spPr>
          <a:xfrm>
            <a:off x="4517570" y="4207115"/>
            <a:ext cx="489858" cy="478972"/>
          </a:xfrm>
          <a:prstGeom prst="ellipse">
            <a:avLst/>
          </a:prstGeom>
          <a:solidFill>
            <a:schemeClr val="accent4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7E15CB-C571-1D44-B70A-09E2236C967C}"/>
              </a:ext>
            </a:extLst>
          </p:cNvPr>
          <p:cNvSpPr/>
          <p:nvPr/>
        </p:nvSpPr>
        <p:spPr>
          <a:xfrm>
            <a:off x="3801847" y="4207115"/>
            <a:ext cx="489858" cy="478972"/>
          </a:xfrm>
          <a:prstGeom prst="ellipse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DE2D620-9C88-3345-9A43-598532064E5A}"/>
              </a:ext>
            </a:extLst>
          </p:cNvPr>
          <p:cNvSpPr/>
          <p:nvPr/>
        </p:nvSpPr>
        <p:spPr>
          <a:xfrm>
            <a:off x="7293405" y="3619103"/>
            <a:ext cx="489858" cy="478972"/>
          </a:xfrm>
          <a:prstGeom prst="ellipse">
            <a:avLst/>
          </a:prstGeom>
          <a:solidFill>
            <a:schemeClr val="accent6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04D56F-8B1E-8F42-8C7A-3FBB606C66C6}"/>
              </a:ext>
            </a:extLst>
          </p:cNvPr>
          <p:cNvSpPr/>
          <p:nvPr/>
        </p:nvSpPr>
        <p:spPr>
          <a:xfrm>
            <a:off x="7587342" y="4207115"/>
            <a:ext cx="489858" cy="478972"/>
          </a:xfrm>
          <a:prstGeom prst="ellipse">
            <a:avLst/>
          </a:prstGeom>
          <a:solidFill>
            <a:schemeClr val="accent4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37DE92-43CB-024A-AA2B-253728C11925}"/>
              </a:ext>
            </a:extLst>
          </p:cNvPr>
          <p:cNvSpPr/>
          <p:nvPr/>
        </p:nvSpPr>
        <p:spPr>
          <a:xfrm>
            <a:off x="6955958" y="4207115"/>
            <a:ext cx="489858" cy="478972"/>
          </a:xfrm>
          <a:prstGeom prst="ellipse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3A2EEC-6F26-1741-9EAC-94F1689087CB}"/>
              </a:ext>
            </a:extLst>
          </p:cNvPr>
          <p:cNvSpPr/>
          <p:nvPr/>
        </p:nvSpPr>
        <p:spPr>
          <a:xfrm>
            <a:off x="10499263" y="3653146"/>
            <a:ext cx="489858" cy="478972"/>
          </a:xfrm>
          <a:prstGeom prst="ellipse">
            <a:avLst/>
          </a:prstGeom>
          <a:solidFill>
            <a:schemeClr val="accent6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E2D88B-3330-8040-AD21-B94FD0650AD3}"/>
              </a:ext>
            </a:extLst>
          </p:cNvPr>
          <p:cNvSpPr/>
          <p:nvPr/>
        </p:nvSpPr>
        <p:spPr>
          <a:xfrm>
            <a:off x="10793200" y="4207115"/>
            <a:ext cx="489858" cy="478972"/>
          </a:xfrm>
          <a:prstGeom prst="ellipse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079A64E-C39C-8841-82E0-C871B65FC9E2}"/>
              </a:ext>
            </a:extLst>
          </p:cNvPr>
          <p:cNvSpPr/>
          <p:nvPr/>
        </p:nvSpPr>
        <p:spPr>
          <a:xfrm>
            <a:off x="10161816" y="4207115"/>
            <a:ext cx="489858" cy="478972"/>
          </a:xfrm>
          <a:prstGeom prst="ellipse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8843A73-29FF-8F4F-B6D8-0C9C59D64DB8}"/>
              </a:ext>
            </a:extLst>
          </p:cNvPr>
          <p:cNvSpPr/>
          <p:nvPr/>
        </p:nvSpPr>
        <p:spPr>
          <a:xfrm>
            <a:off x="315697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E9DC878-B884-4E4B-BE5A-A4A50E9F4894}"/>
              </a:ext>
            </a:extLst>
          </p:cNvPr>
          <p:cNvSpPr/>
          <p:nvPr/>
        </p:nvSpPr>
        <p:spPr>
          <a:xfrm>
            <a:off x="3260264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A874B3F-FC77-CD4C-8A42-EB4FFD895008}"/>
              </a:ext>
            </a:extLst>
          </p:cNvPr>
          <p:cNvSpPr/>
          <p:nvPr/>
        </p:nvSpPr>
        <p:spPr>
          <a:xfrm>
            <a:off x="9539961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F8B6098-4E1D-624E-BB06-4656E028D7B7}"/>
              </a:ext>
            </a:extLst>
          </p:cNvPr>
          <p:cNvSpPr/>
          <p:nvPr/>
        </p:nvSpPr>
        <p:spPr>
          <a:xfrm>
            <a:off x="6408269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B7C1C6-17EA-0F4A-9C19-F4D8BC30B711}"/>
              </a:ext>
            </a:extLst>
          </p:cNvPr>
          <p:cNvCxnSpPr/>
          <p:nvPr/>
        </p:nvCxnSpPr>
        <p:spPr>
          <a:xfrm>
            <a:off x="315696" y="4729631"/>
            <a:ext cx="11477607" cy="0"/>
          </a:xfrm>
          <a:prstGeom prst="line">
            <a:avLst/>
          </a:prstGeom>
          <a:ln w="57150">
            <a:solidFill>
              <a:schemeClr val="bg2">
                <a:lumMod val="50000"/>
                <a:alpha val="4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4C6B14-AF50-6E42-92EA-5CC92171A54D}"/>
              </a:ext>
            </a:extLst>
          </p:cNvPr>
          <p:cNvSpPr txBox="1"/>
          <p:nvPr/>
        </p:nvSpPr>
        <p:spPr>
          <a:xfrm>
            <a:off x="872753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8C631E-F923-7740-902D-C2DB084909D7}"/>
              </a:ext>
            </a:extLst>
          </p:cNvPr>
          <p:cNvSpPr txBox="1"/>
          <p:nvPr/>
        </p:nvSpPr>
        <p:spPr>
          <a:xfrm>
            <a:off x="3855402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3215BD-84D7-8D4C-9E17-B568F55B7D24}"/>
              </a:ext>
            </a:extLst>
          </p:cNvPr>
          <p:cNvSpPr txBox="1"/>
          <p:nvPr/>
        </p:nvSpPr>
        <p:spPr>
          <a:xfrm>
            <a:off x="7023181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DED40B-22C8-A64B-A434-478DB2116DC3}"/>
              </a:ext>
            </a:extLst>
          </p:cNvPr>
          <p:cNvSpPr txBox="1"/>
          <p:nvPr/>
        </p:nvSpPr>
        <p:spPr>
          <a:xfrm>
            <a:off x="10201774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34B981-878F-9B45-AD78-1320CE8BB026}"/>
              </a:ext>
            </a:extLst>
          </p:cNvPr>
          <p:cNvGrpSpPr/>
          <p:nvPr/>
        </p:nvGrpSpPr>
        <p:grpSpPr>
          <a:xfrm>
            <a:off x="2001075" y="3872380"/>
            <a:ext cx="1854327" cy="497909"/>
            <a:chOff x="2001075" y="3725748"/>
            <a:chExt cx="1854327" cy="497909"/>
          </a:xfrm>
        </p:grpSpPr>
        <p:sp>
          <p:nvSpPr>
            <p:cNvPr id="47" name="Left-Right Arrow 46">
              <a:extLst>
                <a:ext uri="{FF2B5EF4-FFF2-40B4-BE49-F238E27FC236}">
                  <a16:creationId xmlns:a16="http://schemas.microsoft.com/office/drawing/2014/main" id="{36C57338-8E7B-D842-A81C-6B1A0F063891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35AA518-F8FF-F24B-B2C9-DCB2FC32B0B5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712EBC-9BBD-0E49-9EEE-838D683B6C0F}"/>
              </a:ext>
            </a:extLst>
          </p:cNvPr>
          <p:cNvGrpSpPr/>
          <p:nvPr/>
        </p:nvGrpSpPr>
        <p:grpSpPr>
          <a:xfrm>
            <a:off x="5082409" y="3872380"/>
            <a:ext cx="1854327" cy="497909"/>
            <a:chOff x="2001075" y="3725748"/>
            <a:chExt cx="1854327" cy="497909"/>
          </a:xfrm>
        </p:grpSpPr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95F512C9-7081-B142-BF9A-62FA059D173C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EC86DF-89B3-CA4B-8429-6E80060B0790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EA8844-6A68-3747-8549-3B3B2462AD61}"/>
              </a:ext>
            </a:extLst>
          </p:cNvPr>
          <p:cNvGrpSpPr/>
          <p:nvPr/>
        </p:nvGrpSpPr>
        <p:grpSpPr>
          <a:xfrm>
            <a:off x="8246240" y="3872380"/>
            <a:ext cx="1854327" cy="497909"/>
            <a:chOff x="2001075" y="3725748"/>
            <a:chExt cx="1854327" cy="497909"/>
          </a:xfrm>
        </p:grpSpPr>
        <p:sp>
          <p:nvSpPr>
            <p:cNvPr id="53" name="Left-Right Arrow 52">
              <a:extLst>
                <a:ext uri="{FF2B5EF4-FFF2-40B4-BE49-F238E27FC236}">
                  <a16:creationId xmlns:a16="http://schemas.microsoft.com/office/drawing/2014/main" id="{DA6D7DF9-8AC0-3A4A-8BF6-33ED8E832B07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A027C5-F5D6-C743-AEBF-9DEF69BFCEB6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E5FAC9BB-B44A-CB46-A04C-76F6637FBDFE}"/>
              </a:ext>
            </a:extLst>
          </p:cNvPr>
          <p:cNvSpPr/>
          <p:nvPr/>
        </p:nvSpPr>
        <p:spPr>
          <a:xfrm>
            <a:off x="7597852" y="4794647"/>
            <a:ext cx="489858" cy="478972"/>
          </a:xfrm>
          <a:prstGeom prst="ellipse">
            <a:avLst/>
          </a:prstGeom>
          <a:solidFill>
            <a:srgbClr val="00206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54857C-53C6-A84F-AF27-0BF689C984D7}"/>
              </a:ext>
            </a:extLst>
          </p:cNvPr>
          <p:cNvSpPr/>
          <p:nvPr/>
        </p:nvSpPr>
        <p:spPr>
          <a:xfrm>
            <a:off x="6966468" y="4794647"/>
            <a:ext cx="489858" cy="478972"/>
          </a:xfrm>
          <a:prstGeom prst="ellipse">
            <a:avLst/>
          </a:prstGeom>
          <a:solidFill>
            <a:srgbClr val="7030A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44B047-5320-2544-90A0-57048F4BEBE3}"/>
              </a:ext>
            </a:extLst>
          </p:cNvPr>
          <p:cNvSpPr/>
          <p:nvPr/>
        </p:nvSpPr>
        <p:spPr>
          <a:xfrm>
            <a:off x="10803710" y="4794647"/>
            <a:ext cx="489858" cy="478972"/>
          </a:xfrm>
          <a:prstGeom prst="ellipse">
            <a:avLst/>
          </a:prstGeom>
          <a:solidFill>
            <a:srgbClr val="00206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1F53D5-6F2C-7F44-83B2-636B461663BC}"/>
              </a:ext>
            </a:extLst>
          </p:cNvPr>
          <p:cNvSpPr/>
          <p:nvPr/>
        </p:nvSpPr>
        <p:spPr>
          <a:xfrm>
            <a:off x="10172326" y="4794647"/>
            <a:ext cx="489858" cy="478972"/>
          </a:xfrm>
          <a:prstGeom prst="ellipse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241A70-3922-C84D-A10D-DC8769CD8FDE}"/>
              </a:ext>
            </a:extLst>
          </p:cNvPr>
          <p:cNvSpPr/>
          <p:nvPr/>
        </p:nvSpPr>
        <p:spPr>
          <a:xfrm>
            <a:off x="10803710" y="5384107"/>
            <a:ext cx="489858" cy="478972"/>
          </a:xfrm>
          <a:prstGeom prst="ellipse">
            <a:avLst/>
          </a:prstGeom>
          <a:solidFill>
            <a:srgbClr val="E5637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335B25-A393-E047-BE6A-E90362875F7E}"/>
              </a:ext>
            </a:extLst>
          </p:cNvPr>
          <p:cNvSpPr/>
          <p:nvPr/>
        </p:nvSpPr>
        <p:spPr>
          <a:xfrm>
            <a:off x="10172326" y="5384107"/>
            <a:ext cx="489858" cy="478972"/>
          </a:xfrm>
          <a:prstGeom prst="ellipse">
            <a:avLst/>
          </a:prstGeom>
          <a:solidFill>
            <a:srgbClr val="00B2B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1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6D00-70E4-FE49-BCE1-8E7B553C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97DB22-D5C7-324B-B482-45B718121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(using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MNN):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step	</a:t>
            </a:r>
          </a:p>
          <a:p>
            <a:pPr lvl="2"/>
            <a:r>
              <a:rPr lang="en-US" altLang="zh-CN" b="1" i="1" dirty="0"/>
              <a:t>Without</a:t>
            </a:r>
            <a:r>
              <a:rPr lang="zh-CN" altLang="en-US" b="1" i="1" dirty="0"/>
              <a:t> </a:t>
            </a:r>
            <a:r>
              <a:rPr lang="en-US" altLang="zh-CN" b="1" i="1" dirty="0"/>
              <a:t>batch</a:t>
            </a:r>
            <a:r>
              <a:rPr lang="zh-CN" altLang="en-US" b="1" i="1" dirty="0"/>
              <a:t> </a:t>
            </a:r>
            <a:r>
              <a:rPr lang="en-US" altLang="zh-CN" b="1" i="1" dirty="0"/>
              <a:t>correction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3+4+5+7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19</a:t>
            </a:r>
            <a:r>
              <a:rPr lang="zh-CN" altLang="en-US" dirty="0"/>
              <a:t> </a:t>
            </a:r>
            <a:r>
              <a:rPr lang="en-US" altLang="zh-CN" dirty="0"/>
              <a:t>clusters.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r>
              <a:rPr lang="en-US" altLang="zh-CN" b="1" i="1" dirty="0"/>
              <a:t>With</a:t>
            </a:r>
            <a:r>
              <a:rPr lang="zh-CN" altLang="en-US" b="1" i="1" dirty="0"/>
              <a:t> </a:t>
            </a:r>
            <a:r>
              <a:rPr lang="en-US" altLang="zh-CN" b="1" i="1" dirty="0"/>
              <a:t>batch</a:t>
            </a:r>
            <a:r>
              <a:rPr lang="zh-CN" altLang="en-US" b="1" i="1" dirty="0"/>
              <a:t> </a:t>
            </a:r>
            <a:r>
              <a:rPr lang="en-US" altLang="zh-CN" b="1" i="1" dirty="0"/>
              <a:t>correction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3+1+1+2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clusters.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41C03CE-EE34-6947-8769-00EE44B4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444" y="3344354"/>
            <a:ext cx="1032706" cy="94182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B1E57F-8BC0-B44D-988F-55841FB6E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213" y="3224389"/>
            <a:ext cx="1048867" cy="133415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23CE1D-D4FF-0D48-9C5E-C44341199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52" y="5616009"/>
            <a:ext cx="1032706" cy="94182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D8BEFF2-A4A4-364B-B004-EDAEA3588CE2}"/>
              </a:ext>
            </a:extLst>
          </p:cNvPr>
          <p:cNvSpPr txBox="1"/>
          <p:nvPr/>
        </p:nvSpPr>
        <p:spPr>
          <a:xfrm>
            <a:off x="3316140" y="36319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F4D164-05CD-764E-A597-6908535F3862}"/>
              </a:ext>
            </a:extLst>
          </p:cNvPr>
          <p:cNvSpPr txBox="1"/>
          <p:nvPr/>
        </p:nvSpPr>
        <p:spPr>
          <a:xfrm>
            <a:off x="5262939" y="36319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B91437-2CE3-0943-84C4-D5F411C97BFB}"/>
              </a:ext>
            </a:extLst>
          </p:cNvPr>
          <p:cNvSpPr txBox="1"/>
          <p:nvPr/>
        </p:nvSpPr>
        <p:spPr>
          <a:xfrm>
            <a:off x="7211805" y="36449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7C9F8D0-189B-CA4B-9580-E6F2F764A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946" y="5739085"/>
            <a:ext cx="695400" cy="5795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B3E14AA-4308-9B4F-AB6B-E68ACD35838C}"/>
              </a:ext>
            </a:extLst>
          </p:cNvPr>
          <p:cNvSpPr txBox="1"/>
          <p:nvPr/>
        </p:nvSpPr>
        <p:spPr>
          <a:xfrm>
            <a:off x="3316140" y="577493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7FC9DC-7D16-034B-B39E-7105EC9F674D}"/>
              </a:ext>
            </a:extLst>
          </p:cNvPr>
          <p:cNvSpPr txBox="1"/>
          <p:nvPr/>
        </p:nvSpPr>
        <p:spPr>
          <a:xfrm>
            <a:off x="5262939" y="57749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7CC281-6A6E-A94A-A928-409BA5E90D80}"/>
              </a:ext>
            </a:extLst>
          </p:cNvPr>
          <p:cNvSpPr txBox="1"/>
          <p:nvPr/>
        </p:nvSpPr>
        <p:spPr>
          <a:xfrm>
            <a:off x="7211805" y="57749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3BB0483-444A-CE4F-A8C9-8C0A935C6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656" y="3223080"/>
            <a:ext cx="988891" cy="155642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B100826-1743-AA47-A883-6E4CCB94D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1488" y="3132081"/>
            <a:ext cx="977586" cy="176442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8BCB2D3-6FE4-A74C-8BCD-22BE05F845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9904" y="5727700"/>
            <a:ext cx="498096" cy="44926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D41B2AB-B70D-3D49-95F5-C2BAD0CDC6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0177" y="5727700"/>
            <a:ext cx="1622292" cy="6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3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788</Words>
  <Application>Microsoft Macintosh PowerPoint</Application>
  <PresentationFormat>Widescreen</PresentationFormat>
  <Paragraphs>281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Simulation Design</vt:lpstr>
      <vt:lpstr>Background</vt:lpstr>
      <vt:lpstr>Objective</vt:lpstr>
      <vt:lpstr>Simulation Design</vt:lpstr>
      <vt:lpstr>Different matching methods</vt:lpstr>
      <vt:lpstr>Simulation Design (cont.) – Method 1</vt:lpstr>
      <vt:lpstr>Simulation Design (cont.) – Method 2</vt:lpstr>
      <vt:lpstr>Example</vt:lpstr>
      <vt:lpstr>Example (cont.)</vt:lpstr>
      <vt:lpstr>Simulation Design (cont.)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Tong, Jiayi</dc:creator>
  <cp:lastModifiedBy>Tong, Jiayi</cp:lastModifiedBy>
  <cp:revision>25</cp:revision>
  <dcterms:created xsi:type="dcterms:W3CDTF">2019-10-07T01:03:24Z</dcterms:created>
  <dcterms:modified xsi:type="dcterms:W3CDTF">2019-10-14T12:32:23Z</dcterms:modified>
</cp:coreProperties>
</file>