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98" r:id="rId2"/>
    <p:sldId id="1055" r:id="rId3"/>
    <p:sldId id="1062" r:id="rId4"/>
    <p:sldId id="1063" r:id="rId5"/>
    <p:sldId id="1051" r:id="rId6"/>
  </p:sldIdLst>
  <p:sldSz cx="12192000" cy="6858000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8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143"/>
    <a:srgbClr val="800000"/>
    <a:srgbClr val="000000"/>
    <a:srgbClr val="D93E10"/>
    <a:srgbClr val="F26A6A"/>
    <a:srgbClr val="295C4C"/>
    <a:srgbClr val="F49555"/>
    <a:srgbClr val="D95639"/>
    <a:srgbClr val="F49759"/>
    <a:srgbClr val="1B7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5865" autoAdjust="0"/>
  </p:normalViewPr>
  <p:slideViewPr>
    <p:cSldViewPr snapToGrid="0">
      <p:cViewPr varScale="1">
        <p:scale>
          <a:sx n="113" d="100"/>
          <a:sy n="113" d="100"/>
        </p:scale>
        <p:origin x="36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44" y="208"/>
      </p:cViewPr>
      <p:guideLst>
        <p:guide orient="horz" pos="2948"/>
        <p:guide pos="2222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D0B7EB-840B-794B-BCFF-F1E6367F11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42ACE2-E45A-B349-A943-369A998553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7325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71754D2-917C-1446-B17B-265137B7FA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4B935EA-1CD8-8C49-A664-1FCA43D9D2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7325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B3EE1C-3998-5A4F-B167-D6C180672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C4AF13-C17B-B741-9CD5-310279C0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8909050"/>
            <a:ext cx="77946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89" tIns="47079" rIns="92589" bIns="47079">
            <a:spAutoFit/>
          </a:bodyPr>
          <a:lstStyle>
            <a:lvl1pPr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C3FCF6A4-B1E4-854C-95CF-4CBF65DA6679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6C0C94-64E4-F642-BD4D-E966344F8B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98BEEA1-6CB9-3B45-8375-C216B7B045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3DD0F7A-C7DD-0E44-88A1-2B9E20D62E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564E922-5B57-F445-AD53-202B8FC8B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399512-E961-4347-8706-661AE02AA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356CB06-1030-0B41-82F7-53C37F55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8909050"/>
            <a:ext cx="763587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89" tIns="47079" rIns="92589" bIns="47079">
            <a:spAutoFit/>
          </a:bodyPr>
          <a:lstStyle>
            <a:lvl1pPr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 defTabSz="973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defTabSz="973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/>
              <a:t>Page </a:t>
            </a:r>
            <a:fld id="{4BC4BD8E-4513-1F4D-9D96-B772C8A5E233}" type="slidenum">
              <a:rPr lang="en-US" altLang="en-US" sz="12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49BCF25-0E7A-044A-AA95-0450548451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5159375"/>
            <a:ext cx="5797550" cy="326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F7F6A78-4152-5943-8790-482450ABF7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76250"/>
            <a:ext cx="516255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97" tIns="51787" rIns="97297" bIns="51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Body Text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41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71550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57325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446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99512-E961-4347-8706-661AE02AA63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41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880EE0F-8936-034F-832B-8042B5D7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7" y="365885"/>
            <a:ext cx="4418390" cy="5049589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3505" y="3284439"/>
            <a:ext cx="10966453" cy="461665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Title of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605367" y="528365"/>
            <a:ext cx="3154870" cy="54845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669413-AA1F-7B48-9EF7-51410D7110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504" y="2976470"/>
            <a:ext cx="10966453" cy="242039"/>
          </a:xfrm>
        </p:spPr>
        <p:txBody>
          <a:bodyPr tIns="0" bIns="0">
            <a:noAutofit/>
          </a:bodyPr>
          <a:lstStyle>
            <a:lvl1pPr marL="0" indent="0">
              <a:buNone/>
              <a:defRPr sz="16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DEPARTMENT OR SERVICE LINE</a:t>
            </a:r>
          </a:p>
          <a:p>
            <a:pPr lvl="0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9F7EEA-6ACC-AA4C-B098-6FCE8583A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4746216"/>
            <a:ext cx="10966450" cy="456535"/>
          </a:xfrm>
        </p:spPr>
        <p:txBody>
          <a:bodyPr tIns="0" bIns="0" anchor="b" anchorCtr="0"/>
          <a:lstStyle>
            <a:lvl1pPr marL="0" indent="0">
              <a:spcBef>
                <a:spcPts val="100"/>
              </a:spcBef>
              <a:spcAft>
                <a:spcPts val="100"/>
              </a:spcAft>
              <a:buFontTx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2640247-F5C8-854C-BFF2-F15A2B477F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250" y="5546598"/>
            <a:ext cx="10966450" cy="213551"/>
          </a:xfrm>
        </p:spPr>
        <p:txBody>
          <a:bodyPr tIns="0" bIns="0" anchor="t" anchorCtr="0">
            <a:no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Month XX,2018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563FC-0F09-0C4F-A98D-09A9A087BFFD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4A80AC-0EE5-CE49-AC50-371B0BCEE03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EA6F35-CA1B-A642-9824-3B515D1BF591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4247E-C5F1-3A4E-B4C6-26DD2EAF81A6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2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48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B4F123-30EB-A440-BB44-9D7F067693BF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D2D5-3D21-F846-9AB1-F18C83362D57}"/>
              </a:ext>
            </a:extLst>
          </p:cNvPr>
          <p:cNvSpPr/>
          <p:nvPr userDrawn="1"/>
        </p:nvSpPr>
        <p:spPr bwMode="auto">
          <a:xfrm>
            <a:off x="4272325" y="0"/>
            <a:ext cx="7919676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3092-8DB7-0B4F-ABD0-D6BD93629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133" y="3198167"/>
            <a:ext cx="6662057" cy="46166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B0AF-9056-B849-8AE6-C1E1BBA3E30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11A79-FA5C-6C4A-9F3B-44ACE4907DA5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BD90C-2B1D-CE42-B14E-DB6FD23D2123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68" y="1124081"/>
            <a:ext cx="5115984" cy="17430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551" y="1124081"/>
            <a:ext cx="5374393" cy="1743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56170B-6943-F84C-A7CF-C98CC69F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5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1173430"/>
            <a:ext cx="535689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368" y="1739965"/>
            <a:ext cx="5356892" cy="1756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71" y="1173430"/>
            <a:ext cx="540977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71" y="1739965"/>
            <a:ext cx="5409773" cy="17566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98137F-E053-8749-A48F-5E7A87B9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72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67A72FA-85E0-1C47-93C3-EB1CF1E0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4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4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4306868" y="3084953"/>
            <a:ext cx="3154870" cy="5484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62E6E-14D8-0F44-A50D-BEB5AA05E94A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A041C-85C9-D44B-987A-C8542A9F68E4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D422F-FE44-674C-AF4F-23C21B48453C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7DA0F-8041-DB4E-818B-D170DFA1CCEB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60C43DA-1A5C-A446-A959-2598C0B24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997" y="1114750"/>
            <a:ext cx="11071946" cy="17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Level 1</a:t>
            </a:r>
          </a:p>
          <a:p>
            <a:pPr lvl="1"/>
            <a:r>
              <a:rPr lang="en-US" altLang="en-US" dirty="0"/>
              <a:t>Level two</a:t>
            </a:r>
          </a:p>
          <a:p>
            <a:pPr lvl="2"/>
            <a:r>
              <a:rPr lang="en-US" altLang="en-US" dirty="0"/>
              <a:t>Level three</a:t>
            </a:r>
          </a:p>
          <a:p>
            <a:pPr lvl="3"/>
            <a:r>
              <a:rPr lang="en-US" altLang="en-US" dirty="0"/>
              <a:t>Level four</a:t>
            </a:r>
          </a:p>
          <a:p>
            <a:pPr lvl="4"/>
            <a:r>
              <a:rPr lang="en-US" altLang="en-US" dirty="0"/>
              <a:t>Level five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684BA7-7381-CC48-B7B4-6B25FA5D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778" y="6470528"/>
            <a:ext cx="512057" cy="1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085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17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54138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034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06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178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750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322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4467E9-E984-A945-AC32-61228A8C1F5F}" type="slidenum">
              <a:rPr lang="en-US" altLang="en-US" sz="12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en-US" sz="12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25B6A2B-1598-5242-AF8F-0A570BD4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6F14E00-C21C-8644-9056-518E0CF2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E0A31-819C-9143-859F-CC5CDD40C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9709391" y="6412091"/>
            <a:ext cx="1902387" cy="33071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4EFA743-63F0-4B47-A850-8785F92E96BE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E024AA-066E-4A4F-81B6-327E570F3A29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C9060-1F5C-B745-BC70-10DC006B7B24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40AAF1-9FC3-A148-A6CA-B55E87F31084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</p:sldLayoutIdLst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120000"/>
        <a:buFont typeface="Lucida Grande" panose="020B0600040502020204" pitchFamily="34" charset="0"/>
        <a:buChar char="‣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SzPct val="110000"/>
        <a:buFont typeface="Arial" panose="020B0604020202020204" pitchFamily="34" charset="0"/>
        <a:buChar char="•"/>
        <a:defRPr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–"/>
        <a:defRPr sz="16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anose="020B05030201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94D4-7881-B748-A059-2510940478F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03505" y="3284439"/>
            <a:ext cx="10966453" cy="923330"/>
          </a:xfrm>
        </p:spPr>
        <p:txBody>
          <a:bodyPr/>
          <a:lstStyle/>
          <a:p>
            <a:r>
              <a:rPr lang="en-US" dirty="0"/>
              <a:t>An Augmented Estimation Procedure for EHR-based Association Studies with Multiple Surrogate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99DC-376E-314E-9AB9-7B0DC82B2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Department of Biostatistics, Epidemiology and Informatics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366D-F436-1812-A5B1-6CC001195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250" y="4561550"/>
            <a:ext cx="10966450" cy="641201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Yiwen Lu,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Jiayi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Tong,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Rebecca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Hubbard,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Yong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Chen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JSM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8/7/2023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6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8F4F-E1F4-8121-81B1-56637C6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verview</a:t>
            </a: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366C11B-D273-F197-40C9-9581A5B702B3}"/>
              </a:ext>
            </a:extLst>
          </p:cNvPr>
          <p:cNvSpPr txBox="1">
            <a:spLocks/>
          </p:cNvSpPr>
          <p:nvPr/>
        </p:nvSpPr>
        <p:spPr bwMode="auto">
          <a:xfrm>
            <a:off x="605368" y="938537"/>
            <a:ext cx="4181121" cy="117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Objective</a:t>
            </a:r>
          </a:p>
          <a:p>
            <a:pPr lvl="1"/>
            <a:r>
              <a:rPr lang="en-US" altLang="zh-CN" sz="1600" dirty="0">
                <a:solidFill>
                  <a:schemeClr val="tx1"/>
                </a:solidFill>
              </a:rPr>
              <a:t>Use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sz="1600" dirty="0">
                <a:solidFill>
                  <a:schemeClr val="tx1"/>
                </a:solidFill>
              </a:rPr>
              <a:t>ultiple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surrogate</a:t>
            </a:r>
            <a:r>
              <a:rPr lang="en-US" altLang="zh-CN" sz="1600" dirty="0">
                <a:solidFill>
                  <a:schemeClr val="tx1"/>
                </a:solidFill>
              </a:rPr>
              <a:t>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conduct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augmented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procedure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3569F3E-EEEC-E852-C830-D4CE87F5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7" y="1107535"/>
            <a:ext cx="7222061" cy="3911950"/>
          </a:xfrm>
          <a:prstGeom prst="rect">
            <a:avLst/>
          </a:prstGeom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D6DFD3-0AEE-E5C8-67F9-450F868F2716}"/>
              </a:ext>
            </a:extLst>
          </p:cNvPr>
          <p:cNvSpPr txBox="1">
            <a:spLocks/>
          </p:cNvSpPr>
          <p:nvPr/>
        </p:nvSpPr>
        <p:spPr bwMode="auto">
          <a:xfrm>
            <a:off x="605367" y="4016654"/>
            <a:ext cx="11214101" cy="152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2143"/>
                </a:solidFill>
              </a:rPr>
              <a:t>Existing</a:t>
            </a:r>
            <a:r>
              <a:rPr lang="zh-CN" altLang="en-US" sz="2800" dirty="0">
                <a:solidFill>
                  <a:srgbClr val="002143"/>
                </a:solidFill>
              </a:rPr>
              <a:t> </a:t>
            </a:r>
            <a:r>
              <a:rPr lang="en-US" altLang="zh-CN" sz="2800" dirty="0">
                <a:solidFill>
                  <a:srgbClr val="002143"/>
                </a:solidFill>
              </a:rPr>
              <a:t>methods</a:t>
            </a:r>
          </a:p>
          <a:p>
            <a:pPr lvl="1"/>
            <a:r>
              <a:rPr lang="en-US" altLang="zh-CN" sz="1600" dirty="0">
                <a:solidFill>
                  <a:srgbClr val="002143"/>
                </a:solidFill>
              </a:rPr>
              <a:t>Method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1: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use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validation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set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only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–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inefficient</a:t>
            </a:r>
          </a:p>
          <a:p>
            <a:pPr lvl="1"/>
            <a:r>
              <a:rPr lang="en-US" altLang="zh-CN" sz="1600" dirty="0">
                <a:solidFill>
                  <a:srgbClr val="002143"/>
                </a:solidFill>
              </a:rPr>
              <a:t>Method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2: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use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full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surrogate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only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–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biased</a:t>
            </a:r>
          </a:p>
          <a:p>
            <a:pPr lvl="1"/>
            <a:r>
              <a:rPr lang="en-US" altLang="zh-CN" sz="1600" dirty="0">
                <a:solidFill>
                  <a:srgbClr val="002143"/>
                </a:solidFill>
              </a:rPr>
              <a:t>Method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3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(Tong2019):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Augmented estimation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with single surrogate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–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unbiased</a:t>
            </a:r>
            <a:r>
              <a:rPr lang="zh-CN" altLang="en-US" sz="1600" b="1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but</a:t>
            </a:r>
            <a:r>
              <a:rPr lang="zh-CN" altLang="en-US" sz="1600" b="1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we</a:t>
            </a:r>
            <a:r>
              <a:rPr lang="zh-CN" altLang="en-US" sz="1600" b="1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want</a:t>
            </a:r>
            <a:r>
              <a:rPr lang="zh-CN" altLang="en-US" sz="1600" b="1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more</a:t>
            </a:r>
            <a:r>
              <a:rPr lang="zh-CN" altLang="en-US" sz="1600" b="1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002143"/>
                </a:solidFill>
              </a:rPr>
              <a:t>efficiency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EB69C3-DCED-7903-9BD1-669162710880}"/>
              </a:ext>
            </a:extLst>
          </p:cNvPr>
          <p:cNvSpPr txBox="1">
            <a:spLocks/>
          </p:cNvSpPr>
          <p:nvPr/>
        </p:nvSpPr>
        <p:spPr bwMode="auto">
          <a:xfrm>
            <a:off x="605367" y="2328837"/>
            <a:ext cx="4181121" cy="146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>
            <a:lvl1pPr marL="242888" indent="-242888" algn="l" defTabSz="901700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SzPct val="120000"/>
              <a:buFont typeface="Lucida Grande" panose="020B0600040502020204" pitchFamily="34" charset="0"/>
              <a:buChar char="‣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400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7913" indent="-30321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38275" indent="-246063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95463" indent="-242888" algn="l" defTabSz="901700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panose="020B0503020102020204" pitchFamily="34" charset="0"/>
              <a:buChar char="–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study</a:t>
            </a:r>
            <a:r>
              <a:rPr lang="zh-CN" altLang="en-US" sz="2800" dirty="0"/>
              <a:t> </a:t>
            </a:r>
            <a:r>
              <a:rPr lang="en-US" altLang="zh-CN" sz="2800" dirty="0"/>
              <a:t>it?</a:t>
            </a:r>
          </a:p>
          <a:p>
            <a:pPr lvl="1"/>
            <a:r>
              <a:rPr lang="en-US" altLang="zh-CN" sz="1600" b="1" dirty="0">
                <a:solidFill>
                  <a:srgbClr val="800000"/>
                </a:solidFill>
              </a:rPr>
              <a:t>Too</a:t>
            </a:r>
            <a:r>
              <a:rPr lang="zh-CN" altLang="en-US" sz="1600" b="1" dirty="0">
                <a:solidFill>
                  <a:srgbClr val="800000"/>
                </a:solidFill>
              </a:rPr>
              <a:t> </a:t>
            </a:r>
            <a:r>
              <a:rPr lang="en-US" altLang="zh-CN" sz="1600" b="1" dirty="0">
                <a:solidFill>
                  <a:srgbClr val="800000"/>
                </a:solidFill>
              </a:rPr>
              <a:t>expensive</a:t>
            </a:r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to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conduct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manual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chart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review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for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all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the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patients</a:t>
            </a:r>
          </a:p>
          <a:p>
            <a:pPr lvl="1"/>
            <a:r>
              <a:rPr lang="en-US" altLang="zh-CN" sz="1600" dirty="0">
                <a:solidFill>
                  <a:srgbClr val="002143"/>
                </a:solidFill>
              </a:rPr>
              <a:t>Cannot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get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true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dirty="0">
                <a:solidFill>
                  <a:srgbClr val="002143"/>
                </a:solidFill>
              </a:rPr>
              <a:t>estimation</a:t>
            </a:r>
            <a:r>
              <a:rPr lang="zh-CN" altLang="en-US" sz="1600" dirty="0">
                <a:solidFill>
                  <a:srgbClr val="002143"/>
                </a:solidFill>
              </a:rPr>
              <a:t> </a:t>
            </a:r>
            <a:r>
              <a:rPr lang="en-US" altLang="zh-CN" sz="1600" b="1" dirty="0">
                <a:solidFill>
                  <a:srgbClr val="800000"/>
                </a:solidFill>
              </a:rPr>
              <a:t>directly</a:t>
            </a:r>
          </a:p>
        </p:txBody>
      </p:sp>
    </p:spTree>
    <p:extLst>
      <p:ext uri="{BB962C8B-B14F-4D97-AF65-F5344CB8AC3E}">
        <p14:creationId xmlns:p14="http://schemas.microsoft.com/office/powerpoint/2010/main" val="8731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D11-28C5-8AFA-A7A9-3F97AEC7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50BC83E-7E74-BFC2-AB02-185BA771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7" y="2521803"/>
            <a:ext cx="4724400" cy="207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746E85A-DD14-E899-1015-A3F304854E6C}"/>
              </a:ext>
            </a:extLst>
          </p:cNvPr>
          <p:cNvSpPr/>
          <p:nvPr/>
        </p:nvSpPr>
        <p:spPr bwMode="auto">
          <a:xfrm>
            <a:off x="605368" y="1322358"/>
            <a:ext cx="4724400" cy="11542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E65BDD-08AD-E01C-A8A6-4FD79B587E45}"/>
              </a:ext>
            </a:extLst>
          </p:cNvPr>
          <p:cNvSpPr txBox="1"/>
          <p:nvPr/>
        </p:nvSpPr>
        <p:spPr bwMode="auto">
          <a:xfrm>
            <a:off x="1494367" y="1484004"/>
            <a:ext cx="2946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+mn-lt"/>
              </a:rPr>
              <a:t>Proposed</a:t>
            </a:r>
            <a:r>
              <a:rPr lang="zh-CN" alt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+mn-lt"/>
              </a:rPr>
              <a:t>method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Augmented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estimation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with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all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surrogates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available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F9C0BC-A4E0-ED53-8A01-60B30E06C9B6}"/>
              </a:ext>
            </a:extLst>
          </p:cNvPr>
          <p:cNvSpPr/>
          <p:nvPr/>
        </p:nvSpPr>
        <p:spPr bwMode="auto">
          <a:xfrm>
            <a:off x="605367" y="4739563"/>
            <a:ext cx="4724400" cy="7036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1123E-DAEA-8DED-CEF2-24F6576EB613}"/>
              </a:ext>
            </a:extLst>
          </p:cNvPr>
          <p:cNvSpPr txBox="1"/>
          <p:nvPr/>
        </p:nvSpPr>
        <p:spPr bwMode="auto">
          <a:xfrm>
            <a:off x="605367" y="4952908"/>
            <a:ext cx="4724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800" b="1" dirty="0"/>
              <a:t>Unbiased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most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efficient</a:t>
            </a:r>
            <a:endParaRPr lang="en-US" sz="1800" b="1" dirty="0"/>
          </a:p>
        </p:txBody>
      </p:sp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B175A7F6-2C62-7C50-C18B-FE6D1F854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r="25735"/>
          <a:stretch/>
        </p:blipFill>
        <p:spPr>
          <a:xfrm>
            <a:off x="5664199" y="1752416"/>
            <a:ext cx="5922433" cy="26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FD0A-82DC-38BA-6F1C-FE68E97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F16B-BC92-264F-3FE4-3A21CE41BA49}"/>
              </a:ext>
            </a:extLst>
          </p:cNvPr>
          <p:cNvSpPr/>
          <p:nvPr/>
        </p:nvSpPr>
        <p:spPr bwMode="auto">
          <a:xfrm>
            <a:off x="622898" y="1088096"/>
            <a:ext cx="5082272" cy="2715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Simulation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881DC-A3D4-3205-A456-E920BB43E41F}"/>
              </a:ext>
            </a:extLst>
          </p:cNvPr>
          <p:cNvSpPr txBox="1"/>
          <p:nvPr/>
        </p:nvSpPr>
        <p:spPr bwMode="auto">
          <a:xfrm>
            <a:off x="763412" y="1512142"/>
            <a:ext cx="42540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>
                <a:latin typeface="+mn-lt"/>
              </a:rPr>
              <a:t>Two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settings</a:t>
            </a:r>
            <a:endParaRPr lang="en-US" altLang="zh-CN" sz="12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200" b="1" dirty="0">
                <a:latin typeface="+mn-lt"/>
              </a:rPr>
              <a:t>Two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cases</a:t>
            </a:r>
            <a:endParaRPr lang="en-US" altLang="zh-CN" sz="12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200" b="1" dirty="0">
                <a:latin typeface="+mn-lt"/>
              </a:rPr>
              <a:t>Validation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ratio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range</a:t>
            </a:r>
            <a:r>
              <a:rPr lang="zh-CN" altLang="en-US" sz="1200" b="1" dirty="0">
                <a:latin typeface="+mn-lt"/>
              </a:rPr>
              <a:t>  </a:t>
            </a:r>
            <a:endParaRPr lang="en-US" altLang="zh-CN" sz="1200" b="1" dirty="0">
              <a:latin typeface="+mn-lt"/>
            </a:endParaRPr>
          </a:p>
          <a:p>
            <a:r>
              <a:rPr lang="en-US" altLang="zh-CN" sz="1200" b="1" dirty="0">
                <a:latin typeface="+mn-lt"/>
              </a:rPr>
              <a:t>Number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of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surrogates</a:t>
            </a:r>
            <a:endParaRPr lang="en-US" altLang="zh-CN" sz="12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B25417A-254B-CC25-4EBE-FC206992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2" y="2371240"/>
            <a:ext cx="4801244" cy="36005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712169-9E7E-9801-DC13-BB894A34A522}"/>
              </a:ext>
            </a:extLst>
          </p:cNvPr>
          <p:cNvSpPr txBox="1"/>
          <p:nvPr/>
        </p:nvSpPr>
        <p:spPr bwMode="auto">
          <a:xfrm>
            <a:off x="2487419" y="1512142"/>
            <a:ext cx="32002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Non-differential/differential</a:t>
            </a:r>
            <a:r>
              <a:rPr lang="zh-CN" alt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misclassification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Independent/correlated</a:t>
            </a:r>
            <a:r>
              <a:rPr lang="zh-CN" alt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surrogates</a:t>
            </a:r>
            <a:r>
              <a:rPr lang="zh-CN" altLang="en-US" sz="1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zh-CN" sz="1200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0.04~0.4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2~5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9FC6D4-61FA-ACF1-3C90-06594AB4034D}"/>
              </a:ext>
            </a:extLst>
          </p:cNvPr>
          <p:cNvSpPr/>
          <p:nvPr/>
        </p:nvSpPr>
        <p:spPr bwMode="auto">
          <a:xfrm>
            <a:off x="6293919" y="1088096"/>
            <a:ext cx="5490889" cy="2715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405C2-9587-8123-D22A-1B09598311E1}"/>
              </a:ext>
            </a:extLst>
          </p:cNvPr>
          <p:cNvSpPr txBox="1"/>
          <p:nvPr/>
        </p:nvSpPr>
        <p:spPr bwMode="auto">
          <a:xfrm>
            <a:off x="6692716" y="1509158"/>
            <a:ext cx="143786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>
                <a:latin typeface="+mn-lt"/>
              </a:rPr>
              <a:t>Data</a:t>
            </a:r>
            <a:r>
              <a:rPr lang="zh-CN" altLang="en-US" sz="1200" b="1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source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C566E-B559-8EA0-E3DE-47A292B8E2A7}"/>
              </a:ext>
            </a:extLst>
          </p:cNvPr>
          <p:cNvSpPr txBox="1"/>
          <p:nvPr/>
        </p:nvSpPr>
        <p:spPr bwMode="auto">
          <a:xfrm>
            <a:off x="7763755" y="1509158"/>
            <a:ext cx="3664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+mn-lt"/>
              </a:rPr>
              <a:t>Colon cancer diagnosed and treated in the Kaiser Permanente Washington (KPW) healthcare system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FD28BC-0EED-D192-A340-11690796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0" y="2371239"/>
            <a:ext cx="5490889" cy="36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9C43-33C5-46F7-29C5-348BD7D8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A8DF-A581-3E3A-CE29-63247C20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97" y="1114750"/>
            <a:ext cx="11071946" cy="2915896"/>
          </a:xfrm>
        </p:spPr>
        <p:txBody>
          <a:bodyPr/>
          <a:lstStyle/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estimator</a:t>
            </a:r>
          </a:p>
          <a:p>
            <a:pPr lvl="1"/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asymptotically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augmented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surrogate</a:t>
            </a:r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applicable</a:t>
            </a:r>
          </a:p>
          <a:p>
            <a:pPr lvl="1"/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non-differential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misclassification</a:t>
            </a:r>
            <a:r>
              <a:rPr lang="zh-CN" altLang="en-US" dirty="0"/>
              <a:t> </a:t>
            </a:r>
            <a:r>
              <a:rPr lang="en-US" altLang="zh-CN" dirty="0"/>
              <a:t>settings</a:t>
            </a:r>
          </a:p>
          <a:p>
            <a:pPr lvl="1"/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surrogates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surrogates</a:t>
            </a:r>
          </a:p>
          <a:p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surrogates</a:t>
            </a:r>
          </a:p>
        </p:txBody>
      </p:sp>
    </p:spTree>
    <p:extLst>
      <p:ext uri="{BB962C8B-B14F-4D97-AF65-F5344CB8AC3E}">
        <p14:creationId xmlns:p14="http://schemas.microsoft.com/office/powerpoint/2010/main" val="2303688826"/>
      </p:ext>
    </p:extLst>
  </p:cSld>
  <p:clrMapOvr>
    <a:masterClrMapping/>
  </p:clrMapOvr>
</p:sld>
</file>

<file path=ppt/theme/theme1.xml><?xml version="1.0" encoding="utf-8"?>
<a:theme xmlns:a="http://schemas.openxmlformats.org/drawingml/2006/main" name="Penn Medicine Template 2009">
  <a:themeElements>
    <a:clrScheme name="Penn 2018 Color Palette">
      <a:dk1>
        <a:srgbClr val="002243"/>
      </a:dk1>
      <a:lt1>
        <a:srgbClr val="FFFFFF"/>
      </a:lt1>
      <a:dk2>
        <a:srgbClr val="800000"/>
      </a:dk2>
      <a:lt2>
        <a:srgbClr val="B4B5B4"/>
      </a:lt2>
      <a:accent1>
        <a:srgbClr val="326B8B"/>
      </a:accent1>
      <a:accent2>
        <a:srgbClr val="64A4D6"/>
      </a:accent2>
      <a:accent3>
        <a:srgbClr val="022D75"/>
      </a:accent3>
      <a:accent4>
        <a:srgbClr val="C4CE41"/>
      </a:accent4>
      <a:accent5>
        <a:srgbClr val="D75539"/>
      </a:accent5>
      <a:accent6>
        <a:srgbClr val="F7BA01"/>
      </a:accent6>
      <a:hlink>
        <a:srgbClr val="022D75"/>
      </a:hlink>
      <a:folHlink>
        <a:srgbClr val="7F0D00"/>
      </a:folHlink>
    </a:clrScheme>
    <a:fontScheme name="Penn Medicine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algn="l">
          <a:defRPr sz="1400" b="1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Penn Medicine Template 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33807</TotalTime>
  <Pages>32</Pages>
  <Words>202</Words>
  <Application>Microsoft Macintosh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Lucida Grande</vt:lpstr>
      <vt:lpstr>Penn Medicine Template 2009</vt:lpstr>
      <vt:lpstr>An Augmented Estimation Procedure for EHR-based Association Studies with Multiple Surrogate Outcomes</vt:lpstr>
      <vt:lpstr>Overview</vt:lpstr>
      <vt:lpstr>Proposed Method</vt:lpstr>
      <vt:lpstr>Results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 </dc:subject>
  <dc:creator>PWheeler</dc:creator>
  <cp:keywords/>
  <dc:description/>
  <cp:lastModifiedBy>Lu, Yiwen</cp:lastModifiedBy>
  <cp:revision>1189</cp:revision>
  <cp:lastPrinted>2003-06-10T14:31:25Z</cp:lastPrinted>
  <dcterms:created xsi:type="dcterms:W3CDTF">2006-02-16T01:55:53Z</dcterms:created>
  <dcterms:modified xsi:type="dcterms:W3CDTF">2023-08-04T15:22:36Z</dcterms:modified>
</cp:coreProperties>
</file>