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1" r:id="rId3"/>
    <p:sldId id="305" r:id="rId4"/>
    <p:sldId id="307" r:id="rId5"/>
    <p:sldId id="308" r:id="rId6"/>
    <p:sldId id="309" r:id="rId7"/>
    <p:sldId id="310" r:id="rId8"/>
    <p:sldId id="312" r:id="rId9"/>
    <p:sldId id="3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4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6T01:39:24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24575,'0'19'0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6T01:39:34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ABD4-9212-134F-9D32-1B2195A27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AC2EA-E54A-A24E-A32D-634AF05D4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D5EDB-06E1-1B4E-B9C4-7921B6AB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C4-4A4B-384A-8EB1-DAB82205CD6D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89371-180B-1043-A1F5-1480E474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3B7A8-5B94-7E4F-A895-6D03330A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2B36-E8F0-2B4B-BFE8-8BFFE774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9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0242-17DD-3C45-8FC7-9C08220A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72D68-3703-C847-A195-3BFC8F503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0DB59-4F52-E646-BFAC-95BADB9E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C4-4A4B-384A-8EB1-DAB82205CD6D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2C12F-889D-784F-BE86-B88FD8E4B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F9CE4-4B9F-044A-B235-FC4F931B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2B36-E8F0-2B4B-BFE8-8BFFE774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3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06DE8-7B2B-4A49-B692-462964D67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D39C9-3345-534F-822C-50E4B4FC4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FF593-92DB-664A-92CB-6B2B4361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C4-4A4B-384A-8EB1-DAB82205CD6D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D4DCD-B629-5C46-9A22-EBD30D94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AD391-1206-B749-832C-0A0B2098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2B36-E8F0-2B4B-BFE8-8BFFE774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E568-96F3-AA49-AD10-271BED7B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4373A-EAE9-8742-9DDF-214575DBC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D54D2-570F-B14E-9BD9-F6F96F598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C4-4A4B-384A-8EB1-DAB82205CD6D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46538-AC90-DE4C-B4C7-F4A7D51C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9BDEA-AE32-CF47-B02D-0CB64A1C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2B36-E8F0-2B4B-BFE8-8BFFE774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4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2CB7-9E95-B648-81E5-631BF7CDA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73A21-01B4-DA42-AD18-8436E0D98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92041-8EA6-5444-81C4-525AA730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C4-4A4B-384A-8EB1-DAB82205CD6D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6EDDC-BEB2-6744-99A3-0B45097E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B9008-D653-D04D-A47B-10B62B92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2B36-E8F0-2B4B-BFE8-8BFFE774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9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873B-63C7-B841-98A7-4E40C31A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0188D-1573-DD4C-86AB-1BD6395AF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77E28-C84C-D544-8048-3A741E5B6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0CD84-F5DB-FE40-BA14-7657F506B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C4-4A4B-384A-8EB1-DAB82205CD6D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CB4A7-9CCC-4B4F-8E6F-F2FA1AF1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740AC-6C0F-874C-BE8D-DFFE0C17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2B36-E8F0-2B4B-BFE8-8BFFE774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D820-F170-1442-B09D-9A4F682F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10FF1-07CB-BA47-8700-3D1A391D9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114AA-1758-3948-B99F-BEAEF32D8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C7892-46EC-5C4F-ACAD-8688E6CD1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3C0FB-5FEF-F84A-B176-A01185732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907298-8190-0A4B-B150-223F3ED4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C4-4A4B-384A-8EB1-DAB82205CD6D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3A73A-EAC0-FD4F-8C38-B258E918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82D26-349B-1E46-9BA4-55BDE7C8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2B36-E8F0-2B4B-BFE8-8BFFE774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30E7-7BFE-EC46-8513-CDD2A1C2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42BF5-5E3F-E649-B617-053684E0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C4-4A4B-384A-8EB1-DAB82205CD6D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96736-7E41-744F-954A-9B64ECC2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285D4-11F0-E040-BE25-79870CC8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2B36-E8F0-2B4B-BFE8-8BFFE774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8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F1579-E0A5-7F42-A6A3-AD71C111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C4-4A4B-384A-8EB1-DAB82205CD6D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3E1F2E-A933-FC4D-959D-DB0C4ACF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6FC54-63B6-A744-B70B-9FE1B60D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2B36-E8F0-2B4B-BFE8-8BFFE774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0F2C-1646-BB40-A24E-A45F5A58A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80904-9690-4548-A8A8-9E30514F9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7CEE8-1278-524F-B9F6-6EB6B1769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9DBBF-3134-B94E-BF1A-14901ACC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C4-4A4B-384A-8EB1-DAB82205CD6D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77642-0A75-4140-AAF4-02F586FC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437C2-8716-CF49-9EEC-4B368157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2B36-E8F0-2B4B-BFE8-8BFFE774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3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491E-D15A-654A-ACC4-796F578FB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B9AB8D-B20D-F841-8BD0-8D406108A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477E4-2138-804C-ABFB-50374EF7C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F813C-196E-1441-8584-187695D2D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03C4-4A4B-384A-8EB1-DAB82205CD6D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DB5A9-4CD2-3B40-B912-8830725E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95E7B-2B8C-D94B-B46C-985EB3C4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2B36-E8F0-2B4B-BFE8-8BFFE774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3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5B16D-CE07-F543-A556-EBE66430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55709-0FBB-234B-9D71-B238E5229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A8927-6E09-364D-8BB1-56B65AD9D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403C4-4A4B-384A-8EB1-DAB82205CD6D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CEA2B-8C9A-F446-A1D2-26EB5785F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6CAF9-01A1-AD40-BD63-21F1D75D3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A2B36-E8F0-2B4B-BFE8-8BFFE7744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0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www.penncil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D739-2F32-8446-AF8C-8B8517482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57775"/>
          </a:xfrm>
        </p:spPr>
        <p:txBody>
          <a:bodyPr/>
          <a:lstStyle/>
          <a:p>
            <a:r>
              <a:rPr lang="en-US" dirty="0"/>
              <a:t>PDA package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60DC4-B059-9C43-A762-032B60A5A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3090" y="3429000"/>
            <a:ext cx="6001407" cy="202455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Chongliang Luo</a:t>
            </a:r>
          </a:p>
          <a:p>
            <a:r>
              <a:rPr lang="en-US" dirty="0"/>
              <a:t>10/15/2019</a:t>
            </a:r>
          </a:p>
          <a:p>
            <a:r>
              <a:rPr lang="en-US" dirty="0"/>
              <a:t>By </a:t>
            </a:r>
            <a:r>
              <a:rPr lang="en-US" dirty="0">
                <a:hlinkClick r:id="rId2"/>
              </a:rPr>
              <a:t>PennCIL</a:t>
            </a:r>
            <a:r>
              <a:rPr lang="en-US" dirty="0"/>
              <a:t> group, all rights reserved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BD5D9-6057-D44F-AD52-24A5AB7DC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806" y="3332512"/>
            <a:ext cx="2701159" cy="212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3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888A-2E10-C240-A31A-98B17DD7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785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60C9-24EF-814E-8F4D-78E87852F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 an example, run ODAC on test data from multiple sites (CL, RD, JT).</a:t>
            </a:r>
          </a:p>
          <a:p>
            <a:r>
              <a:rPr lang="en-US" dirty="0"/>
              <a:t>Setting:</a:t>
            </a:r>
          </a:p>
          <a:p>
            <a:r>
              <a:rPr lang="en-US" sz="1600" dirty="0"/>
              <a:t>require(survival)</a:t>
            </a:r>
          </a:p>
          <a:p>
            <a:r>
              <a:rPr lang="en-US" sz="1600" dirty="0"/>
              <a:t>require(</a:t>
            </a:r>
            <a:r>
              <a:rPr lang="en-US" sz="1600" dirty="0" err="1"/>
              <a:t>data.table</a:t>
            </a:r>
            <a:r>
              <a:rPr lang="en-US" sz="1600" dirty="0"/>
              <a:t>)</a:t>
            </a:r>
          </a:p>
          <a:p>
            <a:r>
              <a:rPr lang="en-US" sz="1600" dirty="0"/>
              <a:t>require(</a:t>
            </a:r>
            <a:r>
              <a:rPr lang="en-US" sz="1600" dirty="0" err="1"/>
              <a:t>Rcpp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mycloud</a:t>
            </a:r>
            <a:r>
              <a:rPr lang="en-US" sz="1600" dirty="0"/>
              <a:t> &lt;- '/Users/</a:t>
            </a:r>
            <a:r>
              <a:rPr lang="en-US" sz="1600" dirty="0" err="1"/>
              <a:t>chongliangluo</a:t>
            </a:r>
            <a:r>
              <a:rPr lang="en-US" sz="1600" dirty="0"/>
              <a:t>/Dropbox/0_PDA/</a:t>
            </a:r>
            <a:r>
              <a:rPr lang="en-US" sz="1600" dirty="0" err="1"/>
              <a:t>Lung_ODAC</a:t>
            </a:r>
            <a:r>
              <a:rPr lang="en-US" sz="1600" dirty="0"/>
              <a:t>/cloud/’</a:t>
            </a:r>
          </a:p>
          <a:p>
            <a:r>
              <a:rPr lang="en-US" sz="1600" dirty="0" err="1"/>
              <a:t>pda_control</a:t>
            </a:r>
            <a:r>
              <a:rPr lang="en-US" sz="1600" dirty="0"/>
              <a:t> &lt;- list(cloud = </a:t>
            </a:r>
            <a:r>
              <a:rPr lang="en-US" sz="1600" dirty="0" err="1"/>
              <a:t>mycloud</a:t>
            </a:r>
            <a:r>
              <a:rPr lang="en-US" sz="1600" dirty="0"/>
              <a:t>,       	# specify the cloud folder at your PC</a:t>
            </a:r>
          </a:p>
          <a:p>
            <a:pPr marL="0" indent="0">
              <a:buNone/>
            </a:pPr>
            <a:r>
              <a:rPr lang="en-US" sz="1600" dirty="0"/>
              <a:t>                    		outcome = 'Lung',</a:t>
            </a:r>
          </a:p>
          <a:p>
            <a:pPr marL="0" indent="0">
              <a:buNone/>
            </a:pPr>
            <a:r>
              <a:rPr lang="en-US" sz="1600" dirty="0"/>
              <a:t>                    		</a:t>
            </a:r>
            <a:r>
              <a:rPr lang="en-US" sz="1600" dirty="0" err="1"/>
              <a:t>risk_factor</a:t>
            </a:r>
            <a:r>
              <a:rPr lang="en-US" sz="1600" dirty="0"/>
              <a:t> = c('age', 'sex'),</a:t>
            </a:r>
          </a:p>
          <a:p>
            <a:pPr marL="0" indent="0">
              <a:buNone/>
            </a:pPr>
            <a:r>
              <a:rPr lang="en-US" sz="1600" dirty="0"/>
              <a:t>                    		model = 'ODAC', </a:t>
            </a:r>
          </a:p>
          <a:p>
            <a:pPr marL="0" indent="0">
              <a:buNone/>
            </a:pPr>
            <a:r>
              <a:rPr lang="en-US" sz="1600" dirty="0"/>
              <a:t>                    		</a:t>
            </a:r>
            <a:r>
              <a:rPr lang="en-US" sz="1600" dirty="0" err="1"/>
              <a:t>all_site</a:t>
            </a:r>
            <a:r>
              <a:rPr lang="en-US" sz="1600" dirty="0"/>
              <a:t> = c('CL', 'RD', 'JT'),</a:t>
            </a:r>
          </a:p>
          <a:p>
            <a:pPr marL="0" indent="0">
              <a:buNone/>
            </a:pPr>
            <a:r>
              <a:rPr lang="en-US" sz="1600" dirty="0"/>
              <a:t>                    		</a:t>
            </a:r>
            <a:r>
              <a:rPr lang="en-US" sz="1600" dirty="0" err="1"/>
              <a:t>local_site</a:t>
            </a:r>
            <a:r>
              <a:rPr lang="en-US" sz="1600" dirty="0"/>
              <a:t> = </a:t>
            </a:r>
            <a:r>
              <a:rPr lang="en-US" sz="1600" dirty="0" err="1"/>
              <a:t>mysite</a:t>
            </a:r>
            <a:r>
              <a:rPr lang="en-US" sz="1600" dirty="0"/>
              <a:t>,   	# specify your site as local</a:t>
            </a:r>
          </a:p>
          <a:p>
            <a:pPr marL="0" indent="0">
              <a:buNone/>
            </a:pPr>
            <a:r>
              <a:rPr lang="en-US" sz="1600" dirty="0"/>
              <a:t>                    		</a:t>
            </a:r>
            <a:r>
              <a:rPr lang="en-US" sz="1600" dirty="0" err="1"/>
              <a:t>optim_maxit</a:t>
            </a:r>
            <a:r>
              <a:rPr lang="en-US" sz="1600" dirty="0"/>
              <a:t> = 100)</a:t>
            </a:r>
          </a:p>
        </p:txBody>
      </p:sp>
    </p:spTree>
    <p:extLst>
      <p:ext uri="{BB962C8B-B14F-4D97-AF65-F5344CB8AC3E}">
        <p14:creationId xmlns:p14="http://schemas.microsoft.com/office/powerpoint/2010/main" val="159640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Callout 7">
            <a:extLst>
              <a:ext uri="{FF2B5EF4-FFF2-40B4-BE49-F238E27FC236}">
                <a16:creationId xmlns:a16="http://schemas.microsoft.com/office/drawing/2014/main" id="{BDC2E719-F685-F046-AB62-893C4D5EBB31}"/>
              </a:ext>
            </a:extLst>
          </p:cNvPr>
          <p:cNvSpPr/>
          <p:nvPr/>
        </p:nvSpPr>
        <p:spPr>
          <a:xfrm>
            <a:off x="1104417" y="1291486"/>
            <a:ext cx="8517747" cy="188476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03A0C7-F4EB-6F4B-AB1B-85FCC048C16F}"/>
              </a:ext>
            </a:extLst>
          </p:cNvPr>
          <p:cNvSpPr/>
          <p:nvPr/>
        </p:nvSpPr>
        <p:spPr>
          <a:xfrm>
            <a:off x="906449" y="6294490"/>
            <a:ext cx="10079840" cy="36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Site 1: </a:t>
            </a:r>
            <a:r>
              <a:rPr lang="en-US" sz="1400" dirty="0" err="1"/>
              <a:t>mydata</a:t>
            </a:r>
            <a:endParaRPr lang="en-US" sz="1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DDD28C-B703-CA47-B781-DEB6042A93C9}"/>
              </a:ext>
            </a:extLst>
          </p:cNvPr>
          <p:cNvCxnSpPr>
            <a:cxnSpLocks/>
          </p:cNvCxnSpPr>
          <p:nvPr/>
        </p:nvCxnSpPr>
        <p:spPr>
          <a:xfrm flipV="1">
            <a:off x="2222088" y="3084904"/>
            <a:ext cx="602366" cy="2570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363924-5858-1C41-937C-E3F72D542FFE}"/>
              </a:ext>
            </a:extLst>
          </p:cNvPr>
          <p:cNvSpPr txBox="1"/>
          <p:nvPr/>
        </p:nvSpPr>
        <p:spPr>
          <a:xfrm>
            <a:off x="1104630" y="5619784"/>
            <a:ext cx="157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step-1:</a:t>
            </a:r>
          </a:p>
          <a:p>
            <a:r>
              <a:rPr lang="en-US" dirty="0" err="1"/>
              <a:t>pda_initialize</a:t>
            </a:r>
            <a:r>
              <a:rPr lang="en-US" dirty="0"/>
              <a:t>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1B911B-89E6-1449-AAE6-D5EBC81EE5BD}"/>
              </a:ext>
            </a:extLst>
          </p:cNvPr>
          <p:cNvSpPr/>
          <p:nvPr/>
        </p:nvSpPr>
        <p:spPr>
          <a:xfrm>
            <a:off x="3089664" y="343524"/>
            <a:ext cx="1280160" cy="36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Site 2: </a:t>
            </a:r>
            <a:r>
              <a:rPr lang="en-US" sz="1400" dirty="0" err="1"/>
              <a:t>mydata</a:t>
            </a:r>
            <a:endParaRPr lang="en-US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C2D749-41B3-8246-8832-34AFB0413D78}"/>
              </a:ext>
            </a:extLst>
          </p:cNvPr>
          <p:cNvCxnSpPr>
            <a:cxnSpLocks/>
          </p:cNvCxnSpPr>
          <p:nvPr/>
        </p:nvCxnSpPr>
        <p:spPr>
          <a:xfrm>
            <a:off x="1662128" y="2896484"/>
            <a:ext cx="1" cy="273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39E31A7-47FC-7E45-B7BA-F4AE528DC0EF}"/>
              </a:ext>
            </a:extLst>
          </p:cNvPr>
          <p:cNvCxnSpPr>
            <a:cxnSpLocks/>
          </p:cNvCxnSpPr>
          <p:nvPr/>
        </p:nvCxnSpPr>
        <p:spPr>
          <a:xfrm flipH="1" flipV="1">
            <a:off x="3851017" y="788757"/>
            <a:ext cx="101622" cy="46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968CC32-9697-EB4D-90A1-52658D55F56A}"/>
              </a:ext>
            </a:extLst>
          </p:cNvPr>
          <p:cNvCxnSpPr>
            <a:cxnSpLocks/>
          </p:cNvCxnSpPr>
          <p:nvPr/>
        </p:nvCxnSpPr>
        <p:spPr>
          <a:xfrm>
            <a:off x="3409215" y="815879"/>
            <a:ext cx="97034" cy="46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4B44DD2-F2F1-2C4D-8B15-68E59788BC4D}"/>
              </a:ext>
            </a:extLst>
          </p:cNvPr>
          <p:cNvSpPr/>
          <p:nvPr/>
        </p:nvSpPr>
        <p:spPr>
          <a:xfrm>
            <a:off x="6780579" y="322207"/>
            <a:ext cx="1280160" cy="36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Site K: </a:t>
            </a:r>
            <a:r>
              <a:rPr lang="en-US" sz="1400" dirty="0" err="1"/>
              <a:t>mydata</a:t>
            </a:r>
            <a:endParaRPr lang="en-US" sz="14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E62FE2C-73EB-0D4C-B277-359D832AD8B3}"/>
              </a:ext>
            </a:extLst>
          </p:cNvPr>
          <p:cNvCxnSpPr>
            <a:cxnSpLocks/>
          </p:cNvCxnSpPr>
          <p:nvPr/>
        </p:nvCxnSpPr>
        <p:spPr>
          <a:xfrm flipV="1">
            <a:off x="7322041" y="767440"/>
            <a:ext cx="219891" cy="48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DCF695D-5EA3-2446-9591-3FC66529CB97}"/>
              </a:ext>
            </a:extLst>
          </p:cNvPr>
          <p:cNvCxnSpPr>
            <a:cxnSpLocks/>
          </p:cNvCxnSpPr>
          <p:nvPr/>
        </p:nvCxnSpPr>
        <p:spPr>
          <a:xfrm flipH="1">
            <a:off x="6886799" y="794562"/>
            <a:ext cx="213331" cy="46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581AD19-CCF6-A144-8AD8-A9A0349E9BB5}"/>
              </a:ext>
            </a:extLst>
          </p:cNvPr>
          <p:cNvSpPr/>
          <p:nvPr/>
        </p:nvSpPr>
        <p:spPr>
          <a:xfrm>
            <a:off x="1104417" y="4806916"/>
            <a:ext cx="1079929" cy="288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pda_control</a:t>
            </a:r>
            <a:endParaRPr 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8739C69-E0CE-4543-A642-F08755B9DFC1}"/>
              </a:ext>
            </a:extLst>
          </p:cNvPr>
          <p:cNvSpPr txBox="1"/>
          <p:nvPr/>
        </p:nvSpPr>
        <p:spPr>
          <a:xfrm>
            <a:off x="5218658" y="27000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1CD1866-689A-4A48-B802-B9521B33907E}"/>
              </a:ext>
            </a:extLst>
          </p:cNvPr>
          <p:cNvSpPr/>
          <p:nvPr/>
        </p:nvSpPr>
        <p:spPr>
          <a:xfrm>
            <a:off x="2558825" y="1784881"/>
            <a:ext cx="881611" cy="9402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bhat_i</a:t>
            </a:r>
            <a:br>
              <a:rPr lang="en-US" sz="1400" dirty="0"/>
            </a:br>
            <a:r>
              <a:rPr lang="en-US" sz="1400" dirty="0" err="1"/>
              <a:t>Vhat_i</a:t>
            </a:r>
            <a:br>
              <a:rPr lang="en-US" sz="1400" dirty="0"/>
            </a:br>
            <a:r>
              <a:rPr lang="en-US" sz="1400" dirty="0" err="1"/>
              <a:t>T_i</a:t>
            </a:r>
            <a:r>
              <a:rPr lang="en-US" sz="1400" dirty="0"/>
              <a:t>,</a:t>
            </a:r>
          </a:p>
          <a:p>
            <a:pPr algn="ctr"/>
            <a:r>
              <a:rPr lang="en-US" sz="1400" dirty="0" err="1"/>
              <a:t>i</a:t>
            </a:r>
            <a:r>
              <a:rPr lang="en-US" sz="1400" dirty="0"/>
              <a:t>=1,...,K</a:t>
            </a:r>
          </a:p>
        </p:txBody>
      </p:sp>
    </p:spTree>
    <p:extLst>
      <p:ext uri="{BB962C8B-B14F-4D97-AF65-F5344CB8AC3E}">
        <p14:creationId xmlns:p14="http://schemas.microsoft.com/office/powerpoint/2010/main" val="21260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Callout 7">
            <a:extLst>
              <a:ext uri="{FF2B5EF4-FFF2-40B4-BE49-F238E27FC236}">
                <a16:creationId xmlns:a16="http://schemas.microsoft.com/office/drawing/2014/main" id="{BDC2E719-F685-F046-AB62-893C4D5EBB31}"/>
              </a:ext>
            </a:extLst>
          </p:cNvPr>
          <p:cNvSpPr/>
          <p:nvPr/>
        </p:nvSpPr>
        <p:spPr>
          <a:xfrm>
            <a:off x="1104417" y="1291486"/>
            <a:ext cx="8517747" cy="188476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882CAB-6210-C546-A010-C7B57B1B5344}"/>
              </a:ext>
            </a:extLst>
          </p:cNvPr>
          <p:cNvSpPr/>
          <p:nvPr/>
        </p:nvSpPr>
        <p:spPr>
          <a:xfrm>
            <a:off x="2558825" y="1784881"/>
            <a:ext cx="881611" cy="9402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bhat_i</a:t>
            </a:r>
            <a:br>
              <a:rPr lang="en-US" sz="1400" dirty="0"/>
            </a:br>
            <a:r>
              <a:rPr lang="en-US" sz="1400" dirty="0" err="1"/>
              <a:t>Vhat_i</a:t>
            </a:r>
            <a:br>
              <a:rPr lang="en-US" sz="1400" dirty="0"/>
            </a:br>
            <a:r>
              <a:rPr lang="en-US" sz="1400" dirty="0" err="1"/>
              <a:t>T_i</a:t>
            </a:r>
            <a:r>
              <a:rPr lang="en-US" sz="1400" dirty="0"/>
              <a:t>,</a:t>
            </a:r>
          </a:p>
          <a:p>
            <a:pPr algn="ctr"/>
            <a:r>
              <a:rPr lang="en-US" sz="1400" dirty="0" err="1"/>
              <a:t>i</a:t>
            </a:r>
            <a:r>
              <a:rPr lang="en-US" sz="1400" dirty="0"/>
              <a:t>=1,...,K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03A0C7-F4EB-6F4B-AB1B-85FCC048C16F}"/>
              </a:ext>
            </a:extLst>
          </p:cNvPr>
          <p:cNvSpPr/>
          <p:nvPr/>
        </p:nvSpPr>
        <p:spPr>
          <a:xfrm>
            <a:off x="906449" y="6294490"/>
            <a:ext cx="10079840" cy="36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Site 1: </a:t>
            </a:r>
            <a:r>
              <a:rPr lang="en-US" sz="1400" dirty="0" err="1"/>
              <a:t>mydata</a:t>
            </a:r>
            <a:endParaRPr lang="en-US" sz="1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DDD28C-B703-CA47-B781-DEB6042A93C9}"/>
              </a:ext>
            </a:extLst>
          </p:cNvPr>
          <p:cNvCxnSpPr>
            <a:cxnSpLocks/>
          </p:cNvCxnSpPr>
          <p:nvPr/>
        </p:nvCxnSpPr>
        <p:spPr>
          <a:xfrm flipV="1">
            <a:off x="2222088" y="3084904"/>
            <a:ext cx="602366" cy="2570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363924-5858-1C41-937C-E3F72D542FFE}"/>
              </a:ext>
            </a:extLst>
          </p:cNvPr>
          <p:cNvSpPr txBox="1"/>
          <p:nvPr/>
        </p:nvSpPr>
        <p:spPr>
          <a:xfrm>
            <a:off x="1104630" y="5619784"/>
            <a:ext cx="157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step-1:</a:t>
            </a:r>
          </a:p>
          <a:p>
            <a:r>
              <a:rPr lang="en-US" dirty="0" err="1"/>
              <a:t>pda_initialize</a:t>
            </a:r>
            <a:r>
              <a:rPr lang="en-US" dirty="0"/>
              <a:t>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1B911B-89E6-1449-AAE6-D5EBC81EE5BD}"/>
              </a:ext>
            </a:extLst>
          </p:cNvPr>
          <p:cNvSpPr/>
          <p:nvPr/>
        </p:nvSpPr>
        <p:spPr>
          <a:xfrm>
            <a:off x="3089664" y="343524"/>
            <a:ext cx="1280160" cy="36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Site 2: </a:t>
            </a:r>
            <a:r>
              <a:rPr lang="en-US" sz="1400" dirty="0" err="1"/>
              <a:t>mydata</a:t>
            </a:r>
            <a:endParaRPr lang="en-US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C2D749-41B3-8246-8832-34AFB0413D78}"/>
              </a:ext>
            </a:extLst>
          </p:cNvPr>
          <p:cNvCxnSpPr>
            <a:cxnSpLocks/>
          </p:cNvCxnSpPr>
          <p:nvPr/>
        </p:nvCxnSpPr>
        <p:spPr>
          <a:xfrm>
            <a:off x="1662128" y="2896484"/>
            <a:ext cx="1" cy="273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7AFC96-5D43-6344-A2D1-6933C4C481C2}"/>
              </a:ext>
            </a:extLst>
          </p:cNvPr>
          <p:cNvCxnSpPr>
            <a:cxnSpLocks/>
          </p:cNvCxnSpPr>
          <p:nvPr/>
        </p:nvCxnSpPr>
        <p:spPr>
          <a:xfrm flipV="1">
            <a:off x="3851017" y="3155320"/>
            <a:ext cx="763301" cy="252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2F7409-1FE8-6040-8507-A0EE566241D9}"/>
              </a:ext>
            </a:extLst>
          </p:cNvPr>
          <p:cNvCxnSpPr>
            <a:cxnSpLocks/>
          </p:cNvCxnSpPr>
          <p:nvPr/>
        </p:nvCxnSpPr>
        <p:spPr>
          <a:xfrm>
            <a:off x="3180431" y="3158777"/>
            <a:ext cx="281675" cy="25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93F54DD-A611-1C47-BE1C-55E8839E2377}"/>
              </a:ext>
            </a:extLst>
          </p:cNvPr>
          <p:cNvSpPr/>
          <p:nvPr/>
        </p:nvSpPr>
        <p:spPr>
          <a:xfrm>
            <a:off x="2642252" y="5633993"/>
            <a:ext cx="21339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step-2:</a:t>
            </a:r>
          </a:p>
          <a:p>
            <a:pPr algn="ctr"/>
            <a:r>
              <a:rPr lang="en-US" dirty="0" err="1"/>
              <a:t>pda_summary_stat</a:t>
            </a:r>
            <a:r>
              <a:rPr lang="en-US" dirty="0"/>
              <a:t>()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39E31A7-47FC-7E45-B7BA-F4AE528DC0EF}"/>
              </a:ext>
            </a:extLst>
          </p:cNvPr>
          <p:cNvCxnSpPr>
            <a:cxnSpLocks/>
          </p:cNvCxnSpPr>
          <p:nvPr/>
        </p:nvCxnSpPr>
        <p:spPr>
          <a:xfrm flipH="1" flipV="1">
            <a:off x="3851017" y="788757"/>
            <a:ext cx="101622" cy="46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968CC32-9697-EB4D-90A1-52658D55F56A}"/>
              </a:ext>
            </a:extLst>
          </p:cNvPr>
          <p:cNvCxnSpPr>
            <a:cxnSpLocks/>
          </p:cNvCxnSpPr>
          <p:nvPr/>
        </p:nvCxnSpPr>
        <p:spPr>
          <a:xfrm>
            <a:off x="3409215" y="815879"/>
            <a:ext cx="97034" cy="46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4B44DD2-F2F1-2C4D-8B15-68E59788BC4D}"/>
              </a:ext>
            </a:extLst>
          </p:cNvPr>
          <p:cNvSpPr/>
          <p:nvPr/>
        </p:nvSpPr>
        <p:spPr>
          <a:xfrm>
            <a:off x="6780579" y="322207"/>
            <a:ext cx="1280160" cy="36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Site K: </a:t>
            </a:r>
            <a:r>
              <a:rPr lang="en-US" sz="1400" dirty="0" err="1"/>
              <a:t>mydata</a:t>
            </a:r>
            <a:endParaRPr lang="en-US" sz="14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E62FE2C-73EB-0D4C-B277-359D832AD8B3}"/>
              </a:ext>
            </a:extLst>
          </p:cNvPr>
          <p:cNvCxnSpPr>
            <a:cxnSpLocks/>
          </p:cNvCxnSpPr>
          <p:nvPr/>
        </p:nvCxnSpPr>
        <p:spPr>
          <a:xfrm flipV="1">
            <a:off x="7322041" y="767440"/>
            <a:ext cx="219891" cy="48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DCF695D-5EA3-2446-9591-3FC66529CB97}"/>
              </a:ext>
            </a:extLst>
          </p:cNvPr>
          <p:cNvCxnSpPr>
            <a:cxnSpLocks/>
          </p:cNvCxnSpPr>
          <p:nvPr/>
        </p:nvCxnSpPr>
        <p:spPr>
          <a:xfrm flipH="1">
            <a:off x="6886799" y="794562"/>
            <a:ext cx="213331" cy="46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581AD19-CCF6-A144-8AD8-A9A0349E9BB5}"/>
              </a:ext>
            </a:extLst>
          </p:cNvPr>
          <p:cNvSpPr/>
          <p:nvPr/>
        </p:nvSpPr>
        <p:spPr>
          <a:xfrm>
            <a:off x="1104417" y="4806916"/>
            <a:ext cx="1079929" cy="288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pda_control</a:t>
            </a:r>
            <a:endParaRPr lang="en-US" sz="14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2299919-C1F2-3449-9F8D-9EDB17D5FBBA}"/>
              </a:ext>
            </a:extLst>
          </p:cNvPr>
          <p:cNvSpPr/>
          <p:nvPr/>
        </p:nvSpPr>
        <p:spPr>
          <a:xfrm>
            <a:off x="2951559" y="4724605"/>
            <a:ext cx="841739" cy="4752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T_all</a:t>
            </a:r>
            <a:endParaRPr lang="en-US" sz="1400" dirty="0"/>
          </a:p>
          <a:p>
            <a:pPr algn="ctr"/>
            <a:r>
              <a:rPr lang="en-US" sz="1400" dirty="0" err="1"/>
              <a:t>b_meta</a:t>
            </a:r>
            <a:endParaRPr 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8739C69-E0CE-4543-A642-F08755B9DFC1}"/>
              </a:ext>
            </a:extLst>
          </p:cNvPr>
          <p:cNvSpPr txBox="1"/>
          <p:nvPr/>
        </p:nvSpPr>
        <p:spPr>
          <a:xfrm>
            <a:off x="5218658" y="27000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746030-FECF-5340-A335-897D935C3ACE}"/>
              </a:ext>
            </a:extLst>
          </p:cNvPr>
          <p:cNvSpPr/>
          <p:nvPr/>
        </p:nvSpPr>
        <p:spPr>
          <a:xfrm>
            <a:off x="4173513" y="1791552"/>
            <a:ext cx="881611" cy="9402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U_i</a:t>
            </a:r>
            <a:br>
              <a:rPr lang="en-US" sz="1400" dirty="0"/>
            </a:br>
            <a:r>
              <a:rPr lang="en-US" sz="1400" dirty="0" err="1"/>
              <a:t>W_i</a:t>
            </a:r>
            <a:br>
              <a:rPr lang="en-US" sz="1400" dirty="0"/>
            </a:br>
            <a:r>
              <a:rPr lang="en-US" sz="1400" dirty="0" err="1"/>
              <a:t>Z_i</a:t>
            </a:r>
            <a:r>
              <a:rPr lang="en-US" sz="1400" dirty="0"/>
              <a:t>,</a:t>
            </a:r>
          </a:p>
          <a:p>
            <a:pPr algn="ctr"/>
            <a:r>
              <a:rPr lang="en-US" sz="1400" dirty="0" err="1"/>
              <a:t>i</a:t>
            </a:r>
            <a:r>
              <a:rPr lang="en-US" sz="1400" dirty="0"/>
              <a:t>=1,...,K</a:t>
            </a:r>
          </a:p>
        </p:txBody>
      </p:sp>
    </p:spTree>
    <p:extLst>
      <p:ext uri="{BB962C8B-B14F-4D97-AF65-F5344CB8AC3E}">
        <p14:creationId xmlns:p14="http://schemas.microsoft.com/office/powerpoint/2010/main" val="402968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Callout 7">
            <a:extLst>
              <a:ext uri="{FF2B5EF4-FFF2-40B4-BE49-F238E27FC236}">
                <a16:creationId xmlns:a16="http://schemas.microsoft.com/office/drawing/2014/main" id="{BDC2E719-F685-F046-AB62-893C4D5EBB31}"/>
              </a:ext>
            </a:extLst>
          </p:cNvPr>
          <p:cNvSpPr/>
          <p:nvPr/>
        </p:nvSpPr>
        <p:spPr>
          <a:xfrm>
            <a:off x="1104417" y="1291486"/>
            <a:ext cx="8517747" cy="188476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882CAB-6210-C546-A010-C7B57B1B5344}"/>
              </a:ext>
            </a:extLst>
          </p:cNvPr>
          <p:cNvSpPr/>
          <p:nvPr/>
        </p:nvSpPr>
        <p:spPr>
          <a:xfrm>
            <a:off x="2558825" y="1784881"/>
            <a:ext cx="881611" cy="9402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bhat_i</a:t>
            </a:r>
            <a:br>
              <a:rPr lang="en-US" sz="1400" dirty="0"/>
            </a:br>
            <a:r>
              <a:rPr lang="en-US" sz="1400" dirty="0" err="1"/>
              <a:t>Vhat_i</a:t>
            </a:r>
            <a:br>
              <a:rPr lang="en-US" sz="1400" dirty="0"/>
            </a:br>
            <a:r>
              <a:rPr lang="en-US" sz="1400" dirty="0" err="1"/>
              <a:t>T_i</a:t>
            </a:r>
            <a:r>
              <a:rPr lang="en-US" sz="1400" dirty="0"/>
              <a:t>,</a:t>
            </a:r>
          </a:p>
          <a:p>
            <a:pPr algn="ctr"/>
            <a:r>
              <a:rPr lang="en-US" sz="1400" dirty="0" err="1"/>
              <a:t>i</a:t>
            </a:r>
            <a:r>
              <a:rPr lang="en-US" sz="1400" dirty="0"/>
              <a:t>=1,...,K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03A0C7-F4EB-6F4B-AB1B-85FCC048C16F}"/>
              </a:ext>
            </a:extLst>
          </p:cNvPr>
          <p:cNvSpPr/>
          <p:nvPr/>
        </p:nvSpPr>
        <p:spPr>
          <a:xfrm>
            <a:off x="906449" y="6294490"/>
            <a:ext cx="10079840" cy="36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Site 1: </a:t>
            </a:r>
            <a:r>
              <a:rPr lang="en-US" sz="1400" dirty="0" err="1"/>
              <a:t>mydata</a:t>
            </a:r>
            <a:endParaRPr lang="en-US" sz="1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DDD28C-B703-CA47-B781-DEB6042A93C9}"/>
              </a:ext>
            </a:extLst>
          </p:cNvPr>
          <p:cNvCxnSpPr>
            <a:cxnSpLocks/>
          </p:cNvCxnSpPr>
          <p:nvPr/>
        </p:nvCxnSpPr>
        <p:spPr>
          <a:xfrm flipV="1">
            <a:off x="2222088" y="3084904"/>
            <a:ext cx="602366" cy="2570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363924-5858-1C41-937C-E3F72D542FFE}"/>
              </a:ext>
            </a:extLst>
          </p:cNvPr>
          <p:cNvSpPr txBox="1"/>
          <p:nvPr/>
        </p:nvSpPr>
        <p:spPr>
          <a:xfrm>
            <a:off x="1104630" y="5619784"/>
            <a:ext cx="157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step-1:</a:t>
            </a:r>
          </a:p>
          <a:p>
            <a:r>
              <a:rPr lang="en-US" dirty="0" err="1"/>
              <a:t>pda_initialize</a:t>
            </a:r>
            <a:r>
              <a:rPr lang="en-US" dirty="0"/>
              <a:t>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1B911B-89E6-1449-AAE6-D5EBC81EE5BD}"/>
              </a:ext>
            </a:extLst>
          </p:cNvPr>
          <p:cNvSpPr/>
          <p:nvPr/>
        </p:nvSpPr>
        <p:spPr>
          <a:xfrm>
            <a:off x="3089664" y="343524"/>
            <a:ext cx="1280160" cy="36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Site 2: </a:t>
            </a:r>
            <a:r>
              <a:rPr lang="en-US" sz="1400" dirty="0" err="1"/>
              <a:t>mydata</a:t>
            </a:r>
            <a:endParaRPr lang="en-US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C2D749-41B3-8246-8832-34AFB0413D78}"/>
              </a:ext>
            </a:extLst>
          </p:cNvPr>
          <p:cNvCxnSpPr>
            <a:cxnSpLocks/>
          </p:cNvCxnSpPr>
          <p:nvPr/>
        </p:nvCxnSpPr>
        <p:spPr>
          <a:xfrm>
            <a:off x="1662128" y="2896484"/>
            <a:ext cx="1" cy="273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7AFC96-5D43-6344-A2D1-6933C4C481C2}"/>
              </a:ext>
            </a:extLst>
          </p:cNvPr>
          <p:cNvCxnSpPr>
            <a:cxnSpLocks/>
          </p:cNvCxnSpPr>
          <p:nvPr/>
        </p:nvCxnSpPr>
        <p:spPr>
          <a:xfrm flipV="1">
            <a:off x="3851017" y="3155320"/>
            <a:ext cx="763301" cy="252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2F7409-1FE8-6040-8507-A0EE566241D9}"/>
              </a:ext>
            </a:extLst>
          </p:cNvPr>
          <p:cNvCxnSpPr>
            <a:cxnSpLocks/>
          </p:cNvCxnSpPr>
          <p:nvPr/>
        </p:nvCxnSpPr>
        <p:spPr>
          <a:xfrm>
            <a:off x="3180431" y="3158777"/>
            <a:ext cx="281675" cy="25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DFE2A8-EBB2-344C-AC1B-47FDAD208FEE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6012153" y="3189863"/>
            <a:ext cx="17910" cy="241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18D763-A7E7-CC48-9BCB-2942E193F539}"/>
              </a:ext>
            </a:extLst>
          </p:cNvPr>
          <p:cNvCxnSpPr>
            <a:cxnSpLocks/>
          </p:cNvCxnSpPr>
          <p:nvPr/>
        </p:nvCxnSpPr>
        <p:spPr>
          <a:xfrm>
            <a:off x="4993419" y="3197470"/>
            <a:ext cx="964777" cy="2412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93F54DD-A611-1C47-BE1C-55E8839E2377}"/>
              </a:ext>
            </a:extLst>
          </p:cNvPr>
          <p:cNvSpPr/>
          <p:nvPr/>
        </p:nvSpPr>
        <p:spPr>
          <a:xfrm>
            <a:off x="2642252" y="5633993"/>
            <a:ext cx="21339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step-2:</a:t>
            </a:r>
          </a:p>
          <a:p>
            <a:pPr algn="ctr"/>
            <a:r>
              <a:rPr lang="en-US" dirty="0" err="1"/>
              <a:t>pda_summary_stat</a:t>
            </a:r>
            <a:r>
              <a:rPr lang="en-US" dirty="0"/>
              <a:t>()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B0FD8F-E13A-C145-9C60-D91E03B0ADB1}"/>
              </a:ext>
            </a:extLst>
          </p:cNvPr>
          <p:cNvSpPr/>
          <p:nvPr/>
        </p:nvSpPr>
        <p:spPr>
          <a:xfrm>
            <a:off x="5168961" y="5602807"/>
            <a:ext cx="17222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step-3:</a:t>
            </a:r>
          </a:p>
          <a:p>
            <a:pPr algn="ctr"/>
            <a:r>
              <a:rPr lang="en-US" dirty="0" err="1"/>
              <a:t>pda_derivative</a:t>
            </a:r>
            <a:r>
              <a:rPr lang="en-US" dirty="0"/>
              <a:t>()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39E31A7-47FC-7E45-B7BA-F4AE528DC0EF}"/>
              </a:ext>
            </a:extLst>
          </p:cNvPr>
          <p:cNvCxnSpPr>
            <a:cxnSpLocks/>
          </p:cNvCxnSpPr>
          <p:nvPr/>
        </p:nvCxnSpPr>
        <p:spPr>
          <a:xfrm flipH="1" flipV="1">
            <a:off x="3851017" y="788757"/>
            <a:ext cx="101622" cy="46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968CC32-9697-EB4D-90A1-52658D55F56A}"/>
              </a:ext>
            </a:extLst>
          </p:cNvPr>
          <p:cNvCxnSpPr>
            <a:cxnSpLocks/>
          </p:cNvCxnSpPr>
          <p:nvPr/>
        </p:nvCxnSpPr>
        <p:spPr>
          <a:xfrm>
            <a:off x="3409215" y="815879"/>
            <a:ext cx="97034" cy="46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4B44DD2-F2F1-2C4D-8B15-68E59788BC4D}"/>
              </a:ext>
            </a:extLst>
          </p:cNvPr>
          <p:cNvSpPr/>
          <p:nvPr/>
        </p:nvSpPr>
        <p:spPr>
          <a:xfrm>
            <a:off x="6780579" y="322207"/>
            <a:ext cx="1280160" cy="36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Site K: </a:t>
            </a:r>
            <a:r>
              <a:rPr lang="en-US" sz="1400" dirty="0" err="1"/>
              <a:t>mydata</a:t>
            </a:r>
            <a:endParaRPr lang="en-US" sz="14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E62FE2C-73EB-0D4C-B277-359D832AD8B3}"/>
              </a:ext>
            </a:extLst>
          </p:cNvPr>
          <p:cNvCxnSpPr>
            <a:cxnSpLocks/>
          </p:cNvCxnSpPr>
          <p:nvPr/>
        </p:nvCxnSpPr>
        <p:spPr>
          <a:xfrm flipV="1">
            <a:off x="7322041" y="767440"/>
            <a:ext cx="219891" cy="48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DCF695D-5EA3-2446-9591-3FC66529CB97}"/>
              </a:ext>
            </a:extLst>
          </p:cNvPr>
          <p:cNvCxnSpPr>
            <a:cxnSpLocks/>
          </p:cNvCxnSpPr>
          <p:nvPr/>
        </p:nvCxnSpPr>
        <p:spPr>
          <a:xfrm flipH="1">
            <a:off x="6886799" y="794562"/>
            <a:ext cx="213331" cy="46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F841F41F-01BD-8648-A3EA-AEAF12FF8FA8}"/>
              </a:ext>
            </a:extLst>
          </p:cNvPr>
          <p:cNvSpPr/>
          <p:nvPr/>
        </p:nvSpPr>
        <p:spPr>
          <a:xfrm>
            <a:off x="4173513" y="1791552"/>
            <a:ext cx="881611" cy="9402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U_i</a:t>
            </a:r>
            <a:br>
              <a:rPr lang="en-US" sz="1400" dirty="0"/>
            </a:br>
            <a:r>
              <a:rPr lang="en-US" sz="1400" dirty="0" err="1"/>
              <a:t>W_i</a:t>
            </a:r>
            <a:br>
              <a:rPr lang="en-US" sz="1400" dirty="0"/>
            </a:br>
            <a:r>
              <a:rPr lang="en-US" sz="1400" dirty="0" err="1"/>
              <a:t>Z_i</a:t>
            </a:r>
            <a:r>
              <a:rPr lang="en-US" sz="1400" dirty="0"/>
              <a:t>,</a:t>
            </a:r>
          </a:p>
          <a:p>
            <a:pPr algn="ctr"/>
            <a:r>
              <a:rPr lang="en-US" sz="1400" dirty="0" err="1"/>
              <a:t>i</a:t>
            </a:r>
            <a:r>
              <a:rPr lang="en-US" sz="1400" dirty="0"/>
              <a:t>=1,...,K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E7C736A-E44D-D247-970B-89C80D1AE5E9}"/>
              </a:ext>
            </a:extLst>
          </p:cNvPr>
          <p:cNvSpPr/>
          <p:nvPr/>
        </p:nvSpPr>
        <p:spPr>
          <a:xfrm>
            <a:off x="5656001" y="1792159"/>
            <a:ext cx="951533" cy="9402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logL_D1_i</a:t>
            </a:r>
            <a:br>
              <a:rPr lang="en-US" sz="1400" dirty="0"/>
            </a:br>
            <a:r>
              <a:rPr lang="en-US" sz="1400" dirty="0"/>
              <a:t>logL_D2_i,</a:t>
            </a:r>
          </a:p>
          <a:p>
            <a:pPr algn="ctr"/>
            <a:r>
              <a:rPr lang="en-US" sz="1400" dirty="0" err="1"/>
              <a:t>i</a:t>
            </a:r>
            <a:r>
              <a:rPr lang="en-US" sz="1400" dirty="0"/>
              <a:t>=1,...,K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581AD19-CCF6-A144-8AD8-A9A0349E9BB5}"/>
              </a:ext>
            </a:extLst>
          </p:cNvPr>
          <p:cNvSpPr/>
          <p:nvPr/>
        </p:nvSpPr>
        <p:spPr>
          <a:xfrm>
            <a:off x="1104417" y="4806916"/>
            <a:ext cx="1079929" cy="288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pda_control</a:t>
            </a:r>
            <a:endParaRPr lang="en-US" sz="14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2299919-C1F2-3449-9F8D-9EDB17D5FBBA}"/>
              </a:ext>
            </a:extLst>
          </p:cNvPr>
          <p:cNvSpPr/>
          <p:nvPr/>
        </p:nvSpPr>
        <p:spPr>
          <a:xfrm>
            <a:off x="2951559" y="4724605"/>
            <a:ext cx="841739" cy="4752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T_all</a:t>
            </a:r>
            <a:endParaRPr lang="en-US" sz="1400" dirty="0"/>
          </a:p>
          <a:p>
            <a:pPr algn="ctr"/>
            <a:r>
              <a:rPr lang="en-US" sz="1400" dirty="0" err="1"/>
              <a:t>b_meta</a:t>
            </a:r>
            <a:endParaRPr lang="en-US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B93EBD4-C495-A141-BC06-254153AD4E69}"/>
              </a:ext>
            </a:extLst>
          </p:cNvPr>
          <p:cNvSpPr/>
          <p:nvPr/>
        </p:nvSpPr>
        <p:spPr>
          <a:xfrm>
            <a:off x="5252783" y="4806916"/>
            <a:ext cx="708465" cy="290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U, W, Z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8739C69-E0CE-4543-A642-F08755B9DFC1}"/>
              </a:ext>
            </a:extLst>
          </p:cNvPr>
          <p:cNvSpPr txBox="1"/>
          <p:nvPr/>
        </p:nvSpPr>
        <p:spPr>
          <a:xfrm>
            <a:off x="5218658" y="27000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8680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Callout 7">
            <a:extLst>
              <a:ext uri="{FF2B5EF4-FFF2-40B4-BE49-F238E27FC236}">
                <a16:creationId xmlns:a16="http://schemas.microsoft.com/office/drawing/2014/main" id="{BDC2E719-F685-F046-AB62-893C4D5EBB31}"/>
              </a:ext>
            </a:extLst>
          </p:cNvPr>
          <p:cNvSpPr/>
          <p:nvPr/>
        </p:nvSpPr>
        <p:spPr>
          <a:xfrm>
            <a:off x="1104417" y="1291486"/>
            <a:ext cx="8517747" cy="188476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882CAB-6210-C546-A010-C7B57B1B5344}"/>
              </a:ext>
            </a:extLst>
          </p:cNvPr>
          <p:cNvSpPr/>
          <p:nvPr/>
        </p:nvSpPr>
        <p:spPr>
          <a:xfrm>
            <a:off x="2558825" y="1784881"/>
            <a:ext cx="881611" cy="9402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bhat_i</a:t>
            </a:r>
            <a:br>
              <a:rPr lang="en-US" sz="1400" dirty="0"/>
            </a:br>
            <a:r>
              <a:rPr lang="en-US" sz="1400" dirty="0" err="1"/>
              <a:t>Vhat_i</a:t>
            </a:r>
            <a:br>
              <a:rPr lang="en-US" sz="1400" dirty="0"/>
            </a:br>
            <a:r>
              <a:rPr lang="en-US" sz="1400" dirty="0" err="1"/>
              <a:t>T_i</a:t>
            </a:r>
            <a:r>
              <a:rPr lang="en-US" sz="1400" dirty="0"/>
              <a:t>,</a:t>
            </a:r>
          </a:p>
          <a:p>
            <a:pPr algn="ctr"/>
            <a:r>
              <a:rPr lang="en-US" sz="1400" dirty="0" err="1"/>
              <a:t>i</a:t>
            </a:r>
            <a:r>
              <a:rPr lang="en-US" sz="1400" dirty="0"/>
              <a:t>=1,...,K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03A0C7-F4EB-6F4B-AB1B-85FCC048C16F}"/>
              </a:ext>
            </a:extLst>
          </p:cNvPr>
          <p:cNvSpPr/>
          <p:nvPr/>
        </p:nvSpPr>
        <p:spPr>
          <a:xfrm>
            <a:off x="906449" y="6294490"/>
            <a:ext cx="10079840" cy="36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Site 1: </a:t>
            </a:r>
            <a:r>
              <a:rPr lang="en-US" sz="1400" dirty="0" err="1"/>
              <a:t>mydata</a:t>
            </a:r>
            <a:endParaRPr lang="en-US" sz="1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DDD28C-B703-CA47-B781-DEB6042A93C9}"/>
              </a:ext>
            </a:extLst>
          </p:cNvPr>
          <p:cNvCxnSpPr>
            <a:cxnSpLocks/>
          </p:cNvCxnSpPr>
          <p:nvPr/>
        </p:nvCxnSpPr>
        <p:spPr>
          <a:xfrm flipV="1">
            <a:off x="2222088" y="3084904"/>
            <a:ext cx="602366" cy="2570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363924-5858-1C41-937C-E3F72D542FFE}"/>
              </a:ext>
            </a:extLst>
          </p:cNvPr>
          <p:cNvSpPr txBox="1"/>
          <p:nvPr/>
        </p:nvSpPr>
        <p:spPr>
          <a:xfrm>
            <a:off x="1104630" y="5619784"/>
            <a:ext cx="157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step-1:</a:t>
            </a:r>
          </a:p>
          <a:p>
            <a:r>
              <a:rPr lang="en-US" dirty="0" err="1"/>
              <a:t>pda_initialize</a:t>
            </a:r>
            <a:r>
              <a:rPr lang="en-US" dirty="0"/>
              <a:t>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1B911B-89E6-1449-AAE6-D5EBC81EE5BD}"/>
              </a:ext>
            </a:extLst>
          </p:cNvPr>
          <p:cNvSpPr/>
          <p:nvPr/>
        </p:nvSpPr>
        <p:spPr>
          <a:xfrm>
            <a:off x="3089664" y="343524"/>
            <a:ext cx="1280160" cy="36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Site 2: </a:t>
            </a:r>
            <a:r>
              <a:rPr lang="en-US" sz="1400" dirty="0" err="1"/>
              <a:t>mydata</a:t>
            </a:r>
            <a:endParaRPr lang="en-US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C2D749-41B3-8246-8832-34AFB0413D78}"/>
              </a:ext>
            </a:extLst>
          </p:cNvPr>
          <p:cNvCxnSpPr>
            <a:cxnSpLocks/>
          </p:cNvCxnSpPr>
          <p:nvPr/>
        </p:nvCxnSpPr>
        <p:spPr>
          <a:xfrm>
            <a:off x="1662128" y="2896484"/>
            <a:ext cx="1" cy="273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7AFC96-5D43-6344-A2D1-6933C4C481C2}"/>
              </a:ext>
            </a:extLst>
          </p:cNvPr>
          <p:cNvCxnSpPr>
            <a:cxnSpLocks/>
          </p:cNvCxnSpPr>
          <p:nvPr/>
        </p:nvCxnSpPr>
        <p:spPr>
          <a:xfrm flipV="1">
            <a:off x="3851017" y="3155320"/>
            <a:ext cx="763301" cy="252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2F7409-1FE8-6040-8507-A0EE566241D9}"/>
              </a:ext>
            </a:extLst>
          </p:cNvPr>
          <p:cNvCxnSpPr>
            <a:cxnSpLocks/>
          </p:cNvCxnSpPr>
          <p:nvPr/>
        </p:nvCxnSpPr>
        <p:spPr>
          <a:xfrm>
            <a:off x="3180431" y="3158777"/>
            <a:ext cx="281675" cy="25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DFE2A8-EBB2-344C-AC1B-47FDAD208FEE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6012153" y="3189863"/>
            <a:ext cx="17910" cy="241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18D763-A7E7-CC48-9BCB-2942E193F539}"/>
              </a:ext>
            </a:extLst>
          </p:cNvPr>
          <p:cNvCxnSpPr>
            <a:cxnSpLocks/>
          </p:cNvCxnSpPr>
          <p:nvPr/>
        </p:nvCxnSpPr>
        <p:spPr>
          <a:xfrm>
            <a:off x="4993419" y="3197470"/>
            <a:ext cx="964777" cy="2412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65CFCC-3F23-8D45-B0F9-829AABAF41DA}"/>
              </a:ext>
            </a:extLst>
          </p:cNvPr>
          <p:cNvCxnSpPr>
            <a:cxnSpLocks/>
          </p:cNvCxnSpPr>
          <p:nvPr/>
        </p:nvCxnSpPr>
        <p:spPr>
          <a:xfrm flipH="1" flipV="1">
            <a:off x="7928531" y="3116178"/>
            <a:ext cx="94242" cy="247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84CCA51-00D0-0648-85FF-3DF3A104D1C4}"/>
              </a:ext>
            </a:extLst>
          </p:cNvPr>
          <p:cNvCxnSpPr>
            <a:cxnSpLocks/>
          </p:cNvCxnSpPr>
          <p:nvPr/>
        </p:nvCxnSpPr>
        <p:spPr>
          <a:xfrm>
            <a:off x="6501460" y="3238357"/>
            <a:ext cx="1117114" cy="243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93F54DD-A611-1C47-BE1C-55E8839E2377}"/>
              </a:ext>
            </a:extLst>
          </p:cNvPr>
          <p:cNvSpPr/>
          <p:nvPr/>
        </p:nvSpPr>
        <p:spPr>
          <a:xfrm>
            <a:off x="2642252" y="5633993"/>
            <a:ext cx="21339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step-2:</a:t>
            </a:r>
          </a:p>
          <a:p>
            <a:pPr algn="ctr"/>
            <a:r>
              <a:rPr lang="en-US" dirty="0" err="1"/>
              <a:t>pda_summary_stat</a:t>
            </a:r>
            <a:r>
              <a:rPr lang="en-US" dirty="0"/>
              <a:t>()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B0FD8F-E13A-C145-9C60-D91E03B0ADB1}"/>
              </a:ext>
            </a:extLst>
          </p:cNvPr>
          <p:cNvSpPr/>
          <p:nvPr/>
        </p:nvSpPr>
        <p:spPr>
          <a:xfrm>
            <a:off x="5168961" y="5602807"/>
            <a:ext cx="17222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step-3:</a:t>
            </a:r>
          </a:p>
          <a:p>
            <a:pPr algn="ctr"/>
            <a:r>
              <a:rPr lang="en-US" dirty="0" err="1"/>
              <a:t>pda_derivative</a:t>
            </a:r>
            <a:r>
              <a:rPr lang="en-US" dirty="0"/>
              <a:t>()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1BCA6B-A550-6B49-BE9B-1C743F23B41D}"/>
              </a:ext>
            </a:extLst>
          </p:cNvPr>
          <p:cNvSpPr/>
          <p:nvPr/>
        </p:nvSpPr>
        <p:spPr>
          <a:xfrm>
            <a:off x="6857409" y="5596293"/>
            <a:ext cx="20834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step-4:</a:t>
            </a:r>
          </a:p>
          <a:p>
            <a:pPr algn="ctr"/>
            <a:r>
              <a:rPr lang="en-US" dirty="0" err="1"/>
              <a:t>pda_surrogate_est</a:t>
            </a:r>
            <a:r>
              <a:rPr lang="en-US" dirty="0"/>
              <a:t>()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39E31A7-47FC-7E45-B7BA-F4AE528DC0EF}"/>
              </a:ext>
            </a:extLst>
          </p:cNvPr>
          <p:cNvCxnSpPr>
            <a:cxnSpLocks/>
          </p:cNvCxnSpPr>
          <p:nvPr/>
        </p:nvCxnSpPr>
        <p:spPr>
          <a:xfrm flipH="1" flipV="1">
            <a:off x="3851017" y="788757"/>
            <a:ext cx="101622" cy="46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968CC32-9697-EB4D-90A1-52658D55F56A}"/>
              </a:ext>
            </a:extLst>
          </p:cNvPr>
          <p:cNvCxnSpPr>
            <a:cxnSpLocks/>
          </p:cNvCxnSpPr>
          <p:nvPr/>
        </p:nvCxnSpPr>
        <p:spPr>
          <a:xfrm>
            <a:off x="3409215" y="815879"/>
            <a:ext cx="97034" cy="46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4B44DD2-F2F1-2C4D-8B15-68E59788BC4D}"/>
              </a:ext>
            </a:extLst>
          </p:cNvPr>
          <p:cNvSpPr/>
          <p:nvPr/>
        </p:nvSpPr>
        <p:spPr>
          <a:xfrm>
            <a:off x="6780579" y="322207"/>
            <a:ext cx="1280160" cy="36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Site K: </a:t>
            </a:r>
            <a:r>
              <a:rPr lang="en-US" sz="1400" dirty="0" err="1"/>
              <a:t>mydata</a:t>
            </a:r>
            <a:endParaRPr lang="en-US" sz="14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E62FE2C-73EB-0D4C-B277-359D832AD8B3}"/>
              </a:ext>
            </a:extLst>
          </p:cNvPr>
          <p:cNvCxnSpPr>
            <a:cxnSpLocks/>
          </p:cNvCxnSpPr>
          <p:nvPr/>
        </p:nvCxnSpPr>
        <p:spPr>
          <a:xfrm flipV="1">
            <a:off x="7322041" y="767440"/>
            <a:ext cx="219891" cy="48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DCF695D-5EA3-2446-9591-3FC66529CB97}"/>
              </a:ext>
            </a:extLst>
          </p:cNvPr>
          <p:cNvCxnSpPr>
            <a:cxnSpLocks/>
          </p:cNvCxnSpPr>
          <p:nvPr/>
        </p:nvCxnSpPr>
        <p:spPr>
          <a:xfrm flipH="1">
            <a:off x="6886799" y="794562"/>
            <a:ext cx="213331" cy="46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F841F41F-01BD-8648-A3EA-AEAF12FF8FA8}"/>
              </a:ext>
            </a:extLst>
          </p:cNvPr>
          <p:cNvSpPr/>
          <p:nvPr/>
        </p:nvSpPr>
        <p:spPr>
          <a:xfrm>
            <a:off x="4173513" y="1791552"/>
            <a:ext cx="881611" cy="9402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U_i</a:t>
            </a:r>
            <a:br>
              <a:rPr lang="en-US" sz="1400" dirty="0"/>
            </a:br>
            <a:r>
              <a:rPr lang="en-US" sz="1400" dirty="0" err="1"/>
              <a:t>W_i</a:t>
            </a:r>
            <a:br>
              <a:rPr lang="en-US" sz="1400" dirty="0"/>
            </a:br>
            <a:r>
              <a:rPr lang="en-US" sz="1400" dirty="0" err="1"/>
              <a:t>Z_i</a:t>
            </a:r>
            <a:r>
              <a:rPr lang="en-US" sz="1400" dirty="0"/>
              <a:t>,</a:t>
            </a:r>
          </a:p>
          <a:p>
            <a:pPr algn="ctr"/>
            <a:r>
              <a:rPr lang="en-US" sz="1400" dirty="0" err="1"/>
              <a:t>i</a:t>
            </a:r>
            <a:r>
              <a:rPr lang="en-US" sz="1400" dirty="0"/>
              <a:t>=1,...,K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E7C736A-E44D-D247-970B-89C80D1AE5E9}"/>
              </a:ext>
            </a:extLst>
          </p:cNvPr>
          <p:cNvSpPr/>
          <p:nvPr/>
        </p:nvSpPr>
        <p:spPr>
          <a:xfrm>
            <a:off x="5656001" y="1792159"/>
            <a:ext cx="951533" cy="9402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logL_D1_i</a:t>
            </a:r>
            <a:br>
              <a:rPr lang="en-US" sz="1400" dirty="0"/>
            </a:br>
            <a:r>
              <a:rPr lang="en-US" sz="1400" dirty="0"/>
              <a:t>logL_D2_i,</a:t>
            </a:r>
          </a:p>
          <a:p>
            <a:pPr algn="ctr"/>
            <a:r>
              <a:rPr lang="en-US" sz="1400" dirty="0" err="1"/>
              <a:t>i</a:t>
            </a:r>
            <a:r>
              <a:rPr lang="en-US" sz="1400" dirty="0"/>
              <a:t>=1,...,K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89E0390-A7F4-9B40-9CE9-92FB92252552}"/>
              </a:ext>
            </a:extLst>
          </p:cNvPr>
          <p:cNvSpPr/>
          <p:nvPr/>
        </p:nvSpPr>
        <p:spPr>
          <a:xfrm>
            <a:off x="7341701" y="1784881"/>
            <a:ext cx="881611" cy="9402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btilde_i</a:t>
            </a:r>
            <a:br>
              <a:rPr lang="en-US" sz="1400" dirty="0"/>
            </a:br>
            <a:r>
              <a:rPr lang="en-US" sz="1400" dirty="0" err="1"/>
              <a:t>Vtilde_i</a:t>
            </a:r>
            <a:endParaRPr lang="en-US" sz="1400" dirty="0"/>
          </a:p>
          <a:p>
            <a:pPr algn="ctr"/>
            <a:r>
              <a:rPr lang="en-US" sz="1400" dirty="0" err="1"/>
              <a:t>i</a:t>
            </a:r>
            <a:r>
              <a:rPr lang="en-US" sz="1400" dirty="0"/>
              <a:t>=1,...,K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581AD19-CCF6-A144-8AD8-A9A0349E9BB5}"/>
              </a:ext>
            </a:extLst>
          </p:cNvPr>
          <p:cNvSpPr/>
          <p:nvPr/>
        </p:nvSpPr>
        <p:spPr>
          <a:xfrm>
            <a:off x="1104417" y="4806916"/>
            <a:ext cx="1079929" cy="288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pda_control</a:t>
            </a:r>
            <a:endParaRPr lang="en-US" sz="14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2299919-C1F2-3449-9F8D-9EDB17D5FBBA}"/>
              </a:ext>
            </a:extLst>
          </p:cNvPr>
          <p:cNvSpPr/>
          <p:nvPr/>
        </p:nvSpPr>
        <p:spPr>
          <a:xfrm>
            <a:off x="2951559" y="4724605"/>
            <a:ext cx="841739" cy="4752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T_all</a:t>
            </a:r>
            <a:endParaRPr lang="en-US" sz="1400" dirty="0"/>
          </a:p>
          <a:p>
            <a:pPr algn="ctr"/>
            <a:r>
              <a:rPr lang="en-US" sz="1400" dirty="0" err="1"/>
              <a:t>b_meta</a:t>
            </a:r>
            <a:endParaRPr lang="en-US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B93EBD4-C495-A141-BC06-254153AD4E69}"/>
              </a:ext>
            </a:extLst>
          </p:cNvPr>
          <p:cNvSpPr/>
          <p:nvPr/>
        </p:nvSpPr>
        <p:spPr>
          <a:xfrm>
            <a:off x="5252783" y="4806916"/>
            <a:ext cx="708465" cy="290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U, W, Z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1537583-746E-9044-BCA1-475E6A48C878}"/>
              </a:ext>
            </a:extLst>
          </p:cNvPr>
          <p:cNvSpPr/>
          <p:nvPr/>
        </p:nvSpPr>
        <p:spPr>
          <a:xfrm>
            <a:off x="6759623" y="4691708"/>
            <a:ext cx="878914" cy="4752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logL_D1</a:t>
            </a:r>
          </a:p>
          <a:p>
            <a:pPr algn="ctr"/>
            <a:r>
              <a:rPr lang="en-US" sz="1400" dirty="0"/>
              <a:t>logL_D2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8739C69-E0CE-4543-A642-F08755B9DFC1}"/>
              </a:ext>
            </a:extLst>
          </p:cNvPr>
          <p:cNvSpPr txBox="1"/>
          <p:nvPr/>
        </p:nvSpPr>
        <p:spPr>
          <a:xfrm>
            <a:off x="5218658" y="27000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1275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Callout 7">
            <a:extLst>
              <a:ext uri="{FF2B5EF4-FFF2-40B4-BE49-F238E27FC236}">
                <a16:creationId xmlns:a16="http://schemas.microsoft.com/office/drawing/2014/main" id="{BDC2E719-F685-F046-AB62-893C4D5EBB31}"/>
              </a:ext>
            </a:extLst>
          </p:cNvPr>
          <p:cNvSpPr/>
          <p:nvPr/>
        </p:nvSpPr>
        <p:spPr>
          <a:xfrm>
            <a:off x="1104417" y="1291486"/>
            <a:ext cx="8517747" cy="188476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882CAB-6210-C546-A010-C7B57B1B5344}"/>
              </a:ext>
            </a:extLst>
          </p:cNvPr>
          <p:cNvSpPr/>
          <p:nvPr/>
        </p:nvSpPr>
        <p:spPr>
          <a:xfrm>
            <a:off x="2558825" y="1784881"/>
            <a:ext cx="881611" cy="9402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bhat_i</a:t>
            </a:r>
            <a:br>
              <a:rPr lang="en-US" sz="1400" dirty="0"/>
            </a:br>
            <a:r>
              <a:rPr lang="en-US" sz="1400" dirty="0" err="1"/>
              <a:t>Vhat_i</a:t>
            </a:r>
            <a:br>
              <a:rPr lang="en-US" sz="1400" dirty="0"/>
            </a:br>
            <a:r>
              <a:rPr lang="en-US" sz="1400" dirty="0" err="1"/>
              <a:t>T_i</a:t>
            </a:r>
            <a:r>
              <a:rPr lang="en-US" sz="1400" dirty="0"/>
              <a:t>,</a:t>
            </a:r>
          </a:p>
          <a:p>
            <a:pPr algn="ctr"/>
            <a:r>
              <a:rPr lang="en-US" sz="1400" dirty="0" err="1"/>
              <a:t>i</a:t>
            </a:r>
            <a:r>
              <a:rPr lang="en-US" sz="1400" dirty="0"/>
              <a:t>=1,...,K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03A0C7-F4EB-6F4B-AB1B-85FCC048C16F}"/>
              </a:ext>
            </a:extLst>
          </p:cNvPr>
          <p:cNvSpPr/>
          <p:nvPr/>
        </p:nvSpPr>
        <p:spPr>
          <a:xfrm>
            <a:off x="906449" y="6294490"/>
            <a:ext cx="10079840" cy="36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Site 1: </a:t>
            </a:r>
            <a:r>
              <a:rPr lang="en-US" sz="1400" dirty="0" err="1"/>
              <a:t>mydata</a:t>
            </a:r>
            <a:endParaRPr lang="en-US" sz="1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DDD28C-B703-CA47-B781-DEB6042A93C9}"/>
              </a:ext>
            </a:extLst>
          </p:cNvPr>
          <p:cNvCxnSpPr>
            <a:cxnSpLocks/>
          </p:cNvCxnSpPr>
          <p:nvPr/>
        </p:nvCxnSpPr>
        <p:spPr>
          <a:xfrm flipV="1">
            <a:off x="2222088" y="3084904"/>
            <a:ext cx="602366" cy="2570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363924-5858-1C41-937C-E3F72D542FFE}"/>
              </a:ext>
            </a:extLst>
          </p:cNvPr>
          <p:cNvSpPr txBox="1"/>
          <p:nvPr/>
        </p:nvSpPr>
        <p:spPr>
          <a:xfrm>
            <a:off x="1104630" y="5619784"/>
            <a:ext cx="157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step-1:</a:t>
            </a:r>
          </a:p>
          <a:p>
            <a:r>
              <a:rPr lang="en-US" dirty="0" err="1"/>
              <a:t>pda_initialize</a:t>
            </a:r>
            <a:r>
              <a:rPr lang="en-US" dirty="0"/>
              <a:t>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1B911B-89E6-1449-AAE6-D5EBC81EE5BD}"/>
              </a:ext>
            </a:extLst>
          </p:cNvPr>
          <p:cNvSpPr/>
          <p:nvPr/>
        </p:nvSpPr>
        <p:spPr>
          <a:xfrm>
            <a:off x="3089664" y="343524"/>
            <a:ext cx="1280160" cy="36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Site 2: </a:t>
            </a:r>
            <a:r>
              <a:rPr lang="en-US" sz="1400" dirty="0" err="1"/>
              <a:t>mydata</a:t>
            </a:r>
            <a:endParaRPr lang="en-US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C2D749-41B3-8246-8832-34AFB0413D78}"/>
              </a:ext>
            </a:extLst>
          </p:cNvPr>
          <p:cNvCxnSpPr>
            <a:cxnSpLocks/>
          </p:cNvCxnSpPr>
          <p:nvPr/>
        </p:nvCxnSpPr>
        <p:spPr>
          <a:xfrm>
            <a:off x="1662128" y="2896484"/>
            <a:ext cx="1" cy="273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7AFC96-5D43-6344-A2D1-6933C4C481C2}"/>
              </a:ext>
            </a:extLst>
          </p:cNvPr>
          <p:cNvCxnSpPr>
            <a:cxnSpLocks/>
          </p:cNvCxnSpPr>
          <p:nvPr/>
        </p:nvCxnSpPr>
        <p:spPr>
          <a:xfrm flipV="1">
            <a:off x="3872794" y="3155321"/>
            <a:ext cx="741524" cy="246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2F7409-1FE8-6040-8507-A0EE566241D9}"/>
              </a:ext>
            </a:extLst>
          </p:cNvPr>
          <p:cNvCxnSpPr>
            <a:cxnSpLocks/>
          </p:cNvCxnSpPr>
          <p:nvPr/>
        </p:nvCxnSpPr>
        <p:spPr>
          <a:xfrm>
            <a:off x="3180431" y="3158777"/>
            <a:ext cx="274408" cy="247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DFE2A8-EBB2-344C-AC1B-47FDAD208FEE}"/>
              </a:ext>
            </a:extLst>
          </p:cNvPr>
          <p:cNvCxnSpPr>
            <a:cxnSpLocks/>
          </p:cNvCxnSpPr>
          <p:nvPr/>
        </p:nvCxnSpPr>
        <p:spPr>
          <a:xfrm flipH="1" flipV="1">
            <a:off x="6012153" y="3189863"/>
            <a:ext cx="37357" cy="2376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18D763-A7E7-CC48-9BCB-2942E193F539}"/>
              </a:ext>
            </a:extLst>
          </p:cNvPr>
          <p:cNvCxnSpPr>
            <a:cxnSpLocks/>
          </p:cNvCxnSpPr>
          <p:nvPr/>
        </p:nvCxnSpPr>
        <p:spPr>
          <a:xfrm>
            <a:off x="4993419" y="3197470"/>
            <a:ext cx="964777" cy="2412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65CFCC-3F23-8D45-B0F9-829AABAF41DA}"/>
              </a:ext>
            </a:extLst>
          </p:cNvPr>
          <p:cNvCxnSpPr>
            <a:cxnSpLocks/>
          </p:cNvCxnSpPr>
          <p:nvPr/>
        </p:nvCxnSpPr>
        <p:spPr>
          <a:xfrm flipH="1" flipV="1">
            <a:off x="7928531" y="3116178"/>
            <a:ext cx="94242" cy="247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84CCA51-00D0-0648-85FF-3DF3A104D1C4}"/>
              </a:ext>
            </a:extLst>
          </p:cNvPr>
          <p:cNvCxnSpPr>
            <a:cxnSpLocks/>
          </p:cNvCxnSpPr>
          <p:nvPr/>
        </p:nvCxnSpPr>
        <p:spPr>
          <a:xfrm>
            <a:off x="6501460" y="3238357"/>
            <a:ext cx="1117114" cy="243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93F54DD-A611-1C47-BE1C-55E8839E2377}"/>
              </a:ext>
            </a:extLst>
          </p:cNvPr>
          <p:cNvSpPr/>
          <p:nvPr/>
        </p:nvSpPr>
        <p:spPr>
          <a:xfrm>
            <a:off x="2621990" y="5633993"/>
            <a:ext cx="21745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step-2:</a:t>
            </a:r>
          </a:p>
          <a:p>
            <a:pPr algn="ctr"/>
            <a:r>
              <a:rPr lang="en-US" b="1" dirty="0" err="1"/>
              <a:t>pda_summary_stat</a:t>
            </a:r>
            <a:r>
              <a:rPr lang="en-US" b="1" dirty="0"/>
              <a:t>()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B0FD8F-E13A-C145-9C60-D91E03B0ADB1}"/>
              </a:ext>
            </a:extLst>
          </p:cNvPr>
          <p:cNvSpPr/>
          <p:nvPr/>
        </p:nvSpPr>
        <p:spPr>
          <a:xfrm>
            <a:off x="4845539" y="5613400"/>
            <a:ext cx="1757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step-3:</a:t>
            </a:r>
          </a:p>
          <a:p>
            <a:pPr algn="ctr"/>
            <a:r>
              <a:rPr lang="en-US" b="1" dirty="0" err="1"/>
              <a:t>pda_derivative</a:t>
            </a:r>
            <a:r>
              <a:rPr lang="en-US" b="1" dirty="0"/>
              <a:t>()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1BCA6B-A550-6B49-BE9B-1C743F23B41D}"/>
              </a:ext>
            </a:extLst>
          </p:cNvPr>
          <p:cNvSpPr/>
          <p:nvPr/>
        </p:nvSpPr>
        <p:spPr>
          <a:xfrm>
            <a:off x="6857409" y="5596293"/>
            <a:ext cx="20834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step-4:</a:t>
            </a:r>
          </a:p>
          <a:p>
            <a:pPr algn="ctr"/>
            <a:r>
              <a:rPr lang="en-US" dirty="0" err="1"/>
              <a:t>pda_surrogate_est</a:t>
            </a:r>
            <a:r>
              <a:rPr lang="en-US" dirty="0"/>
              <a:t>()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BE9019-F421-124A-B1F8-F2839C0546EA}"/>
              </a:ext>
            </a:extLst>
          </p:cNvPr>
          <p:cNvSpPr/>
          <p:nvPr/>
        </p:nvSpPr>
        <p:spPr>
          <a:xfrm>
            <a:off x="9222810" y="5574102"/>
            <a:ext cx="17633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step-5:</a:t>
            </a:r>
          </a:p>
          <a:p>
            <a:pPr algn="ctr"/>
            <a:r>
              <a:rPr lang="en-US" dirty="0" err="1"/>
              <a:t>pda_synthesize</a:t>
            </a:r>
            <a:r>
              <a:rPr lang="en-US" dirty="0"/>
              <a:t>()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8AEB86-556E-F344-93AE-61241DAC8193}"/>
              </a:ext>
            </a:extLst>
          </p:cNvPr>
          <p:cNvCxnSpPr>
            <a:cxnSpLocks/>
          </p:cNvCxnSpPr>
          <p:nvPr/>
        </p:nvCxnSpPr>
        <p:spPr>
          <a:xfrm>
            <a:off x="8223312" y="3116178"/>
            <a:ext cx="1794057" cy="253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39E31A7-47FC-7E45-B7BA-F4AE528DC0EF}"/>
              </a:ext>
            </a:extLst>
          </p:cNvPr>
          <p:cNvCxnSpPr>
            <a:cxnSpLocks/>
          </p:cNvCxnSpPr>
          <p:nvPr/>
        </p:nvCxnSpPr>
        <p:spPr>
          <a:xfrm flipH="1" flipV="1">
            <a:off x="3851017" y="788757"/>
            <a:ext cx="101622" cy="46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968CC32-9697-EB4D-90A1-52658D55F56A}"/>
              </a:ext>
            </a:extLst>
          </p:cNvPr>
          <p:cNvCxnSpPr>
            <a:cxnSpLocks/>
          </p:cNvCxnSpPr>
          <p:nvPr/>
        </p:nvCxnSpPr>
        <p:spPr>
          <a:xfrm>
            <a:off x="3409215" y="815879"/>
            <a:ext cx="97034" cy="46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4B44DD2-F2F1-2C4D-8B15-68E59788BC4D}"/>
              </a:ext>
            </a:extLst>
          </p:cNvPr>
          <p:cNvSpPr/>
          <p:nvPr/>
        </p:nvSpPr>
        <p:spPr>
          <a:xfrm>
            <a:off x="6780579" y="322207"/>
            <a:ext cx="1280160" cy="3670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Site K: </a:t>
            </a:r>
            <a:r>
              <a:rPr lang="en-US" sz="1400" dirty="0" err="1"/>
              <a:t>mydata</a:t>
            </a:r>
            <a:endParaRPr lang="en-US" sz="14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E62FE2C-73EB-0D4C-B277-359D832AD8B3}"/>
              </a:ext>
            </a:extLst>
          </p:cNvPr>
          <p:cNvCxnSpPr>
            <a:cxnSpLocks/>
          </p:cNvCxnSpPr>
          <p:nvPr/>
        </p:nvCxnSpPr>
        <p:spPr>
          <a:xfrm flipV="1">
            <a:off x="7322041" y="767440"/>
            <a:ext cx="219891" cy="48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DCF695D-5EA3-2446-9591-3FC66529CB97}"/>
              </a:ext>
            </a:extLst>
          </p:cNvPr>
          <p:cNvCxnSpPr>
            <a:cxnSpLocks/>
          </p:cNvCxnSpPr>
          <p:nvPr/>
        </p:nvCxnSpPr>
        <p:spPr>
          <a:xfrm flipH="1">
            <a:off x="6886799" y="794562"/>
            <a:ext cx="213331" cy="46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F841F41F-01BD-8648-A3EA-AEAF12FF8FA8}"/>
              </a:ext>
            </a:extLst>
          </p:cNvPr>
          <p:cNvSpPr/>
          <p:nvPr/>
        </p:nvSpPr>
        <p:spPr>
          <a:xfrm>
            <a:off x="4173513" y="1791552"/>
            <a:ext cx="881611" cy="9402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U_i</a:t>
            </a:r>
            <a:br>
              <a:rPr lang="en-US" sz="1400" dirty="0"/>
            </a:br>
            <a:r>
              <a:rPr lang="en-US" sz="1400" dirty="0" err="1"/>
              <a:t>W_i</a:t>
            </a:r>
            <a:br>
              <a:rPr lang="en-US" sz="1400" dirty="0"/>
            </a:br>
            <a:r>
              <a:rPr lang="en-US" sz="1400" dirty="0" err="1"/>
              <a:t>Z_i</a:t>
            </a:r>
            <a:r>
              <a:rPr lang="en-US" sz="1400" dirty="0"/>
              <a:t>,</a:t>
            </a:r>
          </a:p>
          <a:p>
            <a:pPr algn="ctr"/>
            <a:r>
              <a:rPr lang="en-US" sz="1400" dirty="0" err="1"/>
              <a:t>i</a:t>
            </a:r>
            <a:r>
              <a:rPr lang="en-US" sz="1400" dirty="0"/>
              <a:t>=1,...,K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E7C736A-E44D-D247-970B-89C80D1AE5E9}"/>
              </a:ext>
            </a:extLst>
          </p:cNvPr>
          <p:cNvSpPr/>
          <p:nvPr/>
        </p:nvSpPr>
        <p:spPr>
          <a:xfrm>
            <a:off x="5656001" y="1792159"/>
            <a:ext cx="951533" cy="9402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logL_D1_i</a:t>
            </a:r>
            <a:br>
              <a:rPr lang="en-US" sz="1400" dirty="0"/>
            </a:br>
            <a:r>
              <a:rPr lang="en-US" sz="1400" dirty="0"/>
              <a:t>logL_D2_i,</a:t>
            </a:r>
          </a:p>
          <a:p>
            <a:pPr algn="ctr"/>
            <a:r>
              <a:rPr lang="en-US" sz="1400" dirty="0" err="1"/>
              <a:t>i</a:t>
            </a:r>
            <a:r>
              <a:rPr lang="en-US" sz="1400" dirty="0"/>
              <a:t>=1,...,K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89E0390-A7F4-9B40-9CE9-92FB92252552}"/>
              </a:ext>
            </a:extLst>
          </p:cNvPr>
          <p:cNvSpPr/>
          <p:nvPr/>
        </p:nvSpPr>
        <p:spPr>
          <a:xfrm>
            <a:off x="7341701" y="1784881"/>
            <a:ext cx="881611" cy="9402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btilde_i</a:t>
            </a:r>
            <a:br>
              <a:rPr lang="en-US" sz="1400" dirty="0"/>
            </a:br>
            <a:r>
              <a:rPr lang="en-US" sz="1400" dirty="0" err="1"/>
              <a:t>Vtilde_i</a:t>
            </a:r>
            <a:endParaRPr lang="en-US" sz="1400" dirty="0"/>
          </a:p>
          <a:p>
            <a:pPr algn="ctr"/>
            <a:r>
              <a:rPr lang="en-US" sz="1400" dirty="0" err="1"/>
              <a:t>i</a:t>
            </a:r>
            <a:r>
              <a:rPr lang="en-US" sz="1400" dirty="0"/>
              <a:t>=1,...,K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581AD19-CCF6-A144-8AD8-A9A0349E9BB5}"/>
              </a:ext>
            </a:extLst>
          </p:cNvPr>
          <p:cNvSpPr/>
          <p:nvPr/>
        </p:nvSpPr>
        <p:spPr>
          <a:xfrm>
            <a:off x="1104417" y="4806916"/>
            <a:ext cx="1079929" cy="2884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pda_control</a:t>
            </a:r>
            <a:endParaRPr lang="en-US" sz="14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2299919-C1F2-3449-9F8D-9EDB17D5FBBA}"/>
              </a:ext>
            </a:extLst>
          </p:cNvPr>
          <p:cNvSpPr/>
          <p:nvPr/>
        </p:nvSpPr>
        <p:spPr>
          <a:xfrm>
            <a:off x="2951559" y="4724605"/>
            <a:ext cx="841739" cy="4752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T_all</a:t>
            </a:r>
            <a:endParaRPr lang="en-US" sz="1400" dirty="0"/>
          </a:p>
          <a:p>
            <a:pPr algn="ctr"/>
            <a:r>
              <a:rPr lang="en-US" sz="1400" dirty="0" err="1"/>
              <a:t>b_meta</a:t>
            </a:r>
            <a:endParaRPr lang="en-US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B93EBD4-C495-A141-BC06-254153AD4E69}"/>
              </a:ext>
            </a:extLst>
          </p:cNvPr>
          <p:cNvSpPr/>
          <p:nvPr/>
        </p:nvSpPr>
        <p:spPr>
          <a:xfrm>
            <a:off x="5252783" y="4806916"/>
            <a:ext cx="708465" cy="290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U, W, Z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1537583-746E-9044-BCA1-475E6A48C878}"/>
              </a:ext>
            </a:extLst>
          </p:cNvPr>
          <p:cNvSpPr/>
          <p:nvPr/>
        </p:nvSpPr>
        <p:spPr>
          <a:xfrm>
            <a:off x="6759623" y="4691708"/>
            <a:ext cx="878914" cy="4752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logL_D1</a:t>
            </a:r>
          </a:p>
          <a:p>
            <a:pPr algn="ctr"/>
            <a:r>
              <a:rPr lang="en-US" sz="1400" dirty="0"/>
              <a:t>logL_D2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8739C69-E0CE-4543-A642-F08755B9DFC1}"/>
              </a:ext>
            </a:extLst>
          </p:cNvPr>
          <p:cNvSpPr txBox="1"/>
          <p:nvPr/>
        </p:nvSpPr>
        <p:spPr>
          <a:xfrm>
            <a:off x="5218658" y="27000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B2291A1-EE47-5A4B-9479-D6E251774F6A}"/>
              </a:ext>
            </a:extLst>
          </p:cNvPr>
          <p:cNvSpPr/>
          <p:nvPr/>
        </p:nvSpPr>
        <p:spPr>
          <a:xfrm>
            <a:off x="9148102" y="4717786"/>
            <a:ext cx="708465" cy="430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btilde</a:t>
            </a:r>
            <a:endParaRPr lang="en-US" sz="1400" dirty="0"/>
          </a:p>
          <a:p>
            <a:pPr algn="ctr"/>
            <a:r>
              <a:rPr lang="en-US" sz="1400" dirty="0" err="1"/>
              <a:t>Vtilde</a:t>
            </a:r>
            <a:endParaRPr lang="en-US" sz="14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DCE6CE9-543F-2348-8C0A-F1634682FCDA}"/>
              </a:ext>
            </a:extLst>
          </p:cNvPr>
          <p:cNvSpPr/>
          <p:nvPr/>
        </p:nvSpPr>
        <p:spPr>
          <a:xfrm>
            <a:off x="2586919" y="4078014"/>
            <a:ext cx="4020615" cy="21737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1E50F89-7CF5-D746-90B1-D7A7FA7C590A}"/>
                  </a:ext>
                </a:extLst>
              </p14:cNvPr>
              <p14:cNvContentPartPr/>
              <p14:nvPr/>
            </p14:nvContentPartPr>
            <p14:xfrm>
              <a:off x="11817542" y="2826252"/>
              <a:ext cx="360" cy="7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1E50F89-7CF5-D746-90B1-D7A7FA7C59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08902" y="2817252"/>
                <a:ext cx="180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4651D18-5539-2D4B-AE8F-F3F0291D1ACB}"/>
                  </a:ext>
                </a:extLst>
              </p14:cNvPr>
              <p14:cNvContentPartPr/>
              <p14:nvPr/>
            </p14:nvContentPartPr>
            <p14:xfrm>
              <a:off x="3545462" y="5775372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4651D18-5539-2D4B-AE8F-F3F0291D1A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36462" y="576637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355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3ED2-540F-1148-BE6D-D0AE2F8F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1D270-E908-F445-A77E-97FBD63C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Demo: multi-site run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2591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8484-9C1F-F840-B764-4443D33D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2DCDA-B46A-4A4A-BEB7-C261E9F68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9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366</Words>
  <Application>Microsoft Macintosh PowerPoint</Application>
  <PresentationFormat>Widescreen</PresentationFormat>
  <Paragraphs>122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PDA package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PDA package structure</dc:title>
  <dc:creator>Luo, Chongliang</dc:creator>
  <cp:lastModifiedBy>Luo, Chongliang</cp:lastModifiedBy>
  <cp:revision>10</cp:revision>
  <dcterms:created xsi:type="dcterms:W3CDTF">2019-10-16T01:27:06Z</dcterms:created>
  <dcterms:modified xsi:type="dcterms:W3CDTF">2019-10-16T01:47:13Z</dcterms:modified>
</cp:coreProperties>
</file>