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10" autoAdjust="0"/>
  </p:normalViewPr>
  <p:slideViewPr>
    <p:cSldViewPr snapToGrid="0">
      <p:cViewPr varScale="1">
        <p:scale>
          <a:sx n="80" d="100"/>
          <a:sy n="80" d="100"/>
        </p:scale>
        <p:origin x="1758" y="78"/>
      </p:cViewPr>
      <p:guideLst/>
    </p:cSldViewPr>
  </p:slideViewPr>
  <p:notesTextViewPr>
    <p:cViewPr>
      <p:scale>
        <a:sx n="1" d="1"/>
        <a:sy n="1" d="1"/>
      </p:scale>
      <p:origin x="0" y="-15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7CDE5-1FCA-48F4-82D3-75429A4312CD}" type="datetimeFigureOut">
              <a:rPr lang="zh-CN" altLang="en-US" smtClean="0"/>
              <a:t>2023/3/26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F405F-613A-45DD-949B-7C2903D1E02D}" type="slidenum">
              <a:rPr lang="zh-CN" altLang="en-US" smtClean="0"/>
              <a:t>‹#›</a:t>
            </a:fld>
            <a:endParaRPr lang="zh-CN" altLang="en-US"/>
          </a:p>
        </p:txBody>
      </p:sp>
    </p:spTree>
    <p:extLst>
      <p:ext uri="{BB962C8B-B14F-4D97-AF65-F5344CB8AC3E}">
        <p14:creationId xmlns:p14="http://schemas.microsoft.com/office/powerpoint/2010/main" val="91599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documentation.org/link/model.frame?package=stats&amp;version=3.6.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111827"/>
                </a:solidFill>
                <a:effectLst/>
                <a:latin typeface="Studio-Feixen-Sans"/>
              </a:rPr>
              <a:t>Arguments</a:t>
            </a:r>
          </a:p>
          <a:p>
            <a:pPr algn="l"/>
            <a:r>
              <a:rPr lang="en-US" altLang="zh-CN" b="1" i="0" dirty="0">
                <a:solidFill>
                  <a:srgbClr val="374151"/>
                </a:solidFill>
                <a:effectLst/>
                <a:latin typeface="ui-monospace"/>
              </a:rPr>
              <a:t>x</a:t>
            </a:r>
          </a:p>
          <a:p>
            <a:pPr algn="l"/>
            <a:r>
              <a:rPr lang="en-US" altLang="zh-CN" b="0" i="0" dirty="0">
                <a:solidFill>
                  <a:srgbClr val="374151"/>
                </a:solidFill>
                <a:effectLst/>
                <a:latin typeface="Studio-Feixen-Sans"/>
              </a:rPr>
              <a:t>a (non-empty) numeric vector of data values.</a:t>
            </a:r>
          </a:p>
          <a:p>
            <a:pPr algn="l"/>
            <a:r>
              <a:rPr lang="en-US" altLang="zh-CN" b="1" i="0" dirty="0">
                <a:solidFill>
                  <a:srgbClr val="374151"/>
                </a:solidFill>
                <a:effectLst/>
                <a:latin typeface="ui-monospace"/>
              </a:rPr>
              <a:t>y</a:t>
            </a:r>
          </a:p>
          <a:p>
            <a:pPr algn="l"/>
            <a:r>
              <a:rPr lang="en-US" altLang="zh-CN" b="0" i="0" dirty="0">
                <a:solidFill>
                  <a:srgbClr val="374151"/>
                </a:solidFill>
                <a:effectLst/>
                <a:latin typeface="Studio-Feixen-Sans"/>
              </a:rPr>
              <a:t>an optional (non-empty) numeric vector of data values.</a:t>
            </a:r>
          </a:p>
          <a:p>
            <a:pPr algn="l"/>
            <a:r>
              <a:rPr lang="en-US" altLang="zh-CN" b="1" i="0" dirty="0">
                <a:solidFill>
                  <a:srgbClr val="374151"/>
                </a:solidFill>
                <a:effectLst/>
                <a:latin typeface="ui-monospace"/>
              </a:rPr>
              <a:t>alternative</a:t>
            </a:r>
          </a:p>
          <a:p>
            <a:pPr algn="l"/>
            <a:r>
              <a:rPr lang="en-US" altLang="zh-CN" b="0" i="0" dirty="0">
                <a:solidFill>
                  <a:srgbClr val="374151"/>
                </a:solidFill>
                <a:effectLst/>
                <a:latin typeface="Studio-Feixen-Sans"/>
              </a:rPr>
              <a:t>a character string specifying the alternative hypothesis, must be one of "</a:t>
            </a:r>
            <a:r>
              <a:rPr lang="en-US" altLang="zh-CN" b="0" i="0" dirty="0" err="1">
                <a:solidFill>
                  <a:srgbClr val="374151"/>
                </a:solidFill>
                <a:effectLst/>
                <a:latin typeface="Studio-Feixen-Sans"/>
              </a:rPr>
              <a:t>two.sided</a:t>
            </a:r>
            <a:r>
              <a:rPr lang="en-US" altLang="zh-CN" b="0" i="0" dirty="0">
                <a:solidFill>
                  <a:srgbClr val="374151"/>
                </a:solidFill>
                <a:effectLst/>
                <a:latin typeface="Studio-Feixen-Sans"/>
              </a:rPr>
              <a:t>" (default), "greater" or "less". You can specify just the initial letter.</a:t>
            </a:r>
          </a:p>
          <a:p>
            <a:pPr algn="l"/>
            <a:r>
              <a:rPr lang="en-US" altLang="zh-CN" b="1" i="0" dirty="0">
                <a:solidFill>
                  <a:srgbClr val="374151"/>
                </a:solidFill>
                <a:effectLst/>
                <a:latin typeface="ui-monospace"/>
              </a:rPr>
              <a:t>mu</a:t>
            </a:r>
          </a:p>
          <a:p>
            <a:pPr algn="l"/>
            <a:r>
              <a:rPr lang="en-US" altLang="zh-CN" b="0" i="0" dirty="0">
                <a:solidFill>
                  <a:srgbClr val="374151"/>
                </a:solidFill>
                <a:effectLst/>
                <a:latin typeface="Studio-Feixen-Sans"/>
              </a:rPr>
              <a:t>a number indicating the true value of the mean (or difference in means if you are performing a two sample test).</a:t>
            </a:r>
          </a:p>
          <a:p>
            <a:pPr algn="l"/>
            <a:r>
              <a:rPr lang="en-US" altLang="zh-CN" b="1" i="0" dirty="0">
                <a:solidFill>
                  <a:srgbClr val="374151"/>
                </a:solidFill>
                <a:effectLst/>
                <a:latin typeface="ui-monospace"/>
              </a:rPr>
              <a:t>paired</a:t>
            </a:r>
          </a:p>
          <a:p>
            <a:pPr algn="l"/>
            <a:r>
              <a:rPr lang="en-US" altLang="zh-CN" b="0" i="0" dirty="0">
                <a:solidFill>
                  <a:srgbClr val="374151"/>
                </a:solidFill>
                <a:effectLst/>
                <a:latin typeface="Studio-Feixen-Sans"/>
              </a:rPr>
              <a:t>a logical indicating whether you want a paired t-test.</a:t>
            </a:r>
          </a:p>
          <a:p>
            <a:pPr algn="l"/>
            <a:r>
              <a:rPr lang="en-US" altLang="zh-CN" b="1" i="0" dirty="0" err="1">
                <a:solidFill>
                  <a:srgbClr val="374151"/>
                </a:solidFill>
                <a:effectLst/>
                <a:latin typeface="ui-monospace"/>
              </a:rPr>
              <a:t>var.equal</a:t>
            </a:r>
            <a:endParaRPr lang="en-US" altLang="zh-CN" b="1" i="0" dirty="0">
              <a:solidFill>
                <a:srgbClr val="374151"/>
              </a:solidFill>
              <a:effectLst/>
              <a:latin typeface="ui-monospace"/>
            </a:endParaRPr>
          </a:p>
          <a:p>
            <a:pPr algn="l"/>
            <a:r>
              <a:rPr lang="en-US" altLang="zh-CN" b="0" i="0" dirty="0">
                <a:solidFill>
                  <a:srgbClr val="374151"/>
                </a:solidFill>
                <a:effectLst/>
                <a:latin typeface="Studio-Feixen-Sans"/>
              </a:rPr>
              <a:t>a logical variable indicating whether to treat the two variances as being equal. If TRUE then the pooled variance is used to estimate the variance otherwise the Welch (or Satterthwaite) approximation to the degrees of freedom is used.</a:t>
            </a:r>
          </a:p>
          <a:p>
            <a:pPr algn="l"/>
            <a:r>
              <a:rPr lang="en-US" altLang="zh-CN" b="1" i="0" dirty="0" err="1">
                <a:solidFill>
                  <a:srgbClr val="374151"/>
                </a:solidFill>
                <a:effectLst/>
                <a:latin typeface="ui-monospace"/>
              </a:rPr>
              <a:t>conf.level</a:t>
            </a:r>
            <a:endParaRPr lang="en-US" altLang="zh-CN" b="1" i="0" dirty="0">
              <a:solidFill>
                <a:srgbClr val="374151"/>
              </a:solidFill>
              <a:effectLst/>
              <a:latin typeface="ui-monospace"/>
            </a:endParaRPr>
          </a:p>
          <a:p>
            <a:pPr algn="l"/>
            <a:r>
              <a:rPr lang="en-US" altLang="zh-CN" b="0" i="0" dirty="0">
                <a:solidFill>
                  <a:srgbClr val="374151"/>
                </a:solidFill>
                <a:effectLst/>
                <a:latin typeface="Studio-Feixen-Sans"/>
              </a:rPr>
              <a:t>confidence level of the interval.</a:t>
            </a:r>
          </a:p>
          <a:p>
            <a:pPr algn="l"/>
            <a:r>
              <a:rPr lang="en-US" altLang="zh-CN" b="1" i="0" dirty="0">
                <a:solidFill>
                  <a:srgbClr val="374151"/>
                </a:solidFill>
                <a:effectLst/>
                <a:latin typeface="ui-monospace"/>
              </a:rPr>
              <a:t>formula</a:t>
            </a:r>
          </a:p>
          <a:p>
            <a:pPr algn="l"/>
            <a:r>
              <a:rPr lang="en-US" altLang="zh-CN" b="0" i="0" dirty="0">
                <a:solidFill>
                  <a:srgbClr val="374151"/>
                </a:solidFill>
                <a:effectLst/>
                <a:latin typeface="Studio-Feixen-Sans"/>
              </a:rPr>
              <a:t>a formula of the form </a:t>
            </a:r>
            <a:r>
              <a:rPr lang="en-US" altLang="zh-CN" b="0" i="0" dirty="0" err="1">
                <a:solidFill>
                  <a:srgbClr val="374151"/>
                </a:solidFill>
                <a:effectLst/>
                <a:latin typeface="Studio-Feixen-Sans"/>
              </a:rPr>
              <a:t>lhs</a:t>
            </a:r>
            <a:r>
              <a:rPr lang="en-US" altLang="zh-CN" b="0" i="0" dirty="0">
                <a:solidFill>
                  <a:srgbClr val="374151"/>
                </a:solidFill>
                <a:effectLst/>
                <a:latin typeface="Studio-Feixen-Sans"/>
              </a:rPr>
              <a:t> ~ </a:t>
            </a:r>
            <a:r>
              <a:rPr lang="en-US" altLang="zh-CN" b="0" i="0" dirty="0" err="1">
                <a:solidFill>
                  <a:srgbClr val="374151"/>
                </a:solidFill>
                <a:effectLst/>
                <a:latin typeface="Studio-Feixen-Sans"/>
              </a:rPr>
              <a:t>rhs</a:t>
            </a:r>
            <a:r>
              <a:rPr lang="en-US" altLang="zh-CN" b="0" i="0" dirty="0">
                <a:solidFill>
                  <a:srgbClr val="374151"/>
                </a:solidFill>
                <a:effectLst/>
                <a:latin typeface="Studio-Feixen-Sans"/>
              </a:rPr>
              <a:t> where </a:t>
            </a:r>
            <a:r>
              <a:rPr lang="en-US" altLang="zh-CN" b="0" i="0" dirty="0" err="1">
                <a:solidFill>
                  <a:srgbClr val="374151"/>
                </a:solidFill>
                <a:effectLst/>
                <a:latin typeface="Studio-Feixen-Sans"/>
              </a:rPr>
              <a:t>lhs</a:t>
            </a:r>
            <a:r>
              <a:rPr lang="en-US" altLang="zh-CN" b="0" i="0" dirty="0">
                <a:solidFill>
                  <a:srgbClr val="374151"/>
                </a:solidFill>
                <a:effectLst/>
                <a:latin typeface="Studio-Feixen-Sans"/>
              </a:rPr>
              <a:t> is a numeric variable giving the data values and </a:t>
            </a:r>
            <a:r>
              <a:rPr lang="en-US" altLang="zh-CN" b="0" i="0" dirty="0" err="1">
                <a:solidFill>
                  <a:srgbClr val="374151"/>
                </a:solidFill>
                <a:effectLst/>
                <a:latin typeface="Studio-Feixen-Sans"/>
              </a:rPr>
              <a:t>rhs</a:t>
            </a:r>
            <a:r>
              <a:rPr lang="en-US" altLang="zh-CN" b="0" i="0" dirty="0">
                <a:solidFill>
                  <a:srgbClr val="374151"/>
                </a:solidFill>
                <a:effectLst/>
                <a:latin typeface="Studio-Feixen-Sans"/>
              </a:rPr>
              <a:t> a factor with two levels giving the corresponding groups.</a:t>
            </a:r>
          </a:p>
          <a:p>
            <a:pPr algn="l"/>
            <a:r>
              <a:rPr lang="en-US" altLang="zh-CN" b="1" i="0" dirty="0">
                <a:solidFill>
                  <a:srgbClr val="374151"/>
                </a:solidFill>
                <a:effectLst/>
                <a:latin typeface="ui-monospace"/>
              </a:rPr>
              <a:t>data</a:t>
            </a:r>
          </a:p>
          <a:p>
            <a:pPr algn="l"/>
            <a:r>
              <a:rPr lang="en-US" altLang="zh-CN" b="0" i="0" dirty="0">
                <a:solidFill>
                  <a:srgbClr val="374151"/>
                </a:solidFill>
                <a:effectLst/>
                <a:latin typeface="Studio-Feixen-Sans"/>
              </a:rPr>
              <a:t>an optional matrix or data frame (or similar: see </a:t>
            </a:r>
            <a:r>
              <a:rPr lang="en-US" altLang="zh-CN" b="0" i="0" u="sng" dirty="0" err="1">
                <a:solidFill>
                  <a:srgbClr val="111827"/>
                </a:solidFill>
                <a:effectLst/>
                <a:latin typeface="Studio-Feixen-Sans"/>
                <a:hlinkClick r:id="rId3"/>
              </a:rPr>
              <a:t>model.frame</a:t>
            </a:r>
            <a:r>
              <a:rPr lang="en-US" altLang="zh-CN" b="0" i="0" dirty="0">
                <a:solidFill>
                  <a:srgbClr val="374151"/>
                </a:solidFill>
                <a:effectLst/>
                <a:latin typeface="Studio-Feixen-Sans"/>
              </a:rPr>
              <a:t>) containing the variables in the formula </a:t>
            </a:r>
            <a:r>
              <a:rPr lang="en-US" altLang="zh-CN" b="0" i="0" dirty="0" err="1">
                <a:solidFill>
                  <a:srgbClr val="374151"/>
                </a:solidFill>
                <a:effectLst/>
                <a:latin typeface="Studio-Feixen-Sans"/>
              </a:rPr>
              <a:t>formula</a:t>
            </a:r>
            <a:r>
              <a:rPr lang="en-US" altLang="zh-CN" b="0" i="0" dirty="0">
                <a:solidFill>
                  <a:srgbClr val="374151"/>
                </a:solidFill>
                <a:effectLst/>
                <a:latin typeface="Studio-Feixen-Sans"/>
              </a:rPr>
              <a:t>. By default the variables are taken from environment(formula).</a:t>
            </a:r>
          </a:p>
          <a:p>
            <a:pPr algn="l"/>
            <a:r>
              <a:rPr lang="en-US" altLang="zh-CN" b="1" i="0" dirty="0">
                <a:solidFill>
                  <a:srgbClr val="374151"/>
                </a:solidFill>
                <a:effectLst/>
                <a:latin typeface="ui-monospace"/>
              </a:rPr>
              <a:t>subset</a:t>
            </a:r>
          </a:p>
          <a:p>
            <a:pPr algn="l"/>
            <a:r>
              <a:rPr lang="en-US" altLang="zh-CN" b="0" i="0" dirty="0">
                <a:solidFill>
                  <a:srgbClr val="374151"/>
                </a:solidFill>
                <a:effectLst/>
                <a:latin typeface="Studio-Feixen-Sans"/>
              </a:rPr>
              <a:t>an optional vector specifying a subset of observations to be used.</a:t>
            </a:r>
          </a:p>
          <a:p>
            <a:pPr algn="l"/>
            <a:r>
              <a:rPr lang="en-US" altLang="zh-CN" b="1" i="0" dirty="0" err="1">
                <a:solidFill>
                  <a:srgbClr val="374151"/>
                </a:solidFill>
                <a:effectLst/>
                <a:latin typeface="ui-monospace"/>
              </a:rPr>
              <a:t>na.action</a:t>
            </a:r>
            <a:endParaRPr lang="en-US" altLang="zh-CN" b="1" i="0" dirty="0">
              <a:solidFill>
                <a:srgbClr val="374151"/>
              </a:solidFill>
              <a:effectLst/>
              <a:latin typeface="ui-monospace"/>
            </a:endParaRPr>
          </a:p>
          <a:p>
            <a:pPr algn="l"/>
            <a:r>
              <a:rPr lang="en-US" altLang="zh-CN" b="0" i="0" dirty="0">
                <a:solidFill>
                  <a:srgbClr val="374151"/>
                </a:solidFill>
                <a:effectLst/>
                <a:latin typeface="Studio-Feixen-Sans"/>
              </a:rPr>
              <a:t>a function which indicates what should happen when the data contain NAs. Defaults to </a:t>
            </a:r>
            <a:r>
              <a:rPr lang="en-US" altLang="zh-CN" b="0" i="0" dirty="0" err="1">
                <a:solidFill>
                  <a:srgbClr val="374151"/>
                </a:solidFill>
                <a:effectLst/>
                <a:latin typeface="Studio-Feixen-Sans"/>
              </a:rPr>
              <a:t>getOption</a:t>
            </a:r>
            <a:r>
              <a:rPr lang="en-US" altLang="zh-CN" b="0" i="0" dirty="0">
                <a:solidFill>
                  <a:srgbClr val="374151"/>
                </a:solidFill>
                <a:effectLst/>
                <a:latin typeface="Studio-Feixen-Sans"/>
              </a:rPr>
              <a:t>("</a:t>
            </a:r>
            <a:r>
              <a:rPr lang="en-US" altLang="zh-CN" b="0" i="0" dirty="0" err="1">
                <a:solidFill>
                  <a:srgbClr val="374151"/>
                </a:solidFill>
                <a:effectLst/>
                <a:latin typeface="Studio-Feixen-Sans"/>
              </a:rPr>
              <a:t>na.action</a:t>
            </a:r>
            <a:r>
              <a:rPr lang="en-US" altLang="zh-CN" b="0" i="0" dirty="0">
                <a:solidFill>
                  <a:srgbClr val="374151"/>
                </a:solidFill>
                <a:effectLst/>
                <a:latin typeface="Studio-Feixen-Sans"/>
              </a:rPr>
              <a:t>").</a:t>
            </a:r>
          </a:p>
          <a:p>
            <a:pPr algn="l"/>
            <a:r>
              <a:rPr lang="en-US" altLang="zh-CN" b="1" i="0" dirty="0">
                <a:solidFill>
                  <a:srgbClr val="374151"/>
                </a:solidFill>
                <a:effectLst/>
                <a:latin typeface="ui-monospace"/>
              </a:rPr>
              <a:t>…</a:t>
            </a:r>
          </a:p>
          <a:p>
            <a:pPr algn="l"/>
            <a:r>
              <a:rPr lang="en-US" altLang="zh-CN" b="0" i="0" dirty="0">
                <a:solidFill>
                  <a:srgbClr val="374151"/>
                </a:solidFill>
                <a:effectLst/>
                <a:latin typeface="Studio-Feixen-Sans"/>
              </a:rPr>
              <a:t>further arguments to be passed to or from methods.</a:t>
            </a:r>
          </a:p>
          <a:p>
            <a:endParaRPr lang="zh-CN" altLang="en-US" dirty="0"/>
          </a:p>
        </p:txBody>
      </p:sp>
      <p:sp>
        <p:nvSpPr>
          <p:cNvPr id="4" name="灯片编号占位符 3"/>
          <p:cNvSpPr>
            <a:spLocks noGrp="1"/>
          </p:cNvSpPr>
          <p:nvPr>
            <p:ph type="sldNum" sz="quarter" idx="5"/>
          </p:nvPr>
        </p:nvSpPr>
        <p:spPr/>
        <p:txBody>
          <a:bodyPr/>
          <a:lstStyle/>
          <a:p>
            <a:fld id="{1C5F405F-613A-45DD-949B-7C2903D1E02D}" type="slidenum">
              <a:rPr lang="zh-CN" altLang="en-US" smtClean="0"/>
              <a:t>7</a:t>
            </a:fld>
            <a:endParaRPr lang="zh-CN" altLang="en-US"/>
          </a:p>
        </p:txBody>
      </p:sp>
    </p:spTree>
    <p:extLst>
      <p:ext uri="{BB962C8B-B14F-4D97-AF65-F5344CB8AC3E}">
        <p14:creationId xmlns:p14="http://schemas.microsoft.com/office/powerpoint/2010/main" val="55440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75395-CDC0-5F1A-3DE8-8FBA26AE97A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6469FF-A007-78C3-0592-78E42FC57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030F23-A349-7125-1358-93E673390EC2}"/>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01526B8D-BE8D-9E4D-2CA9-298F17A60F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C67E9A-FBD4-0B6F-06CC-9DA1D2269D3D}"/>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380895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655FF-D4FE-1A4D-1915-549AF6BE7B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544001-D5DE-3377-385E-9FD331CDCD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A6138-C2EF-2111-9DDB-12ADD050F3F6}"/>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01C7FB59-3EBC-0C38-5A01-70030F40FE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743A8-0495-064A-9CFA-3C5E2F09C599}"/>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336345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4D9C2C-207A-7C54-D1B2-919BEF4575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81124F-4F7A-D1D6-6F83-E541574359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8852F5-58E5-9EE0-EAC6-34FCDE1E1DB0}"/>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68289ABE-2849-AEC4-F49F-72892843B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CE9B64-7999-D666-572E-391303394A0D}"/>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49088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BC2D1-60CE-6FAA-B348-73DC65AF0A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CD812F-5E77-650E-2BBA-4D04EDA45B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0B59C2-E53D-D526-C6E3-0DEEB13E05EF}"/>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0493783C-D763-53F3-B8EC-5AD215E9C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98D266-C484-7416-EBFD-94034D36C90E}"/>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192476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49269-D8E9-0BA6-0570-AADAC98FA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D6E205-99F4-A7D0-832B-0DC57D949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7DA2A4-BF3A-2EB7-5E45-4DB5894F8790}"/>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F548857A-0A79-467E-8EC2-86632617C0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152078-2742-6B57-DFCD-7A5822B709E5}"/>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62884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CC9A3-D14C-9AB2-E4AB-40B421DEA3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10DC98-8336-0C45-BB9B-4072548BFBD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C838E4-E02C-0A00-4FF0-B6909BE354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5ED7A8F-9D62-7BE3-3C46-FFA66310A12E}"/>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D10DD5B8-E3F5-18F4-36F8-239B809A2A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CE8CCA-006D-18A7-BC16-DF2567480F77}"/>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132376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EE84-FF9B-5877-637A-080A79C976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333DEA-9340-E033-8634-C5363261D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597947-0DFD-38CE-24D1-BFBBE8880C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716CC5-EB34-6C70-47CB-0141FF60C1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C7D5F8-FDF5-B268-43A2-19B773BDA9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115D42-73EC-D98B-11B7-FB9906CBC27D}"/>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8" name="页脚占位符 7">
            <a:extLst>
              <a:ext uri="{FF2B5EF4-FFF2-40B4-BE49-F238E27FC236}">
                <a16:creationId xmlns:a16="http://schemas.microsoft.com/office/drawing/2014/main" id="{3E2D0350-3E7C-6B78-2A4E-156C9BEB86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79103E-1DB7-64BA-2B68-A675EA6EBEEE}"/>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9863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F4F47-9EE0-4A1C-8329-A17DB5E711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20F71F-B5A3-8C8D-CD63-05678F9C1CBB}"/>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4" name="页脚占位符 3">
            <a:extLst>
              <a:ext uri="{FF2B5EF4-FFF2-40B4-BE49-F238E27FC236}">
                <a16:creationId xmlns:a16="http://schemas.microsoft.com/office/drawing/2014/main" id="{A635A528-376D-9A7C-8D45-494716EAA5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A5579B-6D71-EEC8-CEC8-78DBA0CCD30D}"/>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137846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BE77B1-B105-8BED-9B43-3AB1596FAB3F}"/>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3" name="页脚占位符 2">
            <a:extLst>
              <a:ext uri="{FF2B5EF4-FFF2-40B4-BE49-F238E27FC236}">
                <a16:creationId xmlns:a16="http://schemas.microsoft.com/office/drawing/2014/main" id="{AF8CC9FF-873A-0165-D32A-759CE9AA63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7178A-3D9F-639E-C139-EB13F153F818}"/>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224609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56DFB-EE8F-C4FE-17AE-F152D852C4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0E954C-63DA-F6B7-0F36-3AE1643C7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A4E13D-1516-4B11-FF02-06E94469A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D775B0-3730-D87D-965E-5D9CB7FAA206}"/>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928F5D01-7C33-7FB8-6160-B3E360B1AB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DA0922-4637-EAF5-848B-672C3BB1424C}"/>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245072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39D6-813F-AA9D-20F0-3339EDDB52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68028B-8A3B-92E1-399B-93461875B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6C90F5-766E-3630-BC56-CD4D3EFD9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C02669-DEE3-4172-50E1-6C0B7EC9B885}"/>
              </a:ext>
            </a:extLst>
          </p:cNvPr>
          <p:cNvSpPr>
            <a:spLocks noGrp="1"/>
          </p:cNvSpPr>
          <p:nvPr>
            <p:ph type="dt" sz="half" idx="10"/>
          </p:nvPr>
        </p:nvSpPr>
        <p:spPr/>
        <p:txBody>
          <a:bodyPr/>
          <a:lstStyle/>
          <a:p>
            <a:fld id="{790D2F6D-DDAC-4B92-B34A-0E31D359D6A0}"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4D7DC49E-A1C3-FAAF-AE77-3BC8A66554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589DBD-3604-B222-D32B-3E6EE03B3556}"/>
              </a:ext>
            </a:extLst>
          </p:cNvPr>
          <p:cNvSpPr>
            <a:spLocks noGrp="1"/>
          </p:cNvSpPr>
          <p:nvPr>
            <p:ph type="sldNum" sz="quarter" idx="12"/>
          </p:nvPr>
        </p:nvSpPr>
        <p:spPr/>
        <p:txBody>
          <a:body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50666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C6DB85-B1E0-E550-1F07-71B90D50B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91A258-866C-724F-EFBC-D0AFAAFFC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0F6DE2-91A7-199E-5665-CA79ADBC5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D2F6D-DDAC-4B92-B34A-0E31D359D6A0}"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00790899-DF19-4237-582E-BA7837D00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F87C88-C1CC-359B-9AEB-F6F386FE4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9F557-3B48-4139-956D-AC281AFCC6B4}" type="slidenum">
              <a:rPr lang="zh-CN" altLang="en-US" smtClean="0"/>
              <a:t>‹#›</a:t>
            </a:fld>
            <a:endParaRPr lang="zh-CN" altLang="en-US"/>
          </a:p>
        </p:txBody>
      </p:sp>
    </p:spTree>
    <p:extLst>
      <p:ext uri="{BB962C8B-B14F-4D97-AF65-F5344CB8AC3E}">
        <p14:creationId xmlns:p14="http://schemas.microsoft.com/office/powerpoint/2010/main" val="34099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3DB8A-2EA6-3484-D211-860414787EE0}"/>
              </a:ext>
            </a:extLst>
          </p:cNvPr>
          <p:cNvSpPr>
            <a:spLocks noGrp="1"/>
          </p:cNvSpPr>
          <p:nvPr>
            <p:ph type="ctrTitle"/>
          </p:nvPr>
        </p:nvSpPr>
        <p:spPr/>
        <p:txBody>
          <a:bodyPr/>
          <a:lstStyle/>
          <a:p>
            <a:r>
              <a:rPr lang="en-US" altLang="zh-CN" dirty="0"/>
              <a:t>Course work for t-test</a:t>
            </a:r>
            <a:endParaRPr lang="zh-CN" altLang="en-US" dirty="0"/>
          </a:p>
        </p:txBody>
      </p:sp>
      <p:sp>
        <p:nvSpPr>
          <p:cNvPr id="3" name="副标题 2">
            <a:extLst>
              <a:ext uri="{FF2B5EF4-FFF2-40B4-BE49-F238E27FC236}">
                <a16:creationId xmlns:a16="http://schemas.microsoft.com/office/drawing/2014/main" id="{B803E245-546B-35D1-810B-9218E2BCE95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606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DD8CCB-740C-9FD1-1589-B146F2E39BAA}"/>
              </a:ext>
            </a:extLst>
          </p:cNvPr>
          <p:cNvSpPr>
            <a:spLocks noGrp="1"/>
          </p:cNvSpPr>
          <p:nvPr>
            <p:ph idx="1"/>
          </p:nvPr>
        </p:nvSpPr>
        <p:spPr>
          <a:xfrm>
            <a:off x="482065" y="439587"/>
            <a:ext cx="10515600" cy="4351338"/>
          </a:xfrm>
        </p:spPr>
        <p:txBody>
          <a:bodyPr/>
          <a:lstStyle/>
          <a:p>
            <a:pPr marL="0" indent="0">
              <a:buNone/>
            </a:pPr>
            <a:r>
              <a:rPr lang="en-US" altLang="zh-CN" sz="2800" b="1" dirty="0">
                <a:latin typeface="StoneSerif"/>
              </a:rPr>
              <a:t>Exercise 1: </a:t>
            </a:r>
            <a:r>
              <a:rPr lang="en-US" altLang="zh-CN" b="1" dirty="0">
                <a:latin typeface="StoneSerif"/>
              </a:rPr>
              <a:t>We are interested in the relationship between oral contraceptive (OC) use and blood pressure in women. Ten nonpregnant, premenopausal women of childbearing age (16–49 years) were enrolled. Their SBP were measured before and after they were prescribed OC for 1 year. Assess the statistical significance of the OC–blood pressure data in Table.</a:t>
            </a:r>
            <a:endParaRPr lang="zh-CN" altLang="en-US" dirty="0"/>
          </a:p>
        </p:txBody>
      </p:sp>
      <p:graphicFrame>
        <p:nvGraphicFramePr>
          <p:cNvPr id="5" name="表格 4">
            <a:extLst>
              <a:ext uri="{FF2B5EF4-FFF2-40B4-BE49-F238E27FC236}">
                <a16:creationId xmlns:a16="http://schemas.microsoft.com/office/drawing/2014/main" id="{56475011-53E7-4348-8B72-60C294FD29AA}"/>
              </a:ext>
            </a:extLst>
          </p:cNvPr>
          <p:cNvGraphicFramePr>
            <a:graphicFrameLocks noGrp="1"/>
          </p:cNvGraphicFramePr>
          <p:nvPr>
            <p:extLst>
              <p:ext uri="{D42A27DB-BD31-4B8C-83A1-F6EECF244321}">
                <p14:modId xmlns:p14="http://schemas.microsoft.com/office/powerpoint/2010/main" val="3093039976"/>
              </p:ext>
            </p:extLst>
          </p:nvPr>
        </p:nvGraphicFramePr>
        <p:xfrm>
          <a:off x="4090737" y="3096419"/>
          <a:ext cx="3599847" cy="2787015"/>
        </p:xfrm>
        <a:graphic>
          <a:graphicData uri="http://schemas.openxmlformats.org/drawingml/2006/table">
            <a:tbl>
              <a:tblPr>
                <a:tableStyleId>{5C22544A-7EE6-4342-B048-85BDC9FD1C3A}</a:tableStyleId>
              </a:tblPr>
              <a:tblGrid>
                <a:gridCol w="1199949">
                  <a:extLst>
                    <a:ext uri="{9D8B030D-6E8A-4147-A177-3AD203B41FA5}">
                      <a16:colId xmlns:a16="http://schemas.microsoft.com/office/drawing/2014/main" val="1431534311"/>
                    </a:ext>
                  </a:extLst>
                </a:gridCol>
                <a:gridCol w="1199949">
                  <a:extLst>
                    <a:ext uri="{9D8B030D-6E8A-4147-A177-3AD203B41FA5}">
                      <a16:colId xmlns:a16="http://schemas.microsoft.com/office/drawing/2014/main" val="1196522777"/>
                    </a:ext>
                  </a:extLst>
                </a:gridCol>
                <a:gridCol w="1199949">
                  <a:extLst>
                    <a:ext uri="{9D8B030D-6E8A-4147-A177-3AD203B41FA5}">
                      <a16:colId xmlns:a16="http://schemas.microsoft.com/office/drawing/2014/main" val="2397977085"/>
                    </a:ext>
                  </a:extLst>
                </a:gridCol>
              </a:tblGrid>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Id</a:t>
                      </a:r>
                    </a:p>
                  </a:txBody>
                  <a:tcPr marL="9525" marR="9525" marT="9525" marB="0" anchor="ctr"/>
                </a:tc>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Before </a:t>
                      </a:r>
                    </a:p>
                  </a:txBody>
                  <a:tcPr marL="9525" marR="9525" marT="9525" marB="0" anchor="ctr"/>
                </a:tc>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After </a:t>
                      </a:r>
                    </a:p>
                  </a:txBody>
                  <a:tcPr marL="9525" marR="9525" marT="9525" marB="0" anchor="ctr"/>
                </a:tc>
                <a:extLst>
                  <a:ext uri="{0D108BD9-81ED-4DB2-BD59-A6C34878D82A}">
                    <a16:rowId xmlns:a16="http://schemas.microsoft.com/office/drawing/2014/main" val="3455144471"/>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r" fontAlgn="ctr"/>
                      <a:r>
                        <a:rPr lang="en-US" altLang="zh-CN" sz="1600" u="none" strike="noStrike" dirty="0">
                          <a:effectLst/>
                        </a:rPr>
                        <a:t>115</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128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04866242"/>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r" fontAlgn="ctr"/>
                      <a:r>
                        <a:rPr lang="en-US" altLang="zh-CN" sz="1600" u="none" strike="noStrike">
                          <a:effectLst/>
                        </a:rPr>
                        <a:t>112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29546196"/>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r" fontAlgn="ctr"/>
                      <a:r>
                        <a:rPr lang="en-US" altLang="zh-CN" sz="1600" u="none" strike="noStrike">
                          <a:effectLst/>
                        </a:rPr>
                        <a:t>107</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106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61827523"/>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tc>
                <a:tc>
                  <a:txBody>
                    <a:bodyPr/>
                    <a:lstStyle/>
                    <a:p>
                      <a:pPr algn="r" fontAlgn="ctr"/>
                      <a:r>
                        <a:rPr lang="en-US" altLang="zh-CN" sz="1600" u="none" strike="noStrike">
                          <a:effectLst/>
                        </a:rPr>
                        <a:t>119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128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81140188"/>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tc>
                <a:tc>
                  <a:txBody>
                    <a:bodyPr/>
                    <a:lstStyle/>
                    <a:p>
                      <a:pPr algn="r"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122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53315139"/>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r" fontAlgn="ctr"/>
                      <a:r>
                        <a:rPr lang="en-US" altLang="zh-CN" sz="1600" u="none" strike="noStrike">
                          <a:effectLst/>
                        </a:rPr>
                        <a:t>138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145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21515597"/>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7</a:t>
                      </a:r>
                    </a:p>
                  </a:txBody>
                  <a:tcPr marL="9525" marR="9525" marT="9525" marB="0" anchor="ctr"/>
                </a:tc>
                <a:tc>
                  <a:txBody>
                    <a:bodyPr/>
                    <a:lstStyle/>
                    <a:p>
                      <a:pPr algn="r" fontAlgn="ctr"/>
                      <a:r>
                        <a:rPr lang="en-US" altLang="zh-CN" sz="1600" u="none" strike="noStrike">
                          <a:effectLst/>
                        </a:rPr>
                        <a:t>126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33760296"/>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8</a:t>
                      </a:r>
                    </a:p>
                  </a:txBody>
                  <a:tcPr marL="9525" marR="9525" marT="9525" marB="0" anchor="ctr"/>
                </a:tc>
                <a:tc>
                  <a:txBody>
                    <a:bodyPr/>
                    <a:lstStyle/>
                    <a:p>
                      <a:pPr algn="r" fontAlgn="ctr"/>
                      <a:r>
                        <a:rPr lang="en-US" altLang="zh-CN" sz="1600" u="none" strike="noStrike">
                          <a:effectLst/>
                        </a:rPr>
                        <a:t>105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109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74612663"/>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9</a:t>
                      </a:r>
                    </a:p>
                  </a:txBody>
                  <a:tcPr marL="9525" marR="9525" marT="9525" marB="0" anchor="ctr"/>
                </a:tc>
                <a:tc>
                  <a:txBody>
                    <a:bodyPr/>
                    <a:lstStyle/>
                    <a:p>
                      <a:pPr algn="r" fontAlgn="ctr"/>
                      <a:r>
                        <a:rPr lang="en-US" altLang="zh-CN" sz="1600" u="none" strike="noStrike">
                          <a:effectLst/>
                        </a:rPr>
                        <a:t>104</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a:effectLst/>
                        </a:rPr>
                        <a:t>102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98520231"/>
                  </a:ext>
                </a:extLst>
              </a:tr>
              <a:tr h="180975">
                <a:tc>
                  <a:txBody>
                    <a:bodyPr/>
                    <a:lstStyle/>
                    <a:p>
                      <a:pPr algn="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10</a:t>
                      </a:r>
                    </a:p>
                  </a:txBody>
                  <a:tcPr marL="9525" marR="9525" marT="9525" marB="0" anchor="ctr"/>
                </a:tc>
                <a:tc>
                  <a:txBody>
                    <a:bodyPr/>
                    <a:lstStyle/>
                    <a:p>
                      <a:pPr algn="r"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dirty="0">
                          <a:effectLst/>
                        </a:rPr>
                        <a:t>117</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11150308"/>
                  </a:ext>
                </a:extLst>
              </a:tr>
            </a:tbl>
          </a:graphicData>
        </a:graphic>
      </p:graphicFrame>
    </p:spTree>
    <p:extLst>
      <p:ext uri="{BB962C8B-B14F-4D97-AF65-F5344CB8AC3E}">
        <p14:creationId xmlns:p14="http://schemas.microsoft.com/office/powerpoint/2010/main" val="333449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9AF808-9EE6-683C-D2BA-7C672F820A30}"/>
              </a:ext>
            </a:extLst>
          </p:cNvPr>
          <p:cNvSpPr>
            <a:spLocks noGrp="1"/>
          </p:cNvSpPr>
          <p:nvPr>
            <p:ph idx="1"/>
          </p:nvPr>
        </p:nvSpPr>
        <p:spPr>
          <a:xfrm>
            <a:off x="838200" y="1142232"/>
            <a:ext cx="10515600" cy="4351338"/>
          </a:xfrm>
        </p:spPr>
        <p:txBody>
          <a:bodyPr>
            <a:normAutofit fontScale="85000" lnSpcReduction="10000"/>
          </a:bodyPr>
          <a:lstStyle/>
          <a:p>
            <a:r>
              <a:rPr lang="en-US" altLang="zh-CN" sz="3200" b="1" dirty="0">
                <a:latin typeface="StoneSerif"/>
              </a:rPr>
              <a:t>Exercise 2: </a:t>
            </a:r>
            <a:r>
              <a:rPr lang="en-US" altLang="zh-CN" sz="3200" dirty="0"/>
              <a:t>Suppose a sample of eight 35- to 39-year-old </a:t>
            </a:r>
            <a:r>
              <a:rPr lang="en-US" altLang="zh-CN" sz="3200" dirty="0" err="1"/>
              <a:t>nonprenant</a:t>
            </a:r>
            <a:r>
              <a:rPr lang="en-US" altLang="zh-CN" sz="3200" dirty="0"/>
              <a:t>, premenopausal OC users who work in a company and have a mean systolic blood pressure (SBP) of 132.86 mm Hg and sample standard deviation of 15.34 mm Hg are identified. A sample of 21 nonpregnant, premenopausal, non-OC users in the same age group are similarly identified who have mean SBP of 127.44 mm Hg and sample standard deviation of 18.23 mm Hg. What can be said about the underlying mean difference in blood pressure between the two groups?</a:t>
            </a:r>
          </a:p>
          <a:p>
            <a:pPr algn="l"/>
            <a:r>
              <a:rPr lang="en-US" altLang="zh-CN" sz="3200" dirty="0"/>
              <a:t>Meanwhile, compute a 95% CI for the true mean difference in systolic blood pressure (SBP) between 35- to 39-year-old OC users and non-OC users.</a:t>
            </a:r>
            <a:endParaRPr lang="zh-CN" altLang="en-US" sz="3200" dirty="0"/>
          </a:p>
        </p:txBody>
      </p:sp>
    </p:spTree>
    <p:extLst>
      <p:ext uri="{BB962C8B-B14F-4D97-AF65-F5344CB8AC3E}">
        <p14:creationId xmlns:p14="http://schemas.microsoft.com/office/powerpoint/2010/main" val="142905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26DAB-1553-5662-0BE2-F8A18796C6A0}"/>
              </a:ext>
            </a:extLst>
          </p:cNvPr>
          <p:cNvSpPr>
            <a:spLocks noGrp="1"/>
          </p:cNvSpPr>
          <p:nvPr>
            <p:ph type="title"/>
          </p:nvPr>
        </p:nvSpPr>
        <p:spPr/>
        <p:txBody>
          <a:bodyPr/>
          <a:lstStyle/>
          <a:p>
            <a:r>
              <a:rPr lang="en-US" altLang="zh-CN" dirty="0"/>
              <a:t>Answer1: paired </a:t>
            </a:r>
            <a:r>
              <a:rPr lang="en-US" altLang="zh-CN" dirty="0" err="1"/>
              <a:t>ttest</a:t>
            </a:r>
            <a:r>
              <a:rPr lang="en-US" altLang="zh-CN" dirty="0"/>
              <a:t> </a:t>
            </a:r>
            <a:endParaRPr lang="zh-CN" altLang="en-US" dirty="0"/>
          </a:p>
        </p:txBody>
      </p:sp>
      <p:graphicFrame>
        <p:nvGraphicFramePr>
          <p:cNvPr id="5" name="内容占位符 4">
            <a:extLst>
              <a:ext uri="{FF2B5EF4-FFF2-40B4-BE49-F238E27FC236}">
                <a16:creationId xmlns:a16="http://schemas.microsoft.com/office/drawing/2014/main" id="{9AD150E1-90F9-EA18-8D71-19BC0F24DFD3}"/>
              </a:ext>
            </a:extLst>
          </p:cNvPr>
          <p:cNvGraphicFramePr>
            <a:graphicFrameLocks noGrp="1"/>
          </p:cNvGraphicFramePr>
          <p:nvPr>
            <p:ph idx="1"/>
            <p:extLst>
              <p:ext uri="{D42A27DB-BD31-4B8C-83A1-F6EECF244321}">
                <p14:modId xmlns:p14="http://schemas.microsoft.com/office/powerpoint/2010/main" val="2207844198"/>
              </p:ext>
            </p:extLst>
          </p:nvPr>
        </p:nvGraphicFramePr>
        <p:xfrm>
          <a:off x="838200" y="1322062"/>
          <a:ext cx="5257800" cy="319087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395646321"/>
                    </a:ext>
                  </a:extLst>
                </a:gridCol>
                <a:gridCol w="685800">
                  <a:extLst>
                    <a:ext uri="{9D8B030D-6E8A-4147-A177-3AD203B41FA5}">
                      <a16:colId xmlns:a16="http://schemas.microsoft.com/office/drawing/2014/main" val="810755344"/>
                    </a:ext>
                  </a:extLst>
                </a:gridCol>
                <a:gridCol w="685800">
                  <a:extLst>
                    <a:ext uri="{9D8B030D-6E8A-4147-A177-3AD203B41FA5}">
                      <a16:colId xmlns:a16="http://schemas.microsoft.com/office/drawing/2014/main" val="3568894834"/>
                    </a:ext>
                  </a:extLst>
                </a:gridCol>
                <a:gridCol w="1955800">
                  <a:extLst>
                    <a:ext uri="{9D8B030D-6E8A-4147-A177-3AD203B41FA5}">
                      <a16:colId xmlns:a16="http://schemas.microsoft.com/office/drawing/2014/main" val="4255837037"/>
                    </a:ext>
                  </a:extLst>
                </a:gridCol>
                <a:gridCol w="1244600">
                  <a:extLst>
                    <a:ext uri="{9D8B030D-6E8A-4147-A177-3AD203B41FA5}">
                      <a16:colId xmlns:a16="http://schemas.microsoft.com/office/drawing/2014/main" val="3278421054"/>
                    </a:ext>
                  </a:extLst>
                </a:gridCol>
              </a:tblGrid>
              <a:tr h="257175">
                <a:tc>
                  <a:txBody>
                    <a:bodyPr/>
                    <a:lstStyle/>
                    <a:p>
                      <a:pPr algn="r" rtl="0" fontAlgn="ctr"/>
                      <a:r>
                        <a:rPr lang="en-US" sz="1600" u="none" strike="noStrike">
                          <a:effectLst/>
                        </a:rPr>
                        <a:t>Id</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sz="1600" u="none" strike="noStrike">
                          <a:effectLst/>
                        </a:rPr>
                        <a:t>Before </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sz="1600" u="none" strike="noStrike">
                          <a:effectLst/>
                        </a:rPr>
                        <a:t>After </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sz="1600" u="none" strike="noStrike" dirty="0">
                          <a:effectLst/>
                        </a:rPr>
                        <a:t>d=before-after</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sz="1600" u="none" strike="noStrike">
                          <a:effectLst/>
                        </a:rPr>
                        <a:t>d-square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22401325"/>
                  </a:ext>
                </a:extLst>
              </a:tr>
              <a:tr h="257175">
                <a:tc>
                  <a:txBody>
                    <a:bodyPr/>
                    <a:lstStyle/>
                    <a:p>
                      <a:pPr algn="r" rtl="0" fontAlgn="ctr"/>
                      <a:r>
                        <a:rPr lang="en-US" altLang="zh-CN" sz="1600" u="none" strike="noStrike">
                          <a:effectLst/>
                        </a:rPr>
                        <a:t>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128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29885993"/>
                  </a:ext>
                </a:extLst>
              </a:tr>
              <a:tr h="257175">
                <a:tc>
                  <a:txBody>
                    <a:bodyPr/>
                    <a:lstStyle/>
                    <a:p>
                      <a:pPr algn="r" rtl="0" fontAlgn="ctr"/>
                      <a:r>
                        <a:rPr lang="en-US" altLang="zh-CN" sz="1600" u="none" strike="noStrike">
                          <a:effectLst/>
                        </a:rPr>
                        <a:t>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64080472"/>
                  </a:ext>
                </a:extLst>
              </a:tr>
              <a:tr h="257175">
                <a:tc>
                  <a:txBody>
                    <a:bodyPr/>
                    <a:lstStyle/>
                    <a:p>
                      <a:pPr algn="r" rtl="0" fontAlgn="ctr"/>
                      <a:r>
                        <a:rPr lang="en-US" altLang="zh-CN" sz="1600" u="none" strike="noStrike">
                          <a:effectLst/>
                        </a:rPr>
                        <a:t>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107</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8598153"/>
                  </a:ext>
                </a:extLst>
              </a:tr>
              <a:tr h="257175">
                <a:tc>
                  <a:txBody>
                    <a:bodyPr/>
                    <a:lstStyle/>
                    <a:p>
                      <a:pPr algn="r" rtl="0" fontAlgn="ctr"/>
                      <a:r>
                        <a:rPr lang="en-US" altLang="zh-CN" sz="1600" u="none" strike="noStrike">
                          <a:effectLst/>
                        </a:rPr>
                        <a:t>4</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128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15390695"/>
                  </a:ext>
                </a:extLst>
              </a:tr>
              <a:tr h="257175">
                <a:tc>
                  <a:txBody>
                    <a:bodyPr/>
                    <a:lstStyle/>
                    <a:p>
                      <a:pPr algn="r" rtl="0" fontAlgn="ctr"/>
                      <a:r>
                        <a:rPr lang="en-US" altLang="zh-CN" sz="1600" u="none" strike="noStrike">
                          <a:effectLst/>
                        </a:rPr>
                        <a:t>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122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16310025"/>
                  </a:ext>
                </a:extLst>
              </a:tr>
              <a:tr h="257175">
                <a:tc>
                  <a:txBody>
                    <a:bodyPr/>
                    <a:lstStyle/>
                    <a:p>
                      <a:pPr algn="r" rtl="0" fontAlgn="ctr"/>
                      <a:r>
                        <a:rPr lang="en-US" altLang="zh-CN" sz="1600" u="none" strike="noStrike">
                          <a:effectLst/>
                        </a:rPr>
                        <a:t>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138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145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71548962"/>
                  </a:ext>
                </a:extLst>
              </a:tr>
              <a:tr h="257175">
                <a:tc>
                  <a:txBody>
                    <a:bodyPr/>
                    <a:lstStyle/>
                    <a:p>
                      <a:pPr algn="r" rtl="0" fontAlgn="ctr"/>
                      <a:r>
                        <a:rPr lang="en-US" altLang="zh-CN" sz="1600" u="none" strike="noStrike">
                          <a:effectLst/>
                        </a:rPr>
                        <a:t>7</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126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89860587"/>
                  </a:ext>
                </a:extLst>
              </a:tr>
              <a:tr h="257175">
                <a:tc>
                  <a:txBody>
                    <a:bodyPr/>
                    <a:lstStyle/>
                    <a:p>
                      <a:pPr algn="r" rtl="0" fontAlgn="ctr"/>
                      <a:r>
                        <a:rPr lang="en-US" altLang="zh-CN" sz="1600" u="none" strike="noStrike">
                          <a:effectLst/>
                        </a:rPr>
                        <a:t>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39709513"/>
                  </a:ext>
                </a:extLst>
              </a:tr>
              <a:tr h="257175">
                <a:tc>
                  <a:txBody>
                    <a:bodyPr/>
                    <a:lstStyle/>
                    <a:p>
                      <a:pPr algn="r" rtl="0" fontAlgn="ctr"/>
                      <a:r>
                        <a:rPr lang="en-US" altLang="zh-CN" sz="1600" u="none" strike="noStrike">
                          <a:effectLst/>
                        </a:rPr>
                        <a:t>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104</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102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16356810"/>
                  </a:ext>
                </a:extLst>
              </a:tr>
              <a:tr h="257175">
                <a:tc>
                  <a:txBody>
                    <a:bodyPr/>
                    <a:lstStyle/>
                    <a:p>
                      <a:pPr algn="r" rtl="0" fontAlgn="ctr"/>
                      <a:r>
                        <a:rPr lang="en-US" altLang="zh-CN" sz="1600" u="none" strike="noStrike">
                          <a:effectLst/>
                        </a:rPr>
                        <a:t>10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rtl="0" fontAlgn="ctr"/>
                      <a:r>
                        <a:rPr lang="en-US" altLang="zh-CN" sz="1600" u="none" strike="noStrike">
                          <a:effectLst/>
                        </a:rPr>
                        <a:t>117</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9703581"/>
                  </a:ext>
                </a:extLst>
              </a:tr>
              <a:tr h="180975">
                <a:tc>
                  <a:txBody>
                    <a:bodyPr/>
                    <a:lstStyle/>
                    <a:p>
                      <a:pPr algn="l" fontAlgn="ctr"/>
                      <a:r>
                        <a:rPr lang="zh-CN" altLang="en-US" sz="1100" u="none" strike="noStrike" dirty="0">
                          <a:effectLst/>
                        </a:rPr>
                        <a:t>　</a:t>
                      </a:r>
                      <a:r>
                        <a:rPr lang="en-US" altLang="zh-CN" sz="1100" u="none" strike="noStrike" dirty="0">
                          <a:effectLst/>
                        </a:rPr>
                        <a:t>sum</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solidFill>
                            <a:srgbClr val="FF0000"/>
                          </a:solidFill>
                          <a:effectLst/>
                        </a:rPr>
                        <a:t>-4.8</a:t>
                      </a:r>
                      <a:endParaRPr lang="en-US" altLang="zh-CN" sz="11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solidFill>
                            <a:srgbClr val="FF0000"/>
                          </a:solidFill>
                          <a:effectLst/>
                        </a:rPr>
                        <a:t>418</a:t>
                      </a:r>
                      <a:endParaRPr lang="en-US" altLang="zh-CN" sz="11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52359214"/>
                  </a:ext>
                </a:extLst>
              </a:tr>
              <a:tr h="180975">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average</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b="0" i="0" u="none" strike="noStrike" dirty="0">
                          <a:solidFill>
                            <a:srgbClr val="FF0000"/>
                          </a:solidFill>
                          <a:effectLst/>
                          <a:latin typeface="等线" panose="02010600030101010101" pitchFamily="2" charset="-122"/>
                          <a:ea typeface="等线" panose="02010600030101010101" pitchFamily="2" charset="-122"/>
                        </a:rPr>
                        <a:t>-4.8</a:t>
                      </a:r>
                    </a:p>
                  </a:txBody>
                  <a:tcPr marL="9525" marR="9525" marT="9525" marB="0" anchor="ctr"/>
                </a:tc>
                <a:tc>
                  <a:txBody>
                    <a:bodyPr/>
                    <a:lstStyle/>
                    <a:p>
                      <a:pPr algn="r" fontAlgn="ctr"/>
                      <a:endParaRPr lang="en-US" altLang="zh-CN" sz="11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77696088"/>
                  </a:ext>
                </a:extLst>
              </a:tr>
            </a:tbl>
          </a:graphicData>
        </a:graphic>
      </p:graphicFrame>
      <p:pic>
        <p:nvPicPr>
          <p:cNvPr id="7" name="图片 6">
            <a:extLst>
              <a:ext uri="{FF2B5EF4-FFF2-40B4-BE49-F238E27FC236}">
                <a16:creationId xmlns:a16="http://schemas.microsoft.com/office/drawing/2014/main" id="{DD1839D4-8F75-3B14-4277-7A332F45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897" y="1322062"/>
            <a:ext cx="3982006" cy="1524213"/>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D045C7D1-11F5-91D6-0845-C9EDCF76A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238" y="3198304"/>
            <a:ext cx="3496163" cy="1314633"/>
          </a:xfrm>
          <a:prstGeom prst="rect">
            <a:avLst/>
          </a:prstGeom>
        </p:spPr>
      </p:pic>
      <p:sp>
        <p:nvSpPr>
          <p:cNvPr id="11" name="文本框 10">
            <a:extLst>
              <a:ext uri="{FF2B5EF4-FFF2-40B4-BE49-F238E27FC236}">
                <a16:creationId xmlns:a16="http://schemas.microsoft.com/office/drawing/2014/main" id="{49F09874-9F64-EF8A-704E-76A8501730DE}"/>
              </a:ext>
            </a:extLst>
          </p:cNvPr>
          <p:cNvSpPr txBox="1"/>
          <p:nvPr/>
        </p:nvSpPr>
        <p:spPr>
          <a:xfrm>
            <a:off x="7187665" y="4777156"/>
            <a:ext cx="6097604" cy="646331"/>
          </a:xfrm>
          <a:prstGeom prst="rect">
            <a:avLst/>
          </a:prstGeom>
          <a:noFill/>
        </p:spPr>
        <p:txBody>
          <a:bodyPr wrap="square">
            <a:spAutoFit/>
          </a:bodyPr>
          <a:lstStyle/>
          <a:p>
            <a:r>
              <a:rPr lang="en-US" altLang="zh-CN" sz="1800" b="0" i="1" u="none" strike="noStrike" baseline="0" dirty="0">
                <a:latin typeface="StoneSerif-Italic"/>
              </a:rPr>
              <a:t>t0</a:t>
            </a:r>
            <a:r>
              <a:rPr lang="en-US" altLang="zh-CN" sz="1800" b="0" i="1" u="none" strike="noStrike" baseline="-25000" dirty="0">
                <a:latin typeface="StoneSerif-Italic"/>
              </a:rPr>
              <a:t>.05/2,0.05</a:t>
            </a:r>
            <a:r>
              <a:rPr lang="en-US" altLang="zh-CN" sz="800" b="0" i="0" u="none" strike="noStrike" baseline="0" dirty="0">
                <a:latin typeface="StoneSerif"/>
              </a:rPr>
              <a:t> </a:t>
            </a:r>
            <a:r>
              <a:rPr lang="en-US" altLang="zh-CN" sz="1800" b="0" i="0" u="none" strike="noStrike" baseline="0" dirty="0">
                <a:latin typeface="Symbol" panose="05050102010706020507" pitchFamily="18" charset="2"/>
              </a:rPr>
              <a:t>= </a:t>
            </a:r>
            <a:r>
              <a:rPr lang="en-US" altLang="zh-CN" sz="1800" b="0" i="0" u="none" strike="noStrike" baseline="0" dirty="0">
                <a:latin typeface="StoneSerif"/>
              </a:rPr>
              <a:t>2.262</a:t>
            </a:r>
          </a:p>
          <a:p>
            <a:r>
              <a:rPr lang="en-US" altLang="zh-CN" dirty="0">
                <a:latin typeface="StoneSerif"/>
              </a:rPr>
              <a:t>Reject</a:t>
            </a:r>
            <a:endParaRPr lang="zh-CN" altLang="en-US" dirty="0"/>
          </a:p>
        </p:txBody>
      </p:sp>
    </p:spTree>
    <p:extLst>
      <p:ext uri="{BB962C8B-B14F-4D97-AF65-F5344CB8AC3E}">
        <p14:creationId xmlns:p14="http://schemas.microsoft.com/office/powerpoint/2010/main" val="214137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26DAB-1553-5662-0BE2-F8A18796C6A0}"/>
              </a:ext>
            </a:extLst>
          </p:cNvPr>
          <p:cNvSpPr>
            <a:spLocks noGrp="1"/>
          </p:cNvSpPr>
          <p:nvPr>
            <p:ph type="title"/>
          </p:nvPr>
        </p:nvSpPr>
        <p:spPr/>
        <p:txBody>
          <a:bodyPr/>
          <a:lstStyle/>
          <a:p>
            <a:r>
              <a:rPr lang="en-US" altLang="zh-CN" dirty="0"/>
              <a:t>Answer2: independent </a:t>
            </a:r>
            <a:r>
              <a:rPr lang="en-US" altLang="zh-CN" dirty="0" err="1"/>
              <a:t>ttest</a:t>
            </a:r>
            <a:r>
              <a:rPr lang="en-US" altLang="zh-CN" dirty="0"/>
              <a:t> </a:t>
            </a:r>
            <a:endParaRPr lang="zh-CN" altLang="en-US" dirty="0"/>
          </a:p>
        </p:txBody>
      </p:sp>
      <p:pic>
        <p:nvPicPr>
          <p:cNvPr id="8" name="图片 7">
            <a:extLst>
              <a:ext uri="{FF2B5EF4-FFF2-40B4-BE49-F238E27FC236}">
                <a16:creationId xmlns:a16="http://schemas.microsoft.com/office/drawing/2014/main" id="{30E28995-7DF5-58D9-6660-AAC689027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02" y="2134842"/>
            <a:ext cx="3784142" cy="540592"/>
          </a:xfrm>
          <a:prstGeom prst="rect">
            <a:avLst/>
          </a:prstGeom>
        </p:spPr>
      </p:pic>
      <p:sp>
        <p:nvSpPr>
          <p:cNvPr id="12" name="文本框 11">
            <a:extLst>
              <a:ext uri="{FF2B5EF4-FFF2-40B4-BE49-F238E27FC236}">
                <a16:creationId xmlns:a16="http://schemas.microsoft.com/office/drawing/2014/main" id="{D8BAE014-05B3-3DBD-877D-4DC9B02A7A6E}"/>
              </a:ext>
            </a:extLst>
          </p:cNvPr>
          <p:cNvSpPr txBox="1"/>
          <p:nvPr/>
        </p:nvSpPr>
        <p:spPr>
          <a:xfrm>
            <a:off x="1093703" y="1488511"/>
            <a:ext cx="10966751" cy="646331"/>
          </a:xfrm>
          <a:prstGeom prst="rect">
            <a:avLst/>
          </a:prstGeom>
          <a:noFill/>
        </p:spPr>
        <p:txBody>
          <a:bodyPr wrap="square">
            <a:spAutoFit/>
          </a:bodyPr>
          <a:lstStyle/>
          <a:p>
            <a:pPr algn="l"/>
            <a:r>
              <a:rPr lang="en-US" altLang="zh-CN" sz="1800" b="0" i="0" u="none" strike="noStrike" baseline="0" dirty="0">
                <a:latin typeface="StoneSerif"/>
              </a:rPr>
              <a:t>The sample standard deviation of blood pressure for the 8 OC users was 15.34 and for the 21 non-OC users was 18.23. Hence the variance ratio is</a:t>
            </a:r>
            <a:endParaRPr lang="zh-CN" altLang="en-US" dirty="0"/>
          </a:p>
        </p:txBody>
      </p:sp>
      <p:pic>
        <p:nvPicPr>
          <p:cNvPr id="14" name="图片 13">
            <a:extLst>
              <a:ext uri="{FF2B5EF4-FFF2-40B4-BE49-F238E27FC236}">
                <a16:creationId xmlns:a16="http://schemas.microsoft.com/office/drawing/2014/main" id="{A3DC5FAC-D46E-7F26-F18A-E62FECA93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03" y="2791437"/>
            <a:ext cx="3519359" cy="540591"/>
          </a:xfrm>
          <a:prstGeom prst="rect">
            <a:avLst/>
          </a:prstGeom>
        </p:spPr>
      </p:pic>
      <p:sp>
        <p:nvSpPr>
          <p:cNvPr id="16" name="文本框 15">
            <a:extLst>
              <a:ext uri="{FF2B5EF4-FFF2-40B4-BE49-F238E27FC236}">
                <a16:creationId xmlns:a16="http://schemas.microsoft.com/office/drawing/2014/main" id="{9E2B887F-FCFB-77AB-8A62-CBB79E31722E}"/>
              </a:ext>
            </a:extLst>
          </p:cNvPr>
          <p:cNvSpPr txBox="1"/>
          <p:nvPr/>
        </p:nvSpPr>
        <p:spPr>
          <a:xfrm>
            <a:off x="1016702" y="3422501"/>
            <a:ext cx="10515599" cy="369332"/>
          </a:xfrm>
          <a:prstGeom prst="rect">
            <a:avLst/>
          </a:prstGeom>
          <a:noFill/>
        </p:spPr>
        <p:txBody>
          <a:bodyPr wrap="square">
            <a:spAutoFit/>
          </a:bodyPr>
          <a:lstStyle/>
          <a:p>
            <a:pPr algn="l"/>
            <a:r>
              <a:rPr lang="en-US" altLang="zh-CN" sz="1800" b="0" i="0" u="none" strike="noStrike" baseline="0" dirty="0">
                <a:latin typeface="StoneSerif"/>
              </a:rPr>
              <a:t>the underlying variances of the two samples do not significantly differ from each other.</a:t>
            </a:r>
            <a:endParaRPr lang="zh-CN" altLang="en-US" dirty="0"/>
          </a:p>
        </p:txBody>
      </p:sp>
    </p:spTree>
    <p:extLst>
      <p:ext uri="{BB962C8B-B14F-4D97-AF65-F5344CB8AC3E}">
        <p14:creationId xmlns:p14="http://schemas.microsoft.com/office/powerpoint/2010/main" val="296949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DBC51-879F-4BBF-6AB6-6585DCC615C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83EF370-2C3D-BE87-7770-3D151DBCA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172" y="365125"/>
            <a:ext cx="6344535" cy="3553321"/>
          </a:xfrm>
        </p:spPr>
      </p:pic>
      <p:pic>
        <p:nvPicPr>
          <p:cNvPr id="7" name="图片 6">
            <a:extLst>
              <a:ext uri="{FF2B5EF4-FFF2-40B4-BE49-F238E27FC236}">
                <a16:creationId xmlns:a16="http://schemas.microsoft.com/office/drawing/2014/main" id="{E88A3025-4F88-968D-DBD2-D7301783F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33199"/>
            <a:ext cx="5639587" cy="2152950"/>
          </a:xfrm>
          <a:prstGeom prst="rect">
            <a:avLst/>
          </a:prstGeom>
        </p:spPr>
      </p:pic>
      <p:sp>
        <p:nvSpPr>
          <p:cNvPr id="9" name="文本框 8">
            <a:extLst>
              <a:ext uri="{FF2B5EF4-FFF2-40B4-BE49-F238E27FC236}">
                <a16:creationId xmlns:a16="http://schemas.microsoft.com/office/drawing/2014/main" id="{B763ECEC-A88E-998C-961C-AE65C5475114}"/>
              </a:ext>
            </a:extLst>
          </p:cNvPr>
          <p:cNvSpPr txBox="1"/>
          <p:nvPr/>
        </p:nvSpPr>
        <p:spPr>
          <a:xfrm>
            <a:off x="7736305" y="1506022"/>
            <a:ext cx="6097604" cy="954107"/>
          </a:xfrm>
          <a:prstGeom prst="rect">
            <a:avLst/>
          </a:prstGeom>
          <a:noFill/>
        </p:spPr>
        <p:txBody>
          <a:bodyPr wrap="square">
            <a:spAutoFit/>
          </a:bodyPr>
          <a:lstStyle/>
          <a:p>
            <a:r>
              <a:rPr lang="en-US" altLang="zh-CN" sz="2800" b="0" i="1" u="none" strike="noStrike" baseline="0" dirty="0">
                <a:latin typeface="StoneSerif-Italic"/>
              </a:rPr>
              <a:t>t</a:t>
            </a:r>
            <a:r>
              <a:rPr lang="en-US" altLang="zh-CN" sz="1050" b="0" i="0" u="none" strike="noStrike" baseline="0" dirty="0">
                <a:latin typeface="StoneSerif"/>
              </a:rPr>
              <a:t>27,.975 </a:t>
            </a:r>
            <a:r>
              <a:rPr lang="en-US" altLang="zh-CN" sz="2800" b="0" i="0" u="none" strike="noStrike" baseline="0" dirty="0">
                <a:latin typeface="Symbol" panose="05050102010706020507" pitchFamily="18" charset="2"/>
              </a:rPr>
              <a:t>= </a:t>
            </a:r>
            <a:r>
              <a:rPr lang="en-US" altLang="zh-CN" sz="2800" b="0" i="0" u="none" strike="noStrike" baseline="0" dirty="0">
                <a:latin typeface="StoneSerif"/>
              </a:rPr>
              <a:t>2.052.</a:t>
            </a:r>
          </a:p>
          <a:p>
            <a:r>
              <a:rPr lang="en-US" altLang="zh-CN" sz="2800" dirty="0">
                <a:latin typeface="StoneSerif"/>
              </a:rPr>
              <a:t>Accept</a:t>
            </a:r>
            <a:endParaRPr lang="zh-CN" altLang="en-US" sz="2800" dirty="0"/>
          </a:p>
        </p:txBody>
      </p:sp>
    </p:spTree>
    <p:extLst>
      <p:ext uri="{BB962C8B-B14F-4D97-AF65-F5344CB8AC3E}">
        <p14:creationId xmlns:p14="http://schemas.microsoft.com/office/powerpoint/2010/main" val="255077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9D9769-FDFC-7E89-B47B-80C86DC9528F}"/>
              </a:ext>
            </a:extLst>
          </p:cNvPr>
          <p:cNvSpPr>
            <a:spLocks noGrp="1"/>
          </p:cNvSpPr>
          <p:nvPr>
            <p:ph idx="1"/>
          </p:nvPr>
        </p:nvSpPr>
        <p:spPr>
          <a:xfrm>
            <a:off x="308811" y="429962"/>
            <a:ext cx="10515600" cy="4351338"/>
          </a:xfrm>
        </p:spPr>
        <p:txBody>
          <a:bodyPr>
            <a:normAutofit/>
          </a:bodyPr>
          <a:lstStyle/>
          <a:p>
            <a:r>
              <a:rPr lang="en-US" altLang="zh-CN" sz="4000" b="1" i="0" dirty="0" err="1">
                <a:solidFill>
                  <a:srgbClr val="111827"/>
                </a:solidFill>
                <a:effectLst/>
                <a:highlight>
                  <a:srgbClr val="C0C0C0"/>
                </a:highlight>
                <a:latin typeface="Studio-Feixen-Sans"/>
              </a:rPr>
              <a:t>t.test</a:t>
            </a:r>
            <a:r>
              <a:rPr lang="en-US" altLang="zh-CN" sz="4000" b="1" i="0" dirty="0">
                <a:solidFill>
                  <a:srgbClr val="111827"/>
                </a:solidFill>
                <a:effectLst/>
                <a:latin typeface="Studio-Feixen-Sans"/>
              </a:rPr>
              <a:t>: </a:t>
            </a:r>
            <a:r>
              <a:rPr lang="en-US" altLang="zh-CN" sz="4000" i="0" dirty="0">
                <a:solidFill>
                  <a:srgbClr val="111827"/>
                </a:solidFill>
                <a:effectLst/>
                <a:latin typeface="Studio-Feixen-Sans"/>
              </a:rPr>
              <a:t>Student's t-Test</a:t>
            </a:r>
          </a:p>
          <a:p>
            <a:r>
              <a:rPr lang="en-US" altLang="zh-CN" sz="2800" b="0" i="0" dirty="0">
                <a:solidFill>
                  <a:srgbClr val="374151"/>
                </a:solidFill>
                <a:effectLst/>
                <a:latin typeface="Studio-Feixen-Sans"/>
              </a:rPr>
              <a:t>Performs one and two sample t-tests on vectors of data.</a:t>
            </a:r>
            <a:endParaRPr lang="zh-CN" altLang="en-US" sz="4000" dirty="0"/>
          </a:p>
        </p:txBody>
      </p:sp>
      <p:pic>
        <p:nvPicPr>
          <p:cNvPr id="5" name="图片 4">
            <a:extLst>
              <a:ext uri="{FF2B5EF4-FFF2-40B4-BE49-F238E27FC236}">
                <a16:creationId xmlns:a16="http://schemas.microsoft.com/office/drawing/2014/main" id="{D8272843-8FDA-3581-79ED-00BF0C336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66" y="1614106"/>
            <a:ext cx="8275802" cy="4813932"/>
          </a:xfrm>
          <a:prstGeom prst="rect">
            <a:avLst/>
          </a:prstGeom>
        </p:spPr>
      </p:pic>
      <p:sp>
        <p:nvSpPr>
          <p:cNvPr id="6" name="矩形 5">
            <a:extLst>
              <a:ext uri="{FF2B5EF4-FFF2-40B4-BE49-F238E27FC236}">
                <a16:creationId xmlns:a16="http://schemas.microsoft.com/office/drawing/2014/main" id="{A967C201-3A22-7CE3-2424-46D214173733}"/>
              </a:ext>
            </a:extLst>
          </p:cNvPr>
          <p:cNvSpPr/>
          <p:nvPr/>
        </p:nvSpPr>
        <p:spPr>
          <a:xfrm>
            <a:off x="9250923" y="2605631"/>
            <a:ext cx="1371600"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X=data</a:t>
            </a:r>
          </a:p>
          <a:p>
            <a:pPr algn="ctr"/>
            <a:r>
              <a:rPr lang="en-US" altLang="zh-CN" dirty="0"/>
              <a:t>Y=group</a:t>
            </a:r>
            <a:endParaRPr lang="zh-CN" altLang="en-US" dirty="0"/>
          </a:p>
        </p:txBody>
      </p:sp>
    </p:spTree>
    <p:extLst>
      <p:ext uri="{BB962C8B-B14F-4D97-AF65-F5344CB8AC3E}">
        <p14:creationId xmlns:p14="http://schemas.microsoft.com/office/powerpoint/2010/main" val="10651331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654</Words>
  <Application>Microsoft Office PowerPoint</Application>
  <PresentationFormat>宽屏</PresentationFormat>
  <Paragraphs>137</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StoneSerif</vt:lpstr>
      <vt:lpstr>StoneSerif-Italic</vt:lpstr>
      <vt:lpstr>Studio-Feixen-Sans</vt:lpstr>
      <vt:lpstr>ui-monospace</vt:lpstr>
      <vt:lpstr>等线</vt:lpstr>
      <vt:lpstr>等线 Light</vt:lpstr>
      <vt:lpstr>Arial</vt:lpstr>
      <vt:lpstr>Symbol</vt:lpstr>
      <vt:lpstr>Office 主题​​</vt:lpstr>
      <vt:lpstr>Course work for t-test</vt:lpstr>
      <vt:lpstr>PowerPoint 演示文稿</vt:lpstr>
      <vt:lpstr>PowerPoint 演示文稿</vt:lpstr>
      <vt:lpstr>Answer1: paired ttest </vt:lpstr>
      <vt:lpstr>Answer2: independent ttest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work for t-test</dc:title>
  <dc:creator>YIN Jieyun</dc:creator>
  <cp:lastModifiedBy>YIN Jieyun</cp:lastModifiedBy>
  <cp:revision>4</cp:revision>
  <dcterms:created xsi:type="dcterms:W3CDTF">2023-03-24T02:33:41Z</dcterms:created>
  <dcterms:modified xsi:type="dcterms:W3CDTF">2023-03-26T06:26:02Z</dcterms:modified>
</cp:coreProperties>
</file>