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72" r:id="rId7"/>
    <p:sldId id="273" r:id="rId8"/>
    <p:sldId id="1373" r:id="rId9"/>
    <p:sldId id="1371" r:id="rId10"/>
    <p:sldId id="1372" r:id="rId11"/>
    <p:sldId id="331" r:id="rId12"/>
    <p:sldId id="1374" r:id="rId13"/>
    <p:sldId id="13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26" autoAdjust="0"/>
  </p:normalViewPr>
  <p:slideViewPr>
    <p:cSldViewPr snapToGrid="0">
      <p:cViewPr varScale="1">
        <p:scale>
          <a:sx n="100" d="100"/>
          <a:sy n="100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8C4BD-A0AF-4BE2-8A3C-6C916FB5D3A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4CB9-DA6E-4A4D-BF15-F89A5F0FB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9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A4BF8B21-5F9C-4C43-A76B-3E53D2AD8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D9C7AEE9-1EE7-8344-2511-AE60682F1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2FE81595-D7A8-7EB0-432B-08D97C554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D4A497-6398-480A-8926-03264B27ED6A}" type="slidenum"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530A6FBB-CBA3-FD8C-99DC-8183CDD66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1364FC12-5890-D158-BB56-DAD7B0E77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92467355-F7AE-2142-A865-7CE48CEB1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7D4984-2FAA-4E6D-A666-AF341881B1E9}" type="slidenum"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C8C9CC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626469"/>
                </a:solidFill>
                <a:effectLst/>
                <a:latin typeface="Arial" panose="020B0604020202020204" pitchFamily="34" charset="0"/>
              </a:rPr>
              <a:t>əˈnætəmi</a:t>
            </a:r>
            <a:r>
              <a:rPr lang="en-US" altLang="zh-CN" b="0" i="0" dirty="0">
                <a:solidFill>
                  <a:srgbClr val="C8C9CC"/>
                </a:solidFill>
                <a:effectLst/>
                <a:latin typeface="Arial" panose="020B0604020202020204" pitchFamily="34" charset="0"/>
              </a:rPr>
              <a:t>/</a:t>
            </a:r>
          </a:p>
          <a:p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/ˌem.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briˈɑ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ː.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lə.dʒi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ECF9F-2C87-44F1-9CB9-CD788DBA769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9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893D-CF06-4A02-5C74-CDDCD6B9D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79E990-951F-6610-36BE-DA97AB819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05F25-6564-69BF-5D91-72BBCC91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CE52F-B212-A79C-9468-90D19154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B8084-62DF-3BBA-3075-B2A3301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8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A162B-7D6E-86DF-4452-3BB8970E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852475-69A4-283A-3507-07C0935E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2735E-826E-6D8E-25D9-D56C0470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745A7-24C1-F8FE-1FA2-C4862F5F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15E-E4F3-5509-BCA3-C0D94316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29557C-30F8-4FF1-624D-73C6F19B3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10C7E-F81C-5C94-D230-9527EFD4A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AA462-A869-DA6A-7901-006C70DA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5A977-F59E-5806-9B66-FA6F0F1F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78E07-0D23-88BB-05C6-E984B2B8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3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D18C1-E338-E361-CE69-00C7C46D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C3E2E-0FCE-00B0-3FB4-9C7CF630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D3894-2C39-C4FD-F983-FE917AED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51CD4-6D2A-F9A0-F977-2488150C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5D149-FFB2-68EB-030F-65B90844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2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04D5-FAD0-D664-F39A-D7EA2223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FE5F7-1F9A-8EEC-2ACB-557A73BF4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C7058-B9BB-CA77-6137-EFDADA4D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AB5EE-EDA3-6361-6E78-6A12A4AC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10059-7377-F254-1066-4FA7E611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65AF8-B322-0563-F581-FC6E27F8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0EA9-8A1C-15FE-8312-D24FB2DD5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26647-9829-CC7B-7E86-6EB93FA85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D1E61-D24E-C010-D4CB-F6B4E4F5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CB79C-6C06-A7CD-A419-19468B77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AA1A3-B886-4CF0-9488-071BA827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C1E94-694F-0AAD-0AF6-6E99030C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69B22-ECA7-FD67-7DB9-E30FB5E1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1DC85-0F87-7BC9-CCFC-94F83998F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A5E9F8-AB79-8752-E76F-C92EC43E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B4D0C-96EE-CA4A-9FCC-CEB97DDE2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C1D44D-92B1-BDAD-DEC9-50F768C1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D020DA-27AD-4934-39EA-56CB93C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7CF799-78E5-5FB2-DC9A-28B6006B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2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6E0F-D713-6972-7B6E-7CA71BAB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61EB03-6840-9043-988F-96485EED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9DBAF-4E37-F1B5-3E26-9FF0B934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B51DA-210D-A9DD-BBB1-94C96AA3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0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810F4A-E0DE-5810-C2ED-84064FF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39758-FFEE-542A-BD04-6F1B0877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EBC18-A3CF-72C5-ADD2-45A4D49F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4F3C0-0ECD-2D8C-5D0D-0FC10457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78907-6185-EFA9-3E5E-8D0E89D6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546E1-5612-F289-6248-A5DB71A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39B4C-3C05-FF18-BE82-59AB0BEC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670AF-376F-3A08-AECF-44FCA041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C3B3D-CF5A-DB26-E04B-6025B4FF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62F2-1A0F-AC42-58F0-EE3A9BD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25517-FA3D-7523-F4FA-BD5482D9A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5CF23-A67B-42DC-2FDF-9F393ABA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0B09B-7A26-A8A4-DE18-6FC7E8BC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CB2BF-B16C-F538-119F-CDB7141D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1AC33-5EAD-8DEE-B3E3-96232CB1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6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31A3D9-F520-5083-FB62-B3CB8102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5E4C7-8996-FD92-F115-FF199B3A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15C51-AEA5-9122-6278-229AA3241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C216-FBF5-493E-BCFF-F23C01439D1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2BDF0-91CA-F304-2010-414567F46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AC8F6-CF7E-D546-D538-16FFACB30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189F-2726-411E-BDAE-D08540725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6118C-258A-1FAC-1B52-A2ABFD906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Rank sum 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6DB823-F5A5-13D7-E8C4-7EFAECFEF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3DDF8-A3A3-3C1E-5144-A59C3664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171119"/>
            <a:ext cx="10515600" cy="1325563"/>
          </a:xfrm>
        </p:spPr>
        <p:txBody>
          <a:bodyPr/>
          <a:lstStyle/>
          <a:p>
            <a:r>
              <a:rPr lang="en-US" altLang="zh-CN" dirty="0"/>
              <a:t>Freidman test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57F2E0F-E06A-B4A8-0BB0-76CBA62F4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7" y="1198359"/>
            <a:ext cx="5611008" cy="263879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5CF295-EA60-002A-22FA-056D7AC7F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37" y="1241227"/>
            <a:ext cx="6897063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1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00" y="548680"/>
            <a:ext cx="10210800" cy="114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4 </a:t>
            </a:r>
            <a:r>
              <a:rPr lang="en-US" altLang="zh-CN" sz="2400" b="0" i="0" dirty="0">
                <a:solidFill>
                  <a:srgbClr val="2A2B2E"/>
                </a:solidFill>
                <a:effectLst/>
                <a:latin typeface="PingFang SC"/>
              </a:rPr>
              <a:t>Comparison of the comprehensive scores of 10 medical students on the teaching effects of three basic medical courses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10527"/>
              </p:ext>
            </p:extLst>
          </p:nvPr>
        </p:nvGraphicFramePr>
        <p:xfrm>
          <a:off x="495300" y="1689762"/>
          <a:ext cx="8972548" cy="4754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217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6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5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student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Anatomy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Physiology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Histoembryology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score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score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score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3.0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4.5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2.5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3.0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r>
                        <a:rPr lang="en-US" sz="2400" b="1" kern="100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877A-8E61-09F8-0B60-3EFB256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 correlation-spearman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E123C-2A62-E227-C341-CF6CA73A9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66" y="1934322"/>
            <a:ext cx="5258534" cy="666843"/>
          </a:xfrm>
        </p:spPr>
      </p:pic>
    </p:spTree>
    <p:extLst>
      <p:ext uri="{BB962C8B-B14F-4D97-AF65-F5344CB8AC3E}">
        <p14:creationId xmlns:p14="http://schemas.microsoft.com/office/powerpoint/2010/main" val="235083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F327F-494F-4CA4-CF6D-ACDEEB7B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A50EC0-7141-80B1-10D1-236367CB5C5D}"/>
              </a:ext>
            </a:extLst>
          </p:cNvPr>
          <p:cNvSpPr txBox="1"/>
          <p:nvPr/>
        </p:nvSpPr>
        <p:spPr>
          <a:xfrm>
            <a:off x="736600" y="442077"/>
            <a:ext cx="1071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ffectLst/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Exercise 5</a:t>
            </a:r>
            <a:r>
              <a:rPr lang="en-US" altLang="zh-CN" sz="2800" kern="100" dirty="0">
                <a:effectLst/>
                <a:latin typeface="+mn-ea"/>
                <a:cs typeface="Times New Roman" panose="02020603050405020304" pitchFamily="18" charset="0"/>
              </a:rPr>
              <a:t>. scores for sleep quality and anxiety among 10 students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862DF8-2E68-0B76-C0D5-7BA269BAC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79794"/>
              </p:ext>
            </p:extLst>
          </p:nvPr>
        </p:nvGraphicFramePr>
        <p:xfrm>
          <a:off x="736599" y="1200088"/>
          <a:ext cx="10264776" cy="4591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0692">
                  <a:extLst>
                    <a:ext uri="{9D8B030D-6E8A-4147-A177-3AD203B41FA5}">
                      <a16:colId xmlns:a16="http://schemas.microsoft.com/office/drawing/2014/main" val="3353252700"/>
                    </a:ext>
                  </a:extLst>
                </a:gridCol>
                <a:gridCol w="3320692">
                  <a:extLst>
                    <a:ext uri="{9D8B030D-6E8A-4147-A177-3AD203B41FA5}">
                      <a16:colId xmlns:a16="http://schemas.microsoft.com/office/drawing/2014/main" val="1892003192"/>
                    </a:ext>
                  </a:extLst>
                </a:gridCol>
                <a:gridCol w="726806">
                  <a:extLst>
                    <a:ext uri="{9D8B030D-6E8A-4147-A177-3AD203B41FA5}">
                      <a16:colId xmlns:a16="http://schemas.microsoft.com/office/drawing/2014/main" val="476553592"/>
                    </a:ext>
                  </a:extLst>
                </a:gridCol>
                <a:gridCol w="2896586">
                  <a:extLst>
                    <a:ext uri="{9D8B030D-6E8A-4147-A177-3AD203B41FA5}">
                      <a16:colId xmlns:a16="http://schemas.microsoft.com/office/drawing/2014/main" val="2790531115"/>
                    </a:ext>
                  </a:extLst>
                </a:gridCol>
              </a:tblGrid>
              <a:tr h="14090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Sleep quality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Anxiety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9228896"/>
                  </a:ext>
                </a:extLst>
              </a:tr>
              <a:tr h="889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sz="200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8599924"/>
                  </a:ext>
                </a:extLst>
              </a:tr>
              <a:tr h="1409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15393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15393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5393" marR="31336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15393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292776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658567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346391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7352481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3477845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5569004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821236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516031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000975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692258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478934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36" marR="3133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6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85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48B6F-7FDF-5ACA-3D73-1613A1BD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47B3-B6CE-340C-7593-38C56D18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First, introduce Friedman test and rank correlation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0824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1C5D-B483-8685-E95C-4DB87358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09E67F-47C8-F350-B3A0-6D3305003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7" y="773233"/>
            <a:ext cx="2382501" cy="103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901E16-D8F6-C809-848B-A031BB3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94" y="132431"/>
            <a:ext cx="6897063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B58754-F884-F67F-0664-1BA51F5B9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7" y="2036197"/>
            <a:ext cx="10532149" cy="4456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50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C22CC-50F4-E643-F664-9FBADFE9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1E2082-BE85-179C-27A8-8AF43AAB9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2" y="501259"/>
            <a:ext cx="7093497" cy="913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164458-96A8-893A-1FF6-BB198B152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1690688"/>
            <a:ext cx="10515600" cy="821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97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C6688-A0B9-1FA0-0BB3-80DD0109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paired study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2982F-FAA0-0220-EB0F-F1BA8EDC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21B34"/>
                </a:solidFill>
                <a:highlight>
                  <a:srgbClr val="C0C0C0"/>
                </a:highlight>
                <a:latin typeface="Open Sans" panose="020B0606030504020204" pitchFamily="34" charset="0"/>
              </a:rPr>
              <a:t>Exercise 1</a:t>
            </a:r>
            <a:r>
              <a:rPr lang="en-US" altLang="zh-CN" sz="3200" dirty="0">
                <a:solidFill>
                  <a:srgbClr val="021B34"/>
                </a:solidFill>
                <a:latin typeface="Open Sans" panose="020B0606030504020204" pitchFamily="34" charset="0"/>
              </a:rPr>
              <a:t>: have a data, which contains the weight of 10 mice before and after the treatment.</a:t>
            </a:r>
            <a:endParaRPr lang="zh-CN" altLang="en-US" sz="3200" dirty="0">
              <a:solidFill>
                <a:srgbClr val="021B34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199E6C-0DD2-6003-68AD-2E7E8AFDC7FA}"/>
              </a:ext>
            </a:extLst>
          </p:cNvPr>
          <p:cNvSpPr txBox="1"/>
          <p:nvPr/>
        </p:nvSpPr>
        <p:spPr>
          <a:xfrm>
            <a:off x="1374006" y="3124131"/>
            <a:ext cx="100993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8B22"/>
                </a:solidFill>
                <a:effectLst/>
                <a:latin typeface="Courier New" panose="02070309020205020404" pitchFamily="49" charset="0"/>
              </a:rPr>
              <a:t># Weight of the mice before treatment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&lt;-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altLang="zh-CN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200.1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190.9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192.7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213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241.4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196.9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172.2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185.5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205.2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193.7</a:t>
            </a:r>
            <a:r>
              <a:rPr lang="en-US" altLang="zh-CN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228B22"/>
                </a:solidFill>
                <a:effectLst/>
                <a:latin typeface="Courier New" panose="02070309020205020404" pitchFamily="49" charset="0"/>
              </a:rPr>
              <a:t># Weight of the mice after treatment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&lt;-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altLang="zh-CN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392.9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393.2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345.1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393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434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427.9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422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383.9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392.3</a:t>
            </a:r>
            <a:r>
              <a:rPr lang="en-US" altLang="zh-CN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352.2</a:t>
            </a:r>
            <a:r>
              <a:rPr lang="en-US" altLang="zh-CN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13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683DB-A0ED-F6C0-16D2-BFDA3A8DE0D0}"/>
              </a:ext>
            </a:extLst>
          </p:cNvPr>
          <p:cNvSpPr txBox="1"/>
          <p:nvPr/>
        </p:nvSpPr>
        <p:spPr>
          <a:xfrm>
            <a:off x="1847850" y="9526"/>
            <a:ext cx="83518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4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Exercise 2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the NIHSS scores of 10 AIS patients with good outcome and 12 with poor outcome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72CB24D-155E-BCB0-9B54-4EE7585DEBA7}"/>
              </a:ext>
            </a:extLst>
          </p:cNvPr>
          <p:cNvGraphicFramePr>
            <a:graphicFrameLocks noGrp="1"/>
          </p:cNvGraphicFramePr>
          <p:nvPr/>
        </p:nvGraphicFramePr>
        <p:xfrm>
          <a:off x="1774826" y="688975"/>
          <a:ext cx="842486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Favorable outcome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Poor outcome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NIHSS score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Rank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NIHSS score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Rank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       4.5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3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66725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8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4.5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4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10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4.5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5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11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4.5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9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14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3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8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10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16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3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8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10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16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7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12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11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0513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18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8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13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11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19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10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16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11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20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 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 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12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21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 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 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12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0005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22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2000" b="1" kern="1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=10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T</a:t>
                      </a:r>
                      <a:r>
                        <a:rPr lang="en-US" sz="2000" b="1" kern="1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=73.5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9" marR="91439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2000" b="1" kern="1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=12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T</a:t>
                      </a:r>
                      <a:r>
                        <a:rPr lang="en-US" sz="2000" b="1" kern="1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=179.5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9972" name="灯片编号占位符 4">
            <a:extLst>
              <a:ext uri="{FF2B5EF4-FFF2-40B4-BE49-F238E27FC236}">
                <a16:creationId xmlns:a16="http://schemas.microsoft.com/office/drawing/2014/main" id="{3452421D-993B-FD5E-1E04-1E5174A76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838859-B0B0-48E3-A4D8-32DA2F2FBFF0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3DDF8-A3A3-3C1E-5144-A59C3664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Kruskal-Wallis test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DF0587-84AC-FF51-33F5-94D3CAB9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5" y="925830"/>
            <a:ext cx="8819584" cy="5761051"/>
          </a:xfrm>
        </p:spPr>
      </p:pic>
    </p:spTree>
    <p:extLst>
      <p:ext uri="{BB962C8B-B14F-4D97-AF65-F5344CB8AC3E}">
        <p14:creationId xmlns:p14="http://schemas.microsoft.com/office/powerpoint/2010/main" val="243127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689C0-5ABF-107F-71DF-5E76851A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Multiple comparison test between treatments or treatments versus control after Kruskal-Wallis test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A012488-B841-9809-EF56-C9916971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Dunn test for multiple comparisons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Probably the most popular test for this is the Dunn test, which is performed with the 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dunnTest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function in the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package.  Adjustments to the p-values could be made using the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method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option to control the familywise error rate or to control the false discovery rate. </a:t>
            </a: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Nemenyi</a:t>
            </a:r>
            <a:r>
              <a:rPr lang="en-US" altLang="zh-CN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test for multiple comparisons</a:t>
            </a:r>
          </a:p>
          <a:p>
            <a:pPr marL="0" indent="0">
              <a:buNone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Zar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(2010) suggests that the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Nemenyi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test is not appropriate for gr</a:t>
            </a:r>
          </a:p>
          <a:p>
            <a:pPr marL="0" indent="0">
              <a:buNone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oups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with unequal numbers of observations.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Pairwise Mann–Whitney U-tests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To prevent the inflation of type I error rates, adjustments to the p-values can be made using the 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p.adjust.method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option to control the familywise error rate or to control the false discovery rate.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32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95B89-ADD5-45FF-38F1-656FC042AADB}"/>
              </a:ext>
            </a:extLst>
          </p:cNvPr>
          <p:cNvSpPr txBox="1"/>
          <p:nvPr/>
        </p:nvSpPr>
        <p:spPr>
          <a:xfrm>
            <a:off x="1168400" y="323850"/>
            <a:ext cx="9944099" cy="1316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highlight>
                  <a:srgbClr val="C0C0C0"/>
                </a:highlight>
                <a:latin typeface="Times New Roman" pitchFamily="18" charset="0"/>
                <a:cs typeface="Times New Roman" pitchFamily="18" charset="0"/>
              </a:rPr>
              <a:t>Exercise 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 The spleen lymphocyte proliferation stimulated by heparin enzyme (HPA) </a:t>
            </a:r>
            <a:r>
              <a:rPr lang="zh-CN" altLang="zh-CN" sz="2800" dirty="0">
                <a:latin typeface="Times New Roman" panose="02020603050405020304" pitchFamily="18" charset="0"/>
                <a:cs typeface="Times New Roman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itchFamily="18" charset="0"/>
              </a:rPr>
              <a:t>measured as 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itchFamily="18" charset="0"/>
              </a:rPr>
              <a:t>H absorb value </a:t>
            </a:r>
            <a:r>
              <a:rPr lang="zh-CN" altLang="zh-CN" sz="2800" dirty="0">
                <a:latin typeface="Times New Roman" panose="02020603050405020304" pitchFamily="18" charset="0"/>
                <a:cs typeface="Times New Roman" pitchFamily="18" charset="0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31FEDAB-7D57-3A64-4BA0-B4929319B5F9}"/>
              </a:ext>
            </a:extLst>
          </p:cNvPr>
          <p:cNvGraphicFramePr>
            <a:graphicFrameLocks noGrp="1"/>
          </p:cNvGraphicFramePr>
          <p:nvPr/>
        </p:nvGraphicFramePr>
        <p:xfrm>
          <a:off x="1757363" y="1830389"/>
          <a:ext cx="8677274" cy="4694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Group 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Group 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Rank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Group C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Rank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zh-CN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zh-CN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zh-CN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2532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8138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9458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4682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2073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8419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1867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9580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2268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13590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2775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6490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12787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2884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400" b="1" kern="100" baseline="-25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400" b="1" kern="1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＝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400" b="1" kern="1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＝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400" b="1" kern="1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＝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400" b="1" kern="1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2" marR="6858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8618" name="灯片编号占位符 4">
            <a:extLst>
              <a:ext uri="{FF2B5EF4-FFF2-40B4-BE49-F238E27FC236}">
                <a16:creationId xmlns:a16="http://schemas.microsoft.com/office/drawing/2014/main" id="{397639E5-23DC-5BBB-77DF-34F7ECBBA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572750" y="6286503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4AEB4B-FC9C-415D-B53B-C0A8878D9FA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628</Words>
  <Application>Microsoft Office PowerPoint</Application>
  <PresentationFormat>宽屏</PresentationFormat>
  <Paragraphs>289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PingFang SC</vt:lpstr>
      <vt:lpstr>等线</vt:lpstr>
      <vt:lpstr>等线 Light</vt:lpstr>
      <vt:lpstr>Microsoft YaHei</vt:lpstr>
      <vt:lpstr>Arial</vt:lpstr>
      <vt:lpstr>Cambria</vt:lpstr>
      <vt:lpstr>Courier New</vt:lpstr>
      <vt:lpstr>Open Sans</vt:lpstr>
      <vt:lpstr>Times New Roman</vt:lpstr>
      <vt:lpstr>Office 主题​​</vt:lpstr>
      <vt:lpstr>Rank sum test</vt:lpstr>
      <vt:lpstr>PowerPoint 演示文稿</vt:lpstr>
      <vt:lpstr>PowerPoint 演示文稿</vt:lpstr>
      <vt:lpstr>PowerPoint 演示文稿</vt:lpstr>
      <vt:lpstr>For paired study </vt:lpstr>
      <vt:lpstr>PowerPoint 演示文稿</vt:lpstr>
      <vt:lpstr>Kruskal-Wallis test</vt:lpstr>
      <vt:lpstr>Multiple comparison test between treatments or treatments versus control after Kruskal-Wallis test</vt:lpstr>
      <vt:lpstr>PowerPoint 演示文稿</vt:lpstr>
      <vt:lpstr>Freidman test</vt:lpstr>
      <vt:lpstr>PowerPoint 演示文稿</vt:lpstr>
      <vt:lpstr>Rank correlation-spearman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 sum test</dc:title>
  <dc:creator>YIN Jieyun</dc:creator>
  <cp:lastModifiedBy>YIN Jieyun</cp:lastModifiedBy>
  <cp:revision>1</cp:revision>
  <dcterms:created xsi:type="dcterms:W3CDTF">2023-04-15T11:17:38Z</dcterms:created>
  <dcterms:modified xsi:type="dcterms:W3CDTF">2023-04-15T12:36:30Z</dcterms:modified>
</cp:coreProperties>
</file>