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CF0B-9932-4670-B9D1-62C5CEB61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390CF-E149-4203-8E87-16372355C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EA67-903C-42E4-BC3F-FE93C75F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92F29-1DC4-40E6-8240-A4E4CF49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7034-D0B2-45F0-BAB5-7A92D859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20DD-1582-41DF-9AD4-F7E720E7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F020-1E9C-49B5-9A45-623485D3B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493C-1092-4A1B-BDA1-59A1E338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75EA-137E-43A3-8995-BBE4A29F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3F6C-0CEA-49C3-94B3-CBD49AC1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1AAB7-36B7-483F-887D-F098542AE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F22D-8ECB-4A1A-B0A1-180C16CA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1350-3553-41A5-9356-3ECDE8E5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1341-7266-4E35-9315-233D1CE3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E62C-A85B-45E1-B528-9D74133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A928-14E9-4A25-BC3A-CB0A6D89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39D3-AAAB-41CD-A8D0-20EB4F9A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87A4A-E746-4AB6-91B9-D1AD1E15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F554-7EE2-457A-8DA3-F18C0D1D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9451-C5F5-47E6-9795-0B53E8DA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F4D1-B367-4F36-9942-114160A6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FB939-411C-4834-8B34-AD2AFEDC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D404-6013-483D-98C4-E99C3C36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39E4-7629-48F5-A8B5-F9E08340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49CE-17E8-43AD-B2C8-6D542A62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BB69-E20F-4512-9EEA-242DE17E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8C82-3FA9-4C9B-A4C7-3EF03428E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72EA-F5E7-4413-8C8C-03FEB896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227B5-AFF4-4C07-A220-97BE85EE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D3F74-1EAC-44DF-AC7D-8BB1B82C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51F26-5E1A-4013-8497-A5B5095D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FFF8-7896-497D-9C30-024542FA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77C20-1234-4AB9-A503-F1A358DA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8E61-50DC-4DA8-8B2E-6F84C8DA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A2528-9701-4F8D-B268-83C596079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7E80A-5B2C-431E-BF5A-2AFCC801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446C1-EE79-46DB-A1C9-DB99AEE3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943C2-8F03-4690-A3F1-26126352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C7D18-076A-4FDB-AC95-3D5EE74D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7385-9191-4050-9AEC-7146F51D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BA543-A1AE-4B42-A1AC-B433340E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1CF66-07D1-4C57-8380-13E39760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B6236-29AA-4115-A07B-DDD5023B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A6D5A-DC5A-474A-9A7D-04CC3ADD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77F3D-AF17-4099-94C9-E9C560D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3E8EB-FD4E-4147-B0DC-8B32EB61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8C42-BE1B-491C-A011-9244D457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158B-C0FF-4CE5-A1F3-4B4B7476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18D79-1920-4DAC-8C7C-07B52381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143E-BC22-46AB-8288-245B80D0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922B-C022-4FA1-A6A7-0E8AE71B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636C-A794-4475-BED5-3095A327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1061-039F-4F95-9416-1C0D6172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556F1-930F-4830-94B0-53A05DD6D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EF811-7EE2-46FD-8670-04C33B12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58C9-D094-45B9-ADF7-27975513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E7DA-D410-4401-AADB-3F036615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2033-94A4-4256-8CEE-6FA8B842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93CC7-9241-4565-83D7-419838F0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C988-BB42-49F7-818D-D6573AFA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679F-64D4-4EBA-B10D-9F3544AD2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1752-D46A-4505-93D7-28772D126B3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C5DB-1790-4E3B-823D-25B56F69C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0FA5-B8E2-47C8-8C6B-E9AB992DE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19E9-0B75-4E10-8ED4-BE00E6A5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D0B7-A4CB-49E8-ADE4-A0DAB7229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FilmStar</a:t>
            </a:r>
            <a:r>
              <a:rPr lang="en-US" dirty="0"/>
              <a:t> </a:t>
            </a:r>
            <a:r>
              <a:rPr lang="zh-CN" altLang="en-US" dirty="0"/>
              <a:t>二次开发用户需求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E8F1-338C-4F77-A1DC-91CFCB6D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330"/>
            <a:ext cx="9144000" cy="576470"/>
          </a:xfrm>
        </p:spPr>
        <p:txBody>
          <a:bodyPr/>
          <a:lstStyle/>
          <a:p>
            <a:r>
              <a:rPr lang="zh-CN" altLang="en-US" dirty="0"/>
              <a:t>老鹰半导体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5C017-AE02-4B8B-B1E3-7BF256C7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78" y="2667000"/>
            <a:ext cx="628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CCF-97AB-414C-BFBF-28638E88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816"/>
            <a:ext cx="10515600" cy="843473"/>
          </a:xfrm>
        </p:spPr>
        <p:txBody>
          <a:bodyPr/>
          <a:lstStyle/>
          <a:p>
            <a:pPr algn="ctr"/>
            <a:r>
              <a:rPr lang="zh-CN" altLang="en-US" dirty="0"/>
              <a:t>客户总体需求（手动模式）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1F2D-0DC8-426E-ACCB-10DD9FA5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09" y="1165667"/>
            <a:ext cx="11033098" cy="53623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客户设计输入格式：</a:t>
            </a:r>
            <a:r>
              <a:rPr lang="en-US" altLang="zh-CN" dirty="0"/>
              <a:t>Excel Spreadsheet </a:t>
            </a:r>
            <a:r>
              <a:rPr lang="zh-CN" altLang="en-US" dirty="0"/>
              <a:t>（</a:t>
            </a:r>
            <a:r>
              <a:rPr lang="en-US" altLang="zh-CN" dirty="0"/>
              <a:t>Layer by Layer)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程序自动生成</a:t>
            </a:r>
            <a:r>
              <a:rPr lang="en-US" altLang="zh-CN" dirty="0"/>
              <a:t>3</a:t>
            </a:r>
            <a:r>
              <a:rPr lang="zh-CN" altLang="en-US" dirty="0"/>
              <a:t>个虚拟仿真设计</a:t>
            </a:r>
            <a:r>
              <a:rPr lang="en-US" altLang="zh-CN" dirty="0"/>
              <a:t>(F, B and T designs)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用户手动运行</a:t>
            </a:r>
            <a:r>
              <a:rPr lang="en-US" altLang="zh-CN" dirty="0" err="1"/>
              <a:t>Filmstar</a:t>
            </a:r>
            <a:r>
              <a:rPr lang="zh-CN" altLang="en-US" dirty="0"/>
              <a:t>， 获取</a:t>
            </a:r>
            <a:r>
              <a:rPr lang="en-US" altLang="zh-CN" dirty="0"/>
              <a:t>3</a:t>
            </a:r>
            <a:r>
              <a:rPr lang="zh-CN" altLang="en-US" dirty="0"/>
              <a:t>套仿真原始数据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程序访问指定的</a:t>
            </a:r>
            <a:r>
              <a:rPr lang="en-US" altLang="zh-CN" dirty="0"/>
              <a:t>FOLDER</a:t>
            </a:r>
            <a:r>
              <a:rPr lang="zh-CN" altLang="en-US" dirty="0"/>
              <a:t>获取仿真原始数据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程序依照客户提供公式及指令完成运算，并按指定格式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生成数据表格</a:t>
            </a:r>
            <a:endParaRPr lang="en-US" altLang="zh-CN" sz="2800" dirty="0"/>
          </a:p>
          <a:p>
            <a:pPr lvl="1"/>
            <a:r>
              <a:rPr lang="zh-CN" altLang="en-US" sz="2800" dirty="0"/>
              <a:t>生成数据分析图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66A1F-0FB7-4658-9477-76EAB177E7C6}"/>
              </a:ext>
            </a:extLst>
          </p:cNvPr>
          <p:cNvSpPr txBox="1"/>
          <p:nvPr/>
        </p:nvSpPr>
        <p:spPr>
          <a:xfrm>
            <a:off x="691763" y="5844209"/>
            <a:ext cx="993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待手动模式完成后，考虑升级为全自动模式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6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CCF-97AB-414C-BFBF-28638E88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816"/>
            <a:ext cx="10515600" cy="84347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1. </a:t>
            </a:r>
            <a:r>
              <a:rPr lang="zh-CN" altLang="en-US" dirty="0"/>
              <a:t>客户设计输入格式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1F2D-0DC8-426E-ACCB-10DD9FA5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76" y="887372"/>
            <a:ext cx="11033098" cy="4789860"/>
          </a:xfrm>
        </p:spPr>
        <p:txBody>
          <a:bodyPr/>
          <a:lstStyle/>
          <a:p>
            <a:r>
              <a:rPr lang="zh-CN" altLang="en-US" sz="2000" dirty="0"/>
              <a:t>重要参数读取：</a:t>
            </a:r>
            <a:endParaRPr lang="en-US" altLang="zh-CN" sz="2000" dirty="0"/>
          </a:p>
          <a:p>
            <a:pPr lvl="1"/>
            <a:r>
              <a:rPr lang="en-US" altLang="zh-CN" sz="2000" dirty="0"/>
              <a:t>{CR}</a:t>
            </a:r>
            <a:r>
              <a:rPr lang="zh-CN" altLang="en-US" sz="2000" dirty="0"/>
              <a:t>，</a:t>
            </a:r>
            <a:r>
              <a:rPr lang="en-US" altLang="zh-CN" sz="2000" dirty="0"/>
              <a:t>{NR}</a:t>
            </a:r>
            <a:r>
              <a:rPr lang="zh-CN" altLang="en-US" sz="2000" dirty="0"/>
              <a:t>，</a:t>
            </a:r>
            <a:r>
              <a:rPr lang="en-US" altLang="zh-CN" sz="2000" dirty="0"/>
              <a:t>{PR}</a:t>
            </a:r>
            <a:r>
              <a:rPr lang="zh-CN" altLang="en-US" sz="2000" dirty="0"/>
              <a:t>将决定</a:t>
            </a:r>
            <a:r>
              <a:rPr lang="en-US" altLang="zh-CN" sz="2000" dirty="0"/>
              <a:t>A(n), B(k) and C </a:t>
            </a:r>
            <a:r>
              <a:rPr lang="zh-CN" altLang="en-US" sz="2000" dirty="0"/>
              <a:t>数值修正。</a:t>
            </a:r>
            <a:endParaRPr lang="en-US" altLang="zh-CN" sz="2000" dirty="0"/>
          </a:p>
          <a:p>
            <a:pPr lvl="1"/>
            <a:r>
              <a:rPr lang="en-US" altLang="zh-CN" sz="2000" dirty="0"/>
              <a:t>{QW}</a:t>
            </a:r>
            <a:r>
              <a:rPr lang="zh-CN" altLang="en-US" sz="2000" dirty="0"/>
              <a:t>层所在位置将决定</a:t>
            </a:r>
            <a:r>
              <a:rPr lang="en-US" altLang="zh-CN" sz="2000" dirty="0"/>
              <a:t>B</a:t>
            </a:r>
            <a:r>
              <a:rPr lang="zh-CN" altLang="en-US" sz="2000" dirty="0"/>
              <a:t>和</a:t>
            </a:r>
            <a:r>
              <a:rPr lang="en-US" altLang="zh-CN" sz="2000" dirty="0"/>
              <a:t>T</a:t>
            </a:r>
            <a:r>
              <a:rPr lang="zh-CN" altLang="en-US" sz="2000" dirty="0"/>
              <a:t>的设计，和后期参数计算</a:t>
            </a:r>
            <a:endParaRPr lang="en-US" altLang="zh-CN" sz="2000" dirty="0"/>
          </a:p>
          <a:p>
            <a:r>
              <a:rPr lang="en-US" altLang="zh-CN" sz="2000" dirty="0"/>
              <a:t>Substrate </a:t>
            </a:r>
            <a:r>
              <a:rPr lang="zh-CN" altLang="en-US" sz="2000" dirty="0"/>
              <a:t>和 </a:t>
            </a:r>
            <a:r>
              <a:rPr lang="en-US" altLang="zh-CN" sz="2000" dirty="0"/>
              <a:t>Superstrate </a:t>
            </a:r>
            <a:r>
              <a:rPr lang="zh-CN" altLang="en-US" sz="2000" dirty="0"/>
              <a:t>分别定义‘入射’层和‘衬底’层。</a:t>
            </a:r>
            <a:endParaRPr lang="en-US" altLang="zh-CN" sz="2000" dirty="0"/>
          </a:p>
          <a:p>
            <a:r>
              <a:rPr lang="zh-CN" altLang="en-US" sz="2000" dirty="0"/>
              <a:t>‘</a:t>
            </a:r>
            <a:r>
              <a:rPr lang="en-US" altLang="zh-CN" sz="2000" dirty="0"/>
              <a:t>Number</a:t>
            </a:r>
            <a:r>
              <a:rPr lang="zh-CN" altLang="en-US" sz="2000" dirty="0"/>
              <a:t>’ 和‘</a:t>
            </a:r>
            <a:r>
              <a:rPr lang="en-US" altLang="zh-CN" sz="2000" dirty="0"/>
              <a:t>Repeat’ </a:t>
            </a:r>
            <a:r>
              <a:rPr lang="zh-CN" altLang="en-US" sz="2000" dirty="0"/>
              <a:t>会决定</a:t>
            </a:r>
            <a:r>
              <a:rPr lang="en-US" altLang="zh-CN" sz="2000" dirty="0"/>
              <a:t>LOOP</a:t>
            </a:r>
            <a:r>
              <a:rPr lang="zh-CN" altLang="en-US" sz="2000" dirty="0"/>
              <a:t>内部的层数和</a:t>
            </a:r>
            <a:r>
              <a:rPr lang="en-US" altLang="zh-CN" sz="2000" dirty="0"/>
              <a:t>LOOP</a:t>
            </a:r>
            <a:r>
              <a:rPr lang="zh-CN" altLang="en-US" sz="2000" dirty="0"/>
              <a:t>的重复次数</a:t>
            </a:r>
            <a:endParaRPr lang="en-US" altLang="zh-CN" sz="2000" dirty="0"/>
          </a:p>
          <a:p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ABA6-A399-4A2F-80BA-554B9032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6" y="3150703"/>
            <a:ext cx="10431816" cy="33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9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CCF-97AB-414C-BFBF-28638E88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816"/>
            <a:ext cx="10515600" cy="84347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自动生成</a:t>
            </a:r>
            <a:r>
              <a:rPr lang="en-US" altLang="zh-CN" dirty="0"/>
              <a:t>3</a:t>
            </a:r>
            <a:r>
              <a:rPr lang="zh-CN" altLang="en-US" dirty="0"/>
              <a:t>个虚拟仿真设计 </a:t>
            </a:r>
            <a:r>
              <a:rPr lang="en-US" altLang="zh-CN" dirty="0"/>
              <a:t>(F Design)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1F2D-0DC8-426E-ACCB-10DD9FA5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02" y="1174003"/>
            <a:ext cx="4718436" cy="4789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从初始设计到</a:t>
            </a:r>
            <a:r>
              <a:rPr lang="en-US" altLang="zh-CN" sz="2000" dirty="0"/>
              <a:t>F design </a:t>
            </a:r>
            <a:r>
              <a:rPr lang="zh-CN" altLang="en-US" sz="2000" dirty="0"/>
              <a:t>的数值修正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/>
              <a:t>{CR}</a:t>
            </a:r>
            <a:r>
              <a:rPr lang="zh-CN" altLang="en-US" sz="2400" dirty="0"/>
              <a:t>所在层的</a:t>
            </a:r>
            <a:r>
              <a:rPr lang="en-US" altLang="zh-CN" sz="2400" dirty="0">
                <a:solidFill>
                  <a:srgbClr val="FF0000"/>
                </a:solidFill>
              </a:rPr>
              <a:t>A(n)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B0F0"/>
                </a:solidFill>
              </a:rPr>
              <a:t>A(n)</a:t>
            </a:r>
            <a:r>
              <a:rPr lang="en-US" altLang="zh-CN" sz="2400" dirty="0"/>
              <a:t>+</a:t>
            </a:r>
            <a:r>
              <a:rPr lang="zh-CN" altLang="en-US" sz="2400" dirty="0"/>
              <a:t>上一层</a:t>
            </a:r>
            <a:r>
              <a:rPr lang="en-US" altLang="zh-CN" sz="2400" dirty="0"/>
              <a:t>A(n)}/2</a:t>
            </a:r>
          </a:p>
          <a:p>
            <a:r>
              <a:rPr lang="en-US" altLang="zh-CN" sz="2400" dirty="0"/>
              <a:t>{NR}</a:t>
            </a:r>
            <a:r>
              <a:rPr lang="zh-CN" altLang="en-US" sz="2400" dirty="0"/>
              <a:t>所在层的</a:t>
            </a:r>
            <a:r>
              <a:rPr lang="en-US" altLang="zh-CN" sz="2400" dirty="0">
                <a:solidFill>
                  <a:srgbClr val="FF0000"/>
                </a:solidFill>
              </a:rPr>
              <a:t>B(k)</a:t>
            </a:r>
            <a:r>
              <a:rPr lang="en-US" altLang="zh-CN" sz="2400" dirty="0"/>
              <a:t> =</a:t>
            </a:r>
            <a:r>
              <a:rPr lang="zh-CN" altLang="en-US" sz="2400" dirty="0"/>
              <a:t> 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B0F0"/>
                </a:solidFill>
              </a:rPr>
              <a:t>B(k)</a:t>
            </a:r>
            <a:r>
              <a:rPr lang="en-US" altLang="zh-CN" sz="2400" dirty="0"/>
              <a:t>+</a:t>
            </a:r>
            <a:r>
              <a:rPr lang="zh-CN" altLang="en-US" sz="2400" dirty="0"/>
              <a:t>上一层</a:t>
            </a:r>
            <a:r>
              <a:rPr lang="en-US" altLang="zh-CN" sz="2400" dirty="0"/>
              <a:t>B(k)}/2</a:t>
            </a:r>
          </a:p>
          <a:p>
            <a:r>
              <a:rPr lang="en-US" altLang="zh-CN" sz="2400" dirty="0"/>
              <a:t>{NR}</a:t>
            </a:r>
            <a:r>
              <a:rPr lang="zh-CN" altLang="en-US" sz="2400" dirty="0"/>
              <a:t>所在层的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/>
              <a:t> =</a:t>
            </a:r>
            <a:r>
              <a:rPr lang="zh-CN" altLang="en-US" sz="2400" dirty="0"/>
              <a:t> 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B0F0"/>
                </a:solidFill>
              </a:rPr>
              <a:t>C</a:t>
            </a:r>
            <a:r>
              <a:rPr lang="en-US" altLang="zh-CN" sz="2400" dirty="0"/>
              <a:t>+</a:t>
            </a:r>
            <a:r>
              <a:rPr lang="zh-CN" altLang="en-US" sz="2400" dirty="0"/>
              <a:t>上一层</a:t>
            </a:r>
            <a:r>
              <a:rPr lang="en-US" altLang="zh-CN" sz="2400" dirty="0"/>
              <a:t>C}/2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1C1CB-1BCE-47E1-A501-23C728D6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38" y="1174004"/>
            <a:ext cx="6832159" cy="2006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A645D-3DFD-4B16-8EC9-4EFE138D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138" y="3488078"/>
            <a:ext cx="6800354" cy="21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6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CCF-97AB-414C-BFBF-28638E88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12257"/>
            <a:ext cx="10515600" cy="84347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自动生成</a:t>
            </a:r>
            <a:r>
              <a:rPr lang="en-US" altLang="zh-CN" dirty="0"/>
              <a:t>3</a:t>
            </a:r>
            <a:r>
              <a:rPr lang="zh-CN" altLang="en-US" dirty="0"/>
              <a:t>个虚拟仿真设计 </a:t>
            </a:r>
            <a:r>
              <a:rPr lang="en-US" altLang="zh-CN" dirty="0"/>
              <a:t>(B Design)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1F2D-0DC8-426E-ACCB-10DD9FA5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01" y="3765566"/>
            <a:ext cx="1289438" cy="1402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{QW}</a:t>
            </a:r>
            <a:r>
              <a:rPr lang="zh-CN" altLang="en-US" sz="2000" dirty="0"/>
              <a:t>以上原样照抄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{QW}</a:t>
            </a:r>
            <a:r>
              <a:rPr lang="zh-CN" altLang="en-US" sz="2000" dirty="0"/>
              <a:t>以下，全部删除</a:t>
            </a:r>
            <a:endParaRPr lang="en-US" altLang="zh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378DF-3345-47F8-88A3-24CC32B1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86" y="4980310"/>
            <a:ext cx="8156827" cy="1239054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F8D6D9CD-30D9-4876-80AF-C58D8FF4FC7B}"/>
              </a:ext>
            </a:extLst>
          </p:cNvPr>
          <p:cNvSpPr/>
          <p:nvPr/>
        </p:nvSpPr>
        <p:spPr>
          <a:xfrm>
            <a:off x="1851992" y="2130950"/>
            <a:ext cx="211921" cy="735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8CAAE35-2E0F-4585-B67C-914093F29AC8}"/>
              </a:ext>
            </a:extLst>
          </p:cNvPr>
          <p:cNvSpPr/>
          <p:nvPr/>
        </p:nvSpPr>
        <p:spPr>
          <a:xfrm>
            <a:off x="1805665" y="5483876"/>
            <a:ext cx="211921" cy="735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F1B232-B502-41B5-9287-4599CB26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86" y="1645577"/>
            <a:ext cx="8156827" cy="254172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40CB03-4653-4C4D-BD80-881B7D89EDB1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>
            <a:off x="187154" y="4186776"/>
            <a:ext cx="3283355" cy="46332"/>
          </a:xfrm>
          <a:prstGeom prst="bentConnector4">
            <a:avLst>
              <a:gd name="adj1" fmla="val 44400"/>
              <a:gd name="adj2" fmla="val 593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609AA4-DB22-467F-BF72-A8D817BFD63C}"/>
              </a:ext>
            </a:extLst>
          </p:cNvPr>
          <p:cNvSpPr/>
          <p:nvPr/>
        </p:nvSpPr>
        <p:spPr>
          <a:xfrm>
            <a:off x="5913120" y="4357315"/>
            <a:ext cx="182880" cy="540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1798C4-B3A9-4DCA-8DDF-45B053CDB40E}"/>
              </a:ext>
            </a:extLst>
          </p:cNvPr>
          <p:cNvSpPr/>
          <p:nvPr/>
        </p:nvSpPr>
        <p:spPr>
          <a:xfrm>
            <a:off x="5192202" y="5311471"/>
            <a:ext cx="4982211" cy="17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BA7D24-B76B-4A8B-9CB2-606C66F57C24}"/>
              </a:ext>
            </a:extLst>
          </p:cNvPr>
          <p:cNvSpPr txBox="1">
            <a:spLocks/>
          </p:cNvSpPr>
          <p:nvPr/>
        </p:nvSpPr>
        <p:spPr>
          <a:xfrm>
            <a:off x="10340001" y="5180732"/>
            <a:ext cx="1289438" cy="1402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红框内做如左侧的改动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015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CCF-97AB-414C-BFBF-28638E88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816"/>
            <a:ext cx="10515600" cy="84347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自动生成</a:t>
            </a:r>
            <a:r>
              <a:rPr lang="en-US" altLang="zh-CN" dirty="0"/>
              <a:t>3</a:t>
            </a:r>
            <a:r>
              <a:rPr lang="zh-CN" altLang="en-US" dirty="0"/>
              <a:t>个虚拟仿真设计 </a:t>
            </a:r>
            <a:r>
              <a:rPr lang="en-US" altLang="zh-CN" dirty="0"/>
              <a:t>(T Design)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48A4-D6A7-40D8-9A97-761D5E36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04" y="4894055"/>
            <a:ext cx="8185454" cy="1223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9FC73-D2E7-413A-B725-72994BDDF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03" y="1683284"/>
            <a:ext cx="8156827" cy="25417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01A0D2-61D9-46EC-97D8-1826665D4734}"/>
              </a:ext>
            </a:extLst>
          </p:cNvPr>
          <p:cNvSpPr/>
          <p:nvPr/>
        </p:nvSpPr>
        <p:spPr>
          <a:xfrm>
            <a:off x="5524110" y="5215624"/>
            <a:ext cx="4975520" cy="317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65B2AC-B570-4CC0-AC2A-DB1F905744B9}"/>
              </a:ext>
            </a:extLst>
          </p:cNvPr>
          <p:cNvSpPr txBox="1">
            <a:spLocks/>
          </p:cNvSpPr>
          <p:nvPr/>
        </p:nvSpPr>
        <p:spPr>
          <a:xfrm>
            <a:off x="504566" y="3971797"/>
            <a:ext cx="1289438" cy="1402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{QW}</a:t>
            </a:r>
            <a:r>
              <a:rPr lang="zh-CN" altLang="en-US" sz="2000" dirty="0"/>
              <a:t>以上全部删除</a:t>
            </a:r>
            <a:r>
              <a:rPr lang="en-US" altLang="zh-CN" sz="20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{QW}</a:t>
            </a:r>
            <a:r>
              <a:rPr lang="zh-CN" altLang="en-US" sz="2000" dirty="0"/>
              <a:t>以下，保留并反转次序</a:t>
            </a:r>
            <a:endParaRPr lang="en-US" altLang="zh-CN" sz="20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C167E3A-AF0D-4226-864A-099FF7753F8B}"/>
              </a:ext>
            </a:extLst>
          </p:cNvPr>
          <p:cNvSpPr/>
          <p:nvPr/>
        </p:nvSpPr>
        <p:spPr>
          <a:xfrm>
            <a:off x="2130882" y="3617273"/>
            <a:ext cx="211921" cy="607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EBBFCA0-7323-436B-B539-C3D6D8EF0E27}"/>
              </a:ext>
            </a:extLst>
          </p:cNvPr>
          <p:cNvSpPr/>
          <p:nvPr/>
        </p:nvSpPr>
        <p:spPr>
          <a:xfrm>
            <a:off x="2113073" y="5507713"/>
            <a:ext cx="201103" cy="607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A154BAE-8546-43D3-A12D-BF2305A797EE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V="1">
            <a:off x="2113074" y="3921142"/>
            <a:ext cx="17809" cy="1890440"/>
          </a:xfrm>
          <a:prstGeom prst="bentConnector3">
            <a:avLst>
              <a:gd name="adj1" fmla="val 1383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6638E0-E51C-4D8A-AE13-C5507D66E84D}"/>
              </a:ext>
            </a:extLst>
          </p:cNvPr>
          <p:cNvSpPr txBox="1">
            <a:spLocks/>
          </p:cNvSpPr>
          <p:nvPr/>
        </p:nvSpPr>
        <p:spPr>
          <a:xfrm>
            <a:off x="10740179" y="4894055"/>
            <a:ext cx="1289438" cy="1402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红框内做如左侧的改动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199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C3E5-AC43-4950-B957-2DF3B786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待续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467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FilmStar 二次开发用户需求</vt:lpstr>
      <vt:lpstr>客户总体需求（手动模式）</vt:lpstr>
      <vt:lpstr>1. 客户设计输入格式</vt:lpstr>
      <vt:lpstr>2. 自动生成3个虚拟仿真设计 (F Design)</vt:lpstr>
      <vt:lpstr>2. 自动生成3个虚拟仿真设计 (B Design)</vt:lpstr>
      <vt:lpstr>2. 自动生成3个虚拟仿真设计 (T Design)</vt:lpstr>
      <vt:lpstr>待续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FilmStar 二次开发用户需求</dc:title>
  <dc:creator>Henry Chen</dc:creator>
  <cp:lastModifiedBy>Henry Chen</cp:lastModifiedBy>
  <cp:revision>12</cp:revision>
  <dcterms:created xsi:type="dcterms:W3CDTF">2020-12-15T14:01:07Z</dcterms:created>
  <dcterms:modified xsi:type="dcterms:W3CDTF">2020-12-17T05:07:15Z</dcterms:modified>
</cp:coreProperties>
</file>