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Proxima Nova"/>
      <p:regular r:id="rId40"/>
      <p:bold r:id="rId41"/>
      <p:italic r:id="rId42"/>
      <p:boldItalic r:id="rId43"/>
    </p:embeddedFon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20" Type="http://schemas.openxmlformats.org/officeDocument/2006/relationships/slide" Target="slides/slide15.xml"/><Relationship Id="rId42" Type="http://schemas.openxmlformats.org/officeDocument/2006/relationships/font" Target="fonts/ProximaNova-italic.fntdata"/><Relationship Id="rId41" Type="http://schemas.openxmlformats.org/officeDocument/2006/relationships/font" Target="fonts/ProximaNova-bold.fntdata"/><Relationship Id="rId22" Type="http://schemas.openxmlformats.org/officeDocument/2006/relationships/slide" Target="slides/slide17.xml"/><Relationship Id="rId44" Type="http://schemas.openxmlformats.org/officeDocument/2006/relationships/font" Target="fonts/Roboto-regular.fntdata"/><Relationship Id="rId21" Type="http://schemas.openxmlformats.org/officeDocument/2006/relationships/slide" Target="slides/slide16.xml"/><Relationship Id="rId43" Type="http://schemas.openxmlformats.org/officeDocument/2006/relationships/font" Target="fonts/ProximaNova-boldItalic.fntdata"/><Relationship Id="rId24" Type="http://schemas.openxmlformats.org/officeDocument/2006/relationships/slide" Target="slides/slide19.xml"/><Relationship Id="rId46" Type="http://schemas.openxmlformats.org/officeDocument/2006/relationships/font" Target="fonts/Roboto-italic.fntdata"/><Relationship Id="rId23" Type="http://schemas.openxmlformats.org/officeDocument/2006/relationships/slide" Target="slides/slide18.xml"/><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140c035f0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140c035f0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Android Studio really does make VCS easier. As you can see in these two mini demos, on the left, </a:t>
            </a:r>
            <a:r>
              <a:rPr b="1" lang="en" u="sng">
                <a:solidFill>
                  <a:schemeClr val="dk1"/>
                </a:solidFill>
              </a:rPr>
              <a:t>with</a:t>
            </a:r>
            <a:r>
              <a:rPr b="1" lang="en">
                <a:solidFill>
                  <a:schemeClr val="dk1"/>
                </a:solidFill>
              </a:rPr>
              <a:t> Android Studio there is never a break from the IDE and everything is handled in less than a minute.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On the right, </a:t>
            </a:r>
            <a:r>
              <a:rPr b="1" lang="en" u="sng">
                <a:solidFill>
                  <a:schemeClr val="dk1"/>
                </a:solidFill>
              </a:rPr>
              <a:t>without</a:t>
            </a:r>
            <a:r>
              <a:rPr b="1" lang="en">
                <a:solidFill>
                  <a:schemeClr val="dk1"/>
                </a:solidFill>
              </a:rPr>
              <a:t> using Android Studio there is a much longer process that requires a lot of typing, window switching and overall distraction from your project.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The integration in the IDE itself is very helpful, it’s a feature that Android Studio handles very well.</a:t>
            </a:r>
            <a:endParaRPr b="1">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140c035f0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140c035f0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Thank you! Really it comes down to that Android Studio provides an elegant solution to version controlling by having it all easily accessible in the IDE. Thank you and I’ll hand it over to my groupmate!</a:t>
            </a:r>
            <a:endParaRPr b="1">
              <a:solidFill>
                <a:schemeClr val="dk1"/>
              </a:solidFill>
            </a:endParaRPr>
          </a:p>
          <a:p>
            <a:pPr indent="0" lvl="0" marL="0" rtl="0" algn="l">
              <a:lnSpc>
                <a:spcPct val="115000"/>
              </a:lnSpc>
              <a:spcBef>
                <a:spcPts val="1200"/>
              </a:spcBef>
              <a:spcAft>
                <a:spcPts val="1200"/>
              </a:spcAft>
              <a:buNone/>
            </a:pPr>
            <a:r>
              <a:t/>
            </a:r>
            <a:endParaRPr b="1">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140c035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140c035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140c035f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140c035f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140c035f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140c035f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140c035f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140c035f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140c035f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140c035f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140c035f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140c035f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140c035f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140c035f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140c035f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140c035f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140c035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140c035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Hi everyone, I’m Grant Saylor and I’m here to talk about the integration of GitHub and Android Studio. &lt;Click Slide&gt;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Android Studio is a powerful integrated development environment that is used to write Android applications, as you’ll see in our presentation there are many integrations and features that we have found helpful for our capstone project. </a:t>
            </a:r>
            <a:endParaRPr b="1">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140c035f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140c035f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140c035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140c035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140c035f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140c035f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140c035f0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140c035f0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140c035f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140c035f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140c035f0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140c035f0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140c035f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140c035f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140c035f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140c035f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c125a64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c125a64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1500ed4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1500ed4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140c035f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140c035f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Many of us utilize GitHub to host our projects for version controlling. Typically, GitHub is accessed via Git on the command line.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Git is a version control system to track changes in your source code during the development of your application and GitHub is where it’s all stored in the cloud for access </a:t>
            </a:r>
            <a:endParaRPr b="1">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140c035f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140c035f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1500ed423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1500ed423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140c035f0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140c035f0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1500ed423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1500ed42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1500ed423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a1500ed42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140c035f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140c035f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As you’re going to be seeing in this video, versioning your files on the command line requires a sometime arcane knowledge to invoke a specific task. &lt;Play video&gt; The command line is fine and perfectly usable and utilizing the command line for Git is knowledge that is you should know. </a:t>
            </a:r>
            <a:endParaRPr b="1">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140c035f0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140c035f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 this next video you’ll see a graphical user interface of the same function. </a:t>
            </a:r>
            <a:r>
              <a:rPr b="1" i="1" lang="en">
                <a:solidFill>
                  <a:schemeClr val="dk1"/>
                </a:solidFill>
              </a:rPr>
              <a:t>&lt;show video of GitHub app&gt; </a:t>
            </a:r>
            <a:r>
              <a:rPr b="1" lang="en">
                <a:solidFill>
                  <a:schemeClr val="dk1"/>
                </a:solidFill>
              </a:rPr>
              <a:t>There can be times, such as when a project is large and developed by many where a graphical user interface is preferable, such as the GitHub app.</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This does all of the same functions as the command line just with a user interface. It is particularly good for avoiding large scale disasters due to it all being presented in an easy to manage form.</a:t>
            </a:r>
            <a:endParaRPr b="1">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140c035f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140c035f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I’d like to highlight how Android Studio pulls the power of GitHub and integrates it directly in to the IDE. For our project, </a:t>
            </a:r>
            <a:r>
              <a:rPr b="1" i="1" lang="en">
                <a:solidFill>
                  <a:schemeClr val="dk1"/>
                </a:solidFill>
              </a:rPr>
              <a:t>Virtual Library, </a:t>
            </a:r>
            <a:r>
              <a:rPr b="1" lang="en">
                <a:solidFill>
                  <a:schemeClr val="dk1"/>
                </a:solidFill>
              </a:rPr>
              <a:t>we are utilizing the Android Studio IDE as our development environment.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Android Studio has the ability to utilize GitHub from within the IDE in the form of a graphical user interface, this allows quick access and keeps a constant workflow. &lt;Show video&gt;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You can see here that the actions performed are very similar to the GitHub desktop app, just within the IDE. The Android Studio toolbar allows access to every Git command, from pushing to pulling and more.</a:t>
            </a:r>
            <a:endParaRPr b="1">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140c035f0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140c035f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The great thing about Android Studio is that it’s a free tool and so are its version controlling features.</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Some IDEs may require a higher paid tier account to gain access to certain features, like version controlling, but with Android Studio it is included in the box.</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To utilize the feature, you will just need to create GitHub account and connect your local repository to the remote repo.</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The great thing about GitHub is that it can also be free, you dont need to pay extra for it unless you want some extra features.</a:t>
            </a:r>
            <a:endParaRPr b="1">
              <a:solidFill>
                <a:schemeClr val="dk1"/>
              </a:solidFill>
            </a:endParaRPr>
          </a:p>
          <a:p>
            <a:pPr indent="0" lvl="0" marL="0" rtl="0" algn="l">
              <a:lnSpc>
                <a:spcPct val="115000"/>
              </a:lnSpc>
              <a:spcBef>
                <a:spcPts val="1200"/>
              </a:spcBef>
              <a:spcAft>
                <a:spcPts val="1200"/>
              </a:spcAft>
              <a:buNone/>
            </a:pPr>
            <a:r>
              <a:t/>
            </a:r>
            <a:endParaRPr b="1">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140c035f0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140c035f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Speaking of extra features,</a:t>
            </a:r>
            <a:r>
              <a:rPr lang="en">
                <a:solidFill>
                  <a:schemeClr val="dk1"/>
                </a:solidFill>
              </a:rPr>
              <a:t> </a:t>
            </a:r>
            <a:r>
              <a:rPr b="1" lang="en">
                <a:solidFill>
                  <a:schemeClr val="dk1"/>
                </a:solidFill>
              </a:rPr>
              <a:t>Android Studio allows you to do more than just pushing and pulling. In addition to push/pull, you can also shelve changes, refresh the status of files, browse the local history of the files.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All these features together allow you to have a continuous workflow without breaking up the work by switching to and from a command line or outside GUI. Pictured in this screenshot is how to access all of your VCS from within the toolbar in Android Studio.</a:t>
            </a:r>
            <a:endParaRPr b="1">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140c035f0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140c035f0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These version control systems are included in the IDE for a reason, it’s extremely important to the development of your application.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As you can see in this diagram, the local files in my file system are then marked by the Android Studio VCS as files to be added to my Git repository, by then committing and pushing it will show up in my remote repository in the cloud.</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From there my groupmates can access these files and pull them to their local system.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We’ve found that with our newly remote work habits due to COVID-19, having a remote repository is vital to the development of our capstone project, without it, sharing our source code would be very difficult, and really this is going to apply in the real world as well.</a:t>
            </a:r>
            <a:endParaRPr b="1">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gif"/><Relationship Id="rId4"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33.png"/><Relationship Id="rId6" Type="http://schemas.openxmlformats.org/officeDocument/2006/relationships/image" Target="../media/image32.png"/><Relationship Id="rId7" Type="http://schemas.openxmlformats.org/officeDocument/2006/relationships/image" Target="../media/image37.png"/><Relationship Id="rId8"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1.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4.png"/><Relationship Id="rId4" Type="http://schemas.openxmlformats.org/officeDocument/2006/relationships/hyperlink" Target="https://firebase.google.com/docs/database/#:~:text=The%20Realtime%20Database%20is%20a%20NoSQL%20database%20and,only%20allow%20operations%20that%20can%20be%20executed%20quickly."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9.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4.png"/><Relationship Id="rId4" Type="http://schemas.openxmlformats.org/officeDocument/2006/relationships/hyperlink" Target="https://firebasetutorials.com/firebase-realtime-database-ru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8szw9zUSHJU" TargetMode="Externa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Cy1tqS3MeNA"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F3Pkur5hyBc" TargetMode="Externa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Virtual Library Tech Talk</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 Saylor, Kyle Smith, Anthony Tran, Jiayi Xu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How Android Studio Makes VCS Easier</a:t>
            </a:r>
            <a:endParaRPr b="1">
              <a:latin typeface="Arial"/>
              <a:ea typeface="Arial"/>
              <a:cs typeface="Arial"/>
              <a:sym typeface="Arial"/>
            </a:endParaRPr>
          </a:p>
        </p:txBody>
      </p:sp>
      <p:sp>
        <p:nvSpPr>
          <p:cNvPr id="138" name="Google Shape;138;p22"/>
          <p:cNvSpPr txBox="1"/>
          <p:nvPr/>
        </p:nvSpPr>
        <p:spPr>
          <a:xfrm>
            <a:off x="2302350" y="1017725"/>
            <a:ext cx="4539300" cy="190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Take a look at these diagrams to see the workflow...</a:t>
            </a:r>
            <a:endParaRPr/>
          </a:p>
        </p:txBody>
      </p:sp>
      <p:sp>
        <p:nvSpPr>
          <p:cNvPr id="139" name="Google Shape;139;p22"/>
          <p:cNvSpPr txBox="1"/>
          <p:nvPr/>
        </p:nvSpPr>
        <p:spPr>
          <a:xfrm>
            <a:off x="1107600" y="1786850"/>
            <a:ext cx="4167600" cy="19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u="sng"/>
              <a:t>With</a:t>
            </a:r>
            <a:r>
              <a:rPr i="1" lang="en"/>
              <a:t> </a:t>
            </a:r>
            <a:r>
              <a:rPr lang="en"/>
              <a:t>Android Studio</a:t>
            </a:r>
            <a:endParaRPr/>
          </a:p>
        </p:txBody>
      </p:sp>
      <p:sp>
        <p:nvSpPr>
          <p:cNvPr id="140" name="Google Shape;140;p22"/>
          <p:cNvSpPr txBox="1"/>
          <p:nvPr/>
        </p:nvSpPr>
        <p:spPr>
          <a:xfrm>
            <a:off x="5857150" y="1786850"/>
            <a:ext cx="2545800" cy="19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u="sng"/>
              <a:t>Without</a:t>
            </a:r>
            <a:r>
              <a:rPr i="1" lang="en"/>
              <a:t> </a:t>
            </a:r>
            <a:r>
              <a:rPr lang="en"/>
              <a:t>Android Studio</a:t>
            </a:r>
            <a:endParaRPr/>
          </a:p>
        </p:txBody>
      </p:sp>
      <p:pic>
        <p:nvPicPr>
          <p:cNvPr id="141" name="Google Shape;141;p22"/>
          <p:cNvPicPr preferRelativeResize="0"/>
          <p:nvPr/>
        </p:nvPicPr>
        <p:blipFill>
          <a:blip r:embed="rId3">
            <a:alphaModFix/>
          </a:blip>
          <a:stretch>
            <a:fillRect/>
          </a:stretch>
        </p:blipFill>
        <p:spPr>
          <a:xfrm>
            <a:off x="175400" y="2161175"/>
            <a:ext cx="4055875" cy="2478775"/>
          </a:xfrm>
          <a:prstGeom prst="rect">
            <a:avLst/>
          </a:prstGeom>
          <a:noFill/>
          <a:ln>
            <a:noFill/>
          </a:ln>
        </p:spPr>
      </p:pic>
      <p:pic>
        <p:nvPicPr>
          <p:cNvPr id="142" name="Google Shape;142;p22"/>
          <p:cNvPicPr preferRelativeResize="0"/>
          <p:nvPr/>
        </p:nvPicPr>
        <p:blipFill>
          <a:blip r:embed="rId4">
            <a:alphaModFix/>
          </a:blip>
          <a:stretch>
            <a:fillRect/>
          </a:stretch>
        </p:blipFill>
        <p:spPr>
          <a:xfrm>
            <a:off x="4805725" y="2161175"/>
            <a:ext cx="4055866" cy="2478770"/>
          </a:xfrm>
          <a:prstGeom prst="rect">
            <a:avLst/>
          </a:prstGeom>
          <a:noFill/>
          <a:ln>
            <a:noFill/>
          </a:ln>
        </p:spPr>
      </p:pic>
      <p:sp>
        <p:nvSpPr>
          <p:cNvPr id="143" name="Google Shape;143;p22"/>
          <p:cNvSpPr txBox="1"/>
          <p:nvPr/>
        </p:nvSpPr>
        <p:spPr>
          <a:xfrm>
            <a:off x="1192825" y="4639950"/>
            <a:ext cx="4167600" cy="19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Elegant and Simple</a:t>
            </a:r>
            <a:endParaRPr/>
          </a:p>
        </p:txBody>
      </p:sp>
      <p:sp>
        <p:nvSpPr>
          <p:cNvPr id="144" name="Google Shape;144;p22"/>
          <p:cNvSpPr txBox="1"/>
          <p:nvPr/>
        </p:nvSpPr>
        <p:spPr>
          <a:xfrm>
            <a:off x="5696050" y="4639950"/>
            <a:ext cx="4167600" cy="19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Clunky and Time Consuming</a:t>
            </a:r>
            <a:endParaRPr/>
          </a:p>
        </p:txBody>
      </p:sp>
      <p:sp>
        <p:nvSpPr>
          <p:cNvPr id="145" name="Google Shape;145;p22"/>
          <p:cNvSpPr txBox="1"/>
          <p:nvPr>
            <p:ph type="title"/>
          </p:nvPr>
        </p:nvSpPr>
        <p:spPr>
          <a:xfrm>
            <a:off x="-1082987"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3"/>
          <p:cNvPicPr preferRelativeResize="0"/>
          <p:nvPr/>
        </p:nvPicPr>
        <p:blipFill>
          <a:blip r:embed="rId3">
            <a:alphaModFix/>
          </a:blip>
          <a:stretch>
            <a:fillRect/>
          </a:stretch>
        </p:blipFill>
        <p:spPr>
          <a:xfrm>
            <a:off x="5634425" y="361550"/>
            <a:ext cx="3214277" cy="1342624"/>
          </a:xfrm>
          <a:prstGeom prst="rect">
            <a:avLst/>
          </a:prstGeom>
          <a:noFill/>
          <a:ln>
            <a:noFill/>
          </a:ln>
        </p:spPr>
      </p:pic>
      <p:pic>
        <p:nvPicPr>
          <p:cNvPr id="151" name="Google Shape;151;p23"/>
          <p:cNvPicPr preferRelativeResize="0"/>
          <p:nvPr/>
        </p:nvPicPr>
        <p:blipFill>
          <a:blip r:embed="rId4">
            <a:alphaModFix/>
          </a:blip>
          <a:stretch>
            <a:fillRect/>
          </a:stretch>
        </p:blipFill>
        <p:spPr>
          <a:xfrm>
            <a:off x="4812124" y="1785424"/>
            <a:ext cx="4276699" cy="914809"/>
          </a:xfrm>
          <a:prstGeom prst="rect">
            <a:avLst/>
          </a:prstGeom>
          <a:noFill/>
          <a:ln>
            <a:noFill/>
          </a:ln>
        </p:spPr>
      </p:pic>
      <p:pic>
        <p:nvPicPr>
          <p:cNvPr id="152" name="Google Shape;152;p23"/>
          <p:cNvPicPr preferRelativeResize="0"/>
          <p:nvPr/>
        </p:nvPicPr>
        <p:blipFill>
          <a:blip r:embed="rId5">
            <a:alphaModFix/>
          </a:blip>
          <a:stretch>
            <a:fillRect/>
          </a:stretch>
        </p:blipFill>
        <p:spPr>
          <a:xfrm>
            <a:off x="6708225" y="2731225"/>
            <a:ext cx="2281425" cy="2281425"/>
          </a:xfrm>
          <a:prstGeom prst="rect">
            <a:avLst/>
          </a:prstGeom>
          <a:noFill/>
          <a:ln>
            <a:noFill/>
          </a:ln>
        </p:spPr>
      </p:pic>
      <p:sp>
        <p:nvSpPr>
          <p:cNvPr id="153" name="Google Shape;153;p23"/>
          <p:cNvSpPr txBox="1"/>
          <p:nvPr/>
        </p:nvSpPr>
        <p:spPr>
          <a:xfrm>
            <a:off x="204225" y="3485800"/>
            <a:ext cx="5148300" cy="139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Android Studio allows for an elegant implementation of GitHub by placing all components into one area, giving a solid workflow to the developer.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4" name="Google Shape;154;p23"/>
          <p:cNvSpPr txBox="1"/>
          <p:nvPr>
            <p:ph type="title"/>
          </p:nvPr>
        </p:nvSpPr>
        <p:spPr>
          <a:xfrm>
            <a:off x="365925" y="328850"/>
            <a:ext cx="191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t>Thank you!</a:t>
            </a:r>
            <a:endParaRPr b="1" sz="2700"/>
          </a:p>
        </p:txBody>
      </p:sp>
      <p:sp>
        <p:nvSpPr>
          <p:cNvPr id="155" name="Google Shape;155;p23"/>
          <p:cNvSpPr txBox="1"/>
          <p:nvPr>
            <p:ph type="title"/>
          </p:nvPr>
        </p:nvSpPr>
        <p:spPr>
          <a:xfrm>
            <a:off x="-1082987"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Arial"/>
                <a:ea typeface="Arial"/>
                <a:cs typeface="Arial"/>
                <a:sym typeface="Arial"/>
              </a:rPr>
              <a:t>A</a:t>
            </a:r>
            <a:r>
              <a:rPr lang="en">
                <a:solidFill>
                  <a:srgbClr val="000000"/>
                </a:solidFill>
                <a:latin typeface="Arial"/>
                <a:ea typeface="Arial"/>
                <a:cs typeface="Arial"/>
                <a:sym typeface="Arial"/>
              </a:rPr>
              <a:t>PIs for Virtual Library</a:t>
            </a:r>
            <a:endParaRPr>
              <a:solidFill>
                <a:srgbClr val="000000"/>
              </a:solidFill>
              <a:latin typeface="Arial"/>
              <a:ea typeface="Arial"/>
              <a:cs typeface="Arial"/>
              <a:sym typeface="Arial"/>
            </a:endParaRPr>
          </a:p>
        </p:txBody>
      </p:sp>
      <p:pic>
        <p:nvPicPr>
          <p:cNvPr id="161" name="Google Shape;161;p24"/>
          <p:cNvPicPr preferRelativeResize="0"/>
          <p:nvPr/>
        </p:nvPicPr>
        <p:blipFill>
          <a:blip r:embed="rId3">
            <a:alphaModFix/>
          </a:blip>
          <a:stretch>
            <a:fillRect/>
          </a:stretch>
        </p:blipFill>
        <p:spPr>
          <a:xfrm>
            <a:off x="219000" y="1841375"/>
            <a:ext cx="4103024" cy="1642625"/>
          </a:xfrm>
          <a:prstGeom prst="rect">
            <a:avLst/>
          </a:prstGeom>
          <a:noFill/>
          <a:ln>
            <a:noFill/>
          </a:ln>
        </p:spPr>
      </p:pic>
      <p:pic>
        <p:nvPicPr>
          <p:cNvPr id="162" name="Google Shape;162;p24"/>
          <p:cNvPicPr preferRelativeResize="0"/>
          <p:nvPr/>
        </p:nvPicPr>
        <p:blipFill>
          <a:blip r:embed="rId4">
            <a:alphaModFix/>
          </a:blip>
          <a:stretch>
            <a:fillRect/>
          </a:stretch>
        </p:blipFill>
        <p:spPr>
          <a:xfrm>
            <a:off x="5193675" y="1760263"/>
            <a:ext cx="3294975" cy="1292150"/>
          </a:xfrm>
          <a:prstGeom prst="rect">
            <a:avLst/>
          </a:prstGeom>
          <a:noFill/>
          <a:ln>
            <a:noFill/>
          </a:ln>
        </p:spPr>
      </p:pic>
      <p:sp>
        <p:nvSpPr>
          <p:cNvPr id="163" name="Google Shape;163;p24"/>
          <p:cNvSpPr txBox="1"/>
          <p:nvPr/>
        </p:nvSpPr>
        <p:spPr>
          <a:xfrm>
            <a:off x="5193675" y="3052413"/>
            <a:ext cx="3294900" cy="734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300">
                <a:solidFill>
                  <a:srgbClr val="666666"/>
                </a:solidFill>
                <a:highlight>
                  <a:srgbClr val="FFFFFF"/>
                </a:highlight>
                <a:latin typeface="Verdana"/>
                <a:ea typeface="Verdana"/>
                <a:cs typeface="Verdana"/>
                <a:sym typeface="Verdana"/>
              </a:rPr>
              <a:t>RESTful API</a:t>
            </a:r>
            <a:endParaRPr b="1" sz="3300">
              <a:solidFill>
                <a:srgbClr val="666666"/>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a:p>
        </p:txBody>
      </p:sp>
      <p:cxnSp>
        <p:nvCxnSpPr>
          <p:cNvPr id="164" name="Google Shape;164;p24"/>
          <p:cNvCxnSpPr/>
          <p:nvPr/>
        </p:nvCxnSpPr>
        <p:spPr>
          <a:xfrm>
            <a:off x="4581050" y="1235925"/>
            <a:ext cx="0" cy="3678300"/>
          </a:xfrm>
          <a:prstGeom prst="straightConnector1">
            <a:avLst/>
          </a:prstGeom>
          <a:noFill/>
          <a:ln cap="flat" cmpd="sng" w="19050">
            <a:solidFill>
              <a:schemeClr val="dk2"/>
            </a:solidFill>
            <a:prstDash val="solid"/>
            <a:round/>
            <a:headEnd len="med" w="med" type="none"/>
            <a:tailEnd len="med" w="med" type="none"/>
          </a:ln>
        </p:spPr>
      </p:cxnSp>
      <p:sp>
        <p:nvSpPr>
          <p:cNvPr id="165" name="Google Shape;165;p24"/>
          <p:cNvSpPr txBox="1"/>
          <p:nvPr/>
        </p:nvSpPr>
        <p:spPr>
          <a:xfrm>
            <a:off x="6460500" y="4522025"/>
            <a:ext cx="42105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Speaker: Kyle Smith</a:t>
            </a:r>
            <a:endParaRPr/>
          </a:p>
          <a:p>
            <a:pPr indent="0" lvl="0" marL="0" rtl="0" algn="l">
              <a:spcBef>
                <a:spcPts val="0"/>
              </a:spcBef>
              <a:spcAft>
                <a:spcPts val="0"/>
              </a:spcAft>
              <a:buNone/>
            </a:pPr>
            <a:r>
              <a:rPr lang="en"/>
              <a:t>Topic: APIs for Virtual Library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5"/>
          <p:cNvPicPr preferRelativeResize="0"/>
          <p:nvPr/>
        </p:nvPicPr>
        <p:blipFill>
          <a:blip r:embed="rId3">
            <a:alphaModFix/>
          </a:blip>
          <a:stretch>
            <a:fillRect/>
          </a:stretch>
        </p:blipFill>
        <p:spPr>
          <a:xfrm>
            <a:off x="0" y="1098725"/>
            <a:ext cx="9144002" cy="2802673"/>
          </a:xfrm>
          <a:prstGeom prst="rect">
            <a:avLst/>
          </a:prstGeom>
          <a:noFill/>
          <a:ln>
            <a:noFill/>
          </a:ln>
        </p:spPr>
      </p:pic>
      <p:sp>
        <p:nvSpPr>
          <p:cNvPr id="171" name="Google Shape;171;p25"/>
          <p:cNvSpPr/>
          <p:nvPr/>
        </p:nvSpPr>
        <p:spPr>
          <a:xfrm>
            <a:off x="74000" y="2605050"/>
            <a:ext cx="1458000" cy="12285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4607625" y="2605050"/>
            <a:ext cx="1458000" cy="12285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txBox="1"/>
          <p:nvPr/>
        </p:nvSpPr>
        <p:spPr>
          <a:xfrm>
            <a:off x="109350" y="188425"/>
            <a:ext cx="8925300" cy="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Google Maps Platform</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Google Maps API</a:t>
            </a:r>
            <a:endParaRPr>
              <a:solidFill>
                <a:srgbClr val="000000"/>
              </a:solidFill>
              <a:latin typeface="Arial"/>
              <a:ea typeface="Arial"/>
              <a:cs typeface="Arial"/>
              <a:sym typeface="Arial"/>
            </a:endParaRPr>
          </a:p>
        </p:txBody>
      </p:sp>
      <p:sp>
        <p:nvSpPr>
          <p:cNvPr id="179" name="Google Shape;179;p26"/>
          <p:cNvSpPr txBox="1"/>
          <p:nvPr>
            <p:ph idx="1" type="body"/>
          </p:nvPr>
        </p:nvSpPr>
        <p:spPr>
          <a:xfrm>
            <a:off x="311700" y="1152475"/>
            <a:ext cx="3221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Acquire a key</a:t>
            </a:r>
            <a:endParaRPr>
              <a:solidFill>
                <a:srgbClr val="000000"/>
              </a:solidFill>
              <a:latin typeface="Arial"/>
              <a:ea typeface="Arial"/>
              <a:cs typeface="Arial"/>
              <a:sym typeface="Arial"/>
            </a:endParaRPr>
          </a:p>
          <a:p>
            <a:pPr indent="0" lvl="0" marL="457200" rtl="0" algn="l">
              <a:spcBef>
                <a:spcPts val="1600"/>
              </a:spcBef>
              <a:spcAft>
                <a:spcPts val="0"/>
              </a:spcAft>
              <a:buNone/>
            </a:pPr>
            <a:r>
              <a:t/>
            </a:r>
            <a:endParaRPr>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lang="en">
                <a:solidFill>
                  <a:srgbClr val="000000"/>
                </a:solidFill>
                <a:latin typeface="Arial"/>
                <a:ea typeface="Arial"/>
                <a:cs typeface="Arial"/>
                <a:sym typeface="Arial"/>
              </a:rPr>
              <a:t>Set up a billing plan (small projects are free)</a:t>
            </a:r>
            <a:endParaRPr>
              <a:solidFill>
                <a:srgbClr val="000000"/>
              </a:solidFill>
              <a:latin typeface="Arial"/>
              <a:ea typeface="Arial"/>
              <a:cs typeface="Arial"/>
              <a:sym typeface="Arial"/>
            </a:endParaRPr>
          </a:p>
          <a:p>
            <a:pPr indent="0" lvl="0" marL="457200" rtl="0" algn="l">
              <a:spcBef>
                <a:spcPts val="1600"/>
              </a:spcBef>
              <a:spcAft>
                <a:spcPts val="0"/>
              </a:spcAft>
              <a:buNone/>
            </a:pPr>
            <a:r>
              <a:t/>
            </a:r>
            <a:endParaRPr>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lang="en">
                <a:solidFill>
                  <a:srgbClr val="000000"/>
                </a:solidFill>
                <a:latin typeface="Arial"/>
                <a:ea typeface="Arial"/>
                <a:cs typeface="Arial"/>
                <a:sym typeface="Arial"/>
              </a:rPr>
              <a:t>Add your key to your project</a:t>
            </a:r>
            <a:endParaRPr>
              <a:solidFill>
                <a:srgbClr val="000000"/>
              </a:solidFill>
              <a:latin typeface="Arial"/>
              <a:ea typeface="Arial"/>
              <a:cs typeface="Arial"/>
              <a:sym typeface="Arial"/>
            </a:endParaRPr>
          </a:p>
        </p:txBody>
      </p:sp>
      <p:pic>
        <p:nvPicPr>
          <p:cNvPr id="180" name="Google Shape;180;p26"/>
          <p:cNvPicPr preferRelativeResize="0"/>
          <p:nvPr/>
        </p:nvPicPr>
        <p:blipFill>
          <a:blip r:embed="rId3">
            <a:alphaModFix/>
          </a:blip>
          <a:stretch>
            <a:fillRect/>
          </a:stretch>
        </p:blipFill>
        <p:spPr>
          <a:xfrm>
            <a:off x="3533125" y="669763"/>
            <a:ext cx="5444649" cy="3803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Adding Google Maps API Key</a:t>
            </a:r>
            <a:endParaRPr>
              <a:latin typeface="Arial"/>
              <a:ea typeface="Arial"/>
              <a:cs typeface="Arial"/>
              <a:sym typeface="Arial"/>
            </a:endParaRPr>
          </a:p>
        </p:txBody>
      </p:sp>
      <p:sp>
        <p:nvSpPr>
          <p:cNvPr id="186" name="Google Shape;18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Create a file named ‘secure.properties’ in project level directory</a:t>
            </a:r>
            <a:endParaRPr>
              <a:solidFill>
                <a:srgbClr val="000000"/>
              </a:solidFill>
              <a:latin typeface="Arial"/>
              <a:ea typeface="Arial"/>
              <a:cs typeface="Arial"/>
              <a:sym typeface="Arial"/>
            </a:endParaRPr>
          </a:p>
          <a:p>
            <a:pPr indent="0" lvl="0" marL="0" rtl="0" algn="l">
              <a:spcBef>
                <a:spcPts val="1600"/>
              </a:spcBef>
              <a:spcAft>
                <a:spcPts val="0"/>
              </a:spcAft>
              <a:buNone/>
            </a:pPr>
            <a:r>
              <a:t/>
            </a:r>
            <a:endParaRPr/>
          </a:p>
          <a:p>
            <a:pPr indent="-342900" lvl="0" marL="457200" rtl="0" algn="l">
              <a:spcBef>
                <a:spcPts val="160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Add code to your </a:t>
            </a:r>
            <a:r>
              <a:rPr lang="en">
                <a:solidFill>
                  <a:srgbClr val="000000"/>
                </a:solidFill>
                <a:highlight>
                  <a:srgbClr val="CCCCCC"/>
                </a:highlight>
                <a:latin typeface="Arial"/>
                <a:ea typeface="Arial"/>
                <a:cs typeface="Arial"/>
                <a:sym typeface="Arial"/>
              </a:rPr>
              <a:t>build.gradle</a:t>
            </a:r>
            <a:r>
              <a:rPr lang="en">
                <a:solidFill>
                  <a:srgbClr val="000000"/>
                </a:solidFill>
                <a:highlight>
                  <a:srgbClr val="FFFFFF"/>
                </a:highlight>
                <a:latin typeface="Arial"/>
                <a:ea typeface="Arial"/>
                <a:cs typeface="Arial"/>
                <a:sym typeface="Arial"/>
              </a:rPr>
              <a:t> file, in the </a:t>
            </a:r>
            <a:r>
              <a:rPr lang="en">
                <a:solidFill>
                  <a:srgbClr val="000000"/>
                </a:solidFill>
                <a:highlight>
                  <a:srgbClr val="CCCCCC"/>
                </a:highlight>
                <a:latin typeface="Arial"/>
                <a:ea typeface="Arial"/>
                <a:cs typeface="Arial"/>
                <a:sym typeface="Arial"/>
              </a:rPr>
              <a:t>defaultConfig</a:t>
            </a:r>
            <a:r>
              <a:rPr lang="en">
                <a:solidFill>
                  <a:srgbClr val="000000"/>
                </a:solidFill>
                <a:latin typeface="Arial"/>
                <a:ea typeface="Arial"/>
                <a:cs typeface="Arial"/>
                <a:sym typeface="Arial"/>
              </a:rPr>
              <a:t> </a:t>
            </a:r>
            <a:r>
              <a:rPr lang="en">
                <a:solidFill>
                  <a:srgbClr val="000000"/>
                </a:solidFill>
                <a:highlight>
                  <a:srgbClr val="FFFFFF"/>
                </a:highlight>
                <a:latin typeface="Arial"/>
                <a:ea typeface="Arial"/>
                <a:cs typeface="Arial"/>
                <a:sym typeface="Arial"/>
              </a:rPr>
              <a:t>element.</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Add code to your</a:t>
            </a:r>
            <a:r>
              <a:rPr lang="en">
                <a:solidFill>
                  <a:srgbClr val="000000"/>
                </a:solidFill>
                <a:highlight>
                  <a:srgbClr val="FFFFFF"/>
                </a:highlight>
                <a:latin typeface="Arial"/>
                <a:ea typeface="Arial"/>
                <a:cs typeface="Arial"/>
                <a:sym typeface="Arial"/>
              </a:rPr>
              <a:t> </a:t>
            </a:r>
            <a:r>
              <a:rPr lang="en">
                <a:solidFill>
                  <a:srgbClr val="000000"/>
                </a:solidFill>
                <a:highlight>
                  <a:srgbClr val="CCCCCC"/>
                </a:highlight>
                <a:latin typeface="Arial"/>
                <a:ea typeface="Arial"/>
                <a:cs typeface="Arial"/>
                <a:sym typeface="Arial"/>
              </a:rPr>
              <a:t>AndroidManifest.xml</a:t>
            </a:r>
            <a:r>
              <a:rPr lang="en">
                <a:solidFill>
                  <a:srgbClr val="000000"/>
                </a:solidFill>
                <a:highlight>
                  <a:srgbClr val="FFFFFF"/>
                </a:highlight>
                <a:latin typeface="Arial"/>
                <a:ea typeface="Arial"/>
                <a:cs typeface="Arial"/>
                <a:sym typeface="Arial"/>
              </a:rPr>
              <a:t> file, </a:t>
            </a:r>
            <a:r>
              <a:rPr lang="en">
                <a:solidFill>
                  <a:srgbClr val="000000"/>
                </a:solidFill>
                <a:highlight>
                  <a:srgbClr val="FFFFFF"/>
                </a:highlight>
                <a:latin typeface="Arial"/>
                <a:ea typeface="Arial"/>
                <a:cs typeface="Arial"/>
                <a:sym typeface="Arial"/>
              </a:rPr>
              <a:t>in the </a:t>
            </a:r>
            <a:r>
              <a:rPr lang="en">
                <a:solidFill>
                  <a:srgbClr val="000000"/>
                </a:solidFill>
                <a:highlight>
                  <a:srgbClr val="CCCCCC"/>
                </a:highlight>
                <a:latin typeface="Arial"/>
                <a:ea typeface="Arial"/>
                <a:cs typeface="Arial"/>
                <a:sym typeface="Arial"/>
              </a:rPr>
              <a:t>application</a:t>
            </a:r>
            <a:r>
              <a:rPr lang="en">
                <a:solidFill>
                  <a:srgbClr val="000000"/>
                </a:solidFill>
                <a:latin typeface="Arial"/>
                <a:ea typeface="Arial"/>
                <a:cs typeface="Arial"/>
                <a:sym typeface="Arial"/>
              </a:rPr>
              <a:t> </a:t>
            </a:r>
            <a:r>
              <a:rPr lang="en">
                <a:solidFill>
                  <a:srgbClr val="000000"/>
                </a:solidFill>
                <a:highlight>
                  <a:srgbClr val="FFFFFF"/>
                </a:highlight>
                <a:latin typeface="Arial"/>
                <a:ea typeface="Arial"/>
                <a:cs typeface="Arial"/>
                <a:sym typeface="Arial"/>
              </a:rPr>
              <a:t>element.</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Sync your project with Gradle.</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i="1" lang="en" sz="2000">
                <a:solidFill>
                  <a:srgbClr val="000000"/>
                </a:solidFill>
                <a:highlight>
                  <a:srgbClr val="FFFFFF"/>
                </a:highlight>
                <a:latin typeface="Arial"/>
                <a:ea typeface="Arial"/>
                <a:cs typeface="Arial"/>
                <a:sym typeface="Arial"/>
              </a:rPr>
              <a:t>Optional:</a:t>
            </a:r>
            <a:endParaRPr i="1" sz="2000">
              <a:solidFill>
                <a:srgbClr val="000000"/>
              </a:solidFill>
              <a:highlight>
                <a:srgbClr val="FFFFFF"/>
              </a:highlight>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i="1" lang="en">
                <a:solidFill>
                  <a:srgbClr val="000000"/>
                </a:solidFill>
                <a:highlight>
                  <a:srgbClr val="FFFFFF"/>
                </a:highlight>
                <a:latin typeface="Arial"/>
                <a:ea typeface="Arial"/>
                <a:cs typeface="Arial"/>
                <a:sym typeface="Arial"/>
              </a:rPr>
              <a:t>Restrict usage of your API key.</a:t>
            </a:r>
            <a:endParaRPr i="1">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i="1" lang="en">
                <a:solidFill>
                  <a:srgbClr val="000000"/>
                </a:solidFill>
                <a:highlight>
                  <a:srgbClr val="FFFFFF"/>
                </a:highlight>
                <a:latin typeface="Arial"/>
                <a:ea typeface="Arial"/>
                <a:cs typeface="Arial"/>
                <a:sym typeface="Arial"/>
              </a:rPr>
              <a:t>Acquire a SHA-1 Fingerprint for your app.</a:t>
            </a:r>
            <a:endParaRPr i="1">
              <a:solidFill>
                <a:srgbClr val="000000"/>
              </a:solidFill>
              <a:highlight>
                <a:srgbClr val="FFFFFF"/>
              </a:highlight>
              <a:latin typeface="Arial"/>
              <a:ea typeface="Arial"/>
              <a:cs typeface="Arial"/>
              <a:sym typeface="Arial"/>
            </a:endParaRPr>
          </a:p>
        </p:txBody>
      </p:sp>
      <p:pic>
        <p:nvPicPr>
          <p:cNvPr id="187" name="Google Shape;187;p27"/>
          <p:cNvPicPr preferRelativeResize="0"/>
          <p:nvPr/>
        </p:nvPicPr>
        <p:blipFill>
          <a:blip r:embed="rId3">
            <a:alphaModFix/>
          </a:blip>
          <a:stretch>
            <a:fillRect/>
          </a:stretch>
        </p:blipFill>
        <p:spPr>
          <a:xfrm>
            <a:off x="2454000" y="1591325"/>
            <a:ext cx="3393273"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185900" y="14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Using the Google Maps API</a:t>
            </a:r>
            <a:endParaRPr>
              <a:latin typeface="Arial"/>
              <a:ea typeface="Arial"/>
              <a:cs typeface="Arial"/>
              <a:sym typeface="Arial"/>
            </a:endParaRPr>
          </a:p>
        </p:txBody>
      </p:sp>
      <p:sp>
        <p:nvSpPr>
          <p:cNvPr id="193" name="Google Shape;193;p28"/>
          <p:cNvSpPr txBox="1"/>
          <p:nvPr>
            <p:ph idx="1" type="body"/>
          </p:nvPr>
        </p:nvSpPr>
        <p:spPr>
          <a:xfrm>
            <a:off x="237675" y="721700"/>
            <a:ext cx="8520600" cy="8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Now that your application has your API key and required code, you are ready to continue.</a:t>
            </a:r>
            <a:endParaRPr>
              <a:solidFill>
                <a:srgbClr val="000000"/>
              </a:solidFill>
              <a:latin typeface="Arial"/>
              <a:ea typeface="Arial"/>
              <a:cs typeface="Arial"/>
              <a:sym typeface="Arial"/>
            </a:endParaRPr>
          </a:p>
          <a:p>
            <a:pPr indent="0" lvl="0" marL="0" rtl="0" algn="l">
              <a:spcBef>
                <a:spcPts val="1600"/>
              </a:spcBef>
              <a:spcAft>
                <a:spcPts val="0"/>
              </a:spcAft>
              <a:buNone/>
            </a:pPr>
            <a:r>
              <a:t/>
            </a:r>
            <a:endParaRPr>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94" name="Google Shape;194;p28"/>
          <p:cNvPicPr preferRelativeResize="0"/>
          <p:nvPr/>
        </p:nvPicPr>
        <p:blipFill>
          <a:blip r:embed="rId3">
            <a:alphaModFix/>
          </a:blip>
          <a:stretch>
            <a:fillRect/>
          </a:stretch>
        </p:blipFill>
        <p:spPr>
          <a:xfrm>
            <a:off x="1766125" y="1272925"/>
            <a:ext cx="5360150" cy="3870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Dependencies and Required Code</a:t>
            </a:r>
            <a:endParaRPr>
              <a:latin typeface="Arial"/>
              <a:ea typeface="Arial"/>
              <a:cs typeface="Arial"/>
              <a:sym typeface="Arial"/>
            </a:endParaRPr>
          </a:p>
        </p:txBody>
      </p:sp>
      <p:sp>
        <p:nvSpPr>
          <p:cNvPr id="200" name="Google Shape;20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App needs </a:t>
            </a:r>
            <a:r>
              <a:rPr lang="en">
                <a:solidFill>
                  <a:srgbClr val="000000"/>
                </a:solidFill>
                <a:latin typeface="Arial"/>
                <a:ea typeface="Arial"/>
                <a:cs typeface="Arial"/>
                <a:sym typeface="Arial"/>
              </a:rPr>
              <a:t>dependencies and permissions to communicate smoothly with Google Play Services.</a:t>
            </a:r>
            <a:endParaRPr>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lang="en">
                <a:solidFill>
                  <a:srgbClr val="000000"/>
                </a:solidFill>
                <a:latin typeface="Arial"/>
                <a:ea typeface="Arial"/>
                <a:cs typeface="Arial"/>
                <a:sym typeface="Arial"/>
              </a:rPr>
              <a:t>App-level </a:t>
            </a:r>
            <a:r>
              <a:rPr lang="en">
                <a:solidFill>
                  <a:srgbClr val="000000"/>
                </a:solidFill>
                <a:highlight>
                  <a:srgbClr val="CCCCCC"/>
                </a:highlight>
                <a:latin typeface="Arial"/>
                <a:ea typeface="Arial"/>
                <a:cs typeface="Arial"/>
                <a:sym typeface="Arial"/>
              </a:rPr>
              <a:t>build.gradle</a:t>
            </a:r>
            <a:r>
              <a:rPr lang="en">
                <a:solidFill>
                  <a:srgbClr val="000000"/>
                </a:solidFill>
                <a:latin typeface="Arial"/>
                <a:ea typeface="Arial"/>
                <a:cs typeface="Arial"/>
                <a:sym typeface="Arial"/>
              </a:rPr>
              <a:t> - </a:t>
            </a:r>
            <a:r>
              <a:rPr i="1" lang="en">
                <a:solidFill>
                  <a:srgbClr val="000000"/>
                </a:solidFill>
                <a:latin typeface="Arial"/>
                <a:ea typeface="Arial"/>
                <a:cs typeface="Arial"/>
                <a:sym typeface="Arial"/>
              </a:rPr>
              <a:t>implement</a:t>
            </a:r>
            <a:r>
              <a:rPr lang="en">
                <a:solidFill>
                  <a:srgbClr val="000000"/>
                </a:solidFill>
                <a:latin typeface="Arial"/>
                <a:ea typeface="Arial"/>
                <a:cs typeface="Arial"/>
                <a:sym typeface="Arial"/>
              </a:rPr>
              <a:t> Google Play Services and GMS location.</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CCCCCC"/>
                </a:highlight>
                <a:latin typeface="Arial"/>
                <a:ea typeface="Arial"/>
                <a:cs typeface="Arial"/>
                <a:sym typeface="Arial"/>
              </a:rPr>
              <a:t>AndroidManifest.xml</a:t>
            </a:r>
            <a:r>
              <a:rPr lang="en">
                <a:solidFill>
                  <a:srgbClr val="000000"/>
                </a:solidFill>
                <a:latin typeface="Arial"/>
                <a:ea typeface="Arial"/>
                <a:cs typeface="Arial"/>
                <a:sym typeface="Arial"/>
              </a:rPr>
              <a:t> - Ask user for GPS location permission, add code for interaction with the map, and add the API key here as well.</a:t>
            </a:r>
            <a:endParaRPr>
              <a:solidFill>
                <a:srgbClr val="000000"/>
              </a:solidFill>
              <a:latin typeface="Arial"/>
              <a:ea typeface="Arial"/>
              <a:cs typeface="Arial"/>
              <a:sym typeface="Arial"/>
            </a:endParaRPr>
          </a:p>
          <a:p>
            <a:pPr indent="0" lvl="0" marL="457200" rtl="0" algn="l">
              <a:spcBef>
                <a:spcPts val="1600"/>
              </a:spcBef>
              <a:spcAft>
                <a:spcPts val="0"/>
              </a:spcAft>
              <a:buNone/>
            </a:pPr>
            <a:r>
              <a:t/>
            </a:r>
            <a:endParaRPr>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lang="en">
                <a:solidFill>
                  <a:srgbClr val="000000"/>
                </a:solidFill>
                <a:highlight>
                  <a:srgbClr val="CCCCCC"/>
                </a:highlight>
                <a:latin typeface="Arial"/>
                <a:ea typeface="Arial"/>
                <a:cs typeface="Arial"/>
                <a:sym typeface="Arial"/>
              </a:rPr>
              <a:t>MapsActivity.kt</a:t>
            </a:r>
            <a:r>
              <a:rPr lang="en">
                <a:solidFill>
                  <a:srgbClr val="000000"/>
                </a:solidFill>
                <a:latin typeface="Arial"/>
                <a:ea typeface="Arial"/>
                <a:cs typeface="Arial"/>
                <a:sym typeface="Arial"/>
              </a:rPr>
              <a:t> - Written like a classic Java (Kotlin) class, with methods to handle the behavior of the activity.</a:t>
            </a:r>
            <a:endParaRPr>
              <a:solidFill>
                <a:srgbClr val="000000"/>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0"/>
          <p:cNvPicPr preferRelativeResize="0"/>
          <p:nvPr/>
        </p:nvPicPr>
        <p:blipFill rotWithShape="1">
          <a:blip r:embed="rId3">
            <a:alphaModFix/>
          </a:blip>
          <a:srcRect b="1815" l="7269" r="7711" t="4111"/>
          <a:stretch/>
        </p:blipFill>
        <p:spPr>
          <a:xfrm>
            <a:off x="6083400" y="-12"/>
            <a:ext cx="2433095" cy="5047276"/>
          </a:xfrm>
          <a:prstGeom prst="rect">
            <a:avLst/>
          </a:prstGeom>
          <a:noFill/>
          <a:ln>
            <a:noFill/>
          </a:ln>
        </p:spPr>
      </p:pic>
      <p:sp>
        <p:nvSpPr>
          <p:cNvPr id="206" name="Google Shape;206;p30"/>
          <p:cNvSpPr txBox="1"/>
          <p:nvPr/>
        </p:nvSpPr>
        <p:spPr>
          <a:xfrm>
            <a:off x="177625" y="162825"/>
            <a:ext cx="5451300" cy="46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Y</a:t>
            </a:r>
            <a:r>
              <a:rPr lang="en" sz="2200"/>
              <a:t>our map could look like this:</a:t>
            </a:r>
            <a:endParaRPr sz="22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You can use the layout editor to add buttons and change the way the map is presented.</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Integrating the Google Places services will allow for custom pins.</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Use </a:t>
            </a:r>
            <a:r>
              <a:rPr lang="en" sz="1800">
                <a:highlight>
                  <a:srgbClr val="CCCCCC"/>
                </a:highlight>
              </a:rPr>
              <a:t>MapsActivity.kt</a:t>
            </a:r>
            <a:r>
              <a:rPr lang="en" sz="1800"/>
              <a:t> to add/change functionality of elements</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475" y="104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OpenLibrary API</a:t>
            </a:r>
            <a:endParaRPr>
              <a:latin typeface="Arial"/>
              <a:ea typeface="Arial"/>
              <a:cs typeface="Arial"/>
              <a:sym typeface="Arial"/>
            </a:endParaRPr>
          </a:p>
        </p:txBody>
      </p:sp>
      <p:sp>
        <p:nvSpPr>
          <p:cNvPr id="212" name="Google Shape;212;p31"/>
          <p:cNvSpPr txBox="1"/>
          <p:nvPr>
            <p:ph idx="1" type="body"/>
          </p:nvPr>
        </p:nvSpPr>
        <p:spPr>
          <a:xfrm>
            <a:off x="152400" y="723250"/>
            <a:ext cx="8520600" cy="77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Arial"/>
                <a:ea typeface="Arial"/>
                <a:cs typeface="Arial"/>
                <a:sym typeface="Arial"/>
              </a:rPr>
              <a:t>OpenLibrary is a website that is part of the Internet Archive, and stores information about all kinds books.  </a:t>
            </a:r>
            <a:endParaRPr>
              <a:solidFill>
                <a:srgbClr val="000000"/>
              </a:solidFill>
              <a:latin typeface="Arial"/>
              <a:ea typeface="Arial"/>
              <a:cs typeface="Arial"/>
              <a:sym typeface="Arial"/>
            </a:endParaRPr>
          </a:p>
        </p:txBody>
      </p:sp>
      <p:pic>
        <p:nvPicPr>
          <p:cNvPr id="213" name="Google Shape;213;p31"/>
          <p:cNvPicPr preferRelativeResize="0"/>
          <p:nvPr/>
        </p:nvPicPr>
        <p:blipFill>
          <a:blip r:embed="rId3">
            <a:alphaModFix/>
          </a:blip>
          <a:stretch>
            <a:fillRect/>
          </a:stretch>
        </p:blipFill>
        <p:spPr>
          <a:xfrm>
            <a:off x="104475" y="1813175"/>
            <a:ext cx="6051475" cy="2614025"/>
          </a:xfrm>
          <a:prstGeom prst="rect">
            <a:avLst/>
          </a:prstGeom>
          <a:noFill/>
          <a:ln>
            <a:noFill/>
          </a:ln>
        </p:spPr>
      </p:pic>
      <p:pic>
        <p:nvPicPr>
          <p:cNvPr id="214" name="Google Shape;214;p31"/>
          <p:cNvPicPr preferRelativeResize="0"/>
          <p:nvPr/>
        </p:nvPicPr>
        <p:blipFill>
          <a:blip r:embed="rId4">
            <a:alphaModFix/>
          </a:blip>
          <a:stretch>
            <a:fillRect/>
          </a:stretch>
        </p:blipFill>
        <p:spPr>
          <a:xfrm>
            <a:off x="6245875" y="1257500"/>
            <a:ext cx="2716375" cy="351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Android Studio GitHub Integration</a:t>
            </a:r>
            <a:endParaRPr b="1"/>
          </a:p>
        </p:txBody>
      </p:sp>
      <p:pic>
        <p:nvPicPr>
          <p:cNvPr id="66" name="Google Shape;66;p14"/>
          <p:cNvPicPr preferRelativeResize="0"/>
          <p:nvPr/>
        </p:nvPicPr>
        <p:blipFill>
          <a:blip r:embed="rId3">
            <a:alphaModFix/>
          </a:blip>
          <a:stretch>
            <a:fillRect/>
          </a:stretch>
        </p:blipFill>
        <p:spPr>
          <a:xfrm>
            <a:off x="1327475" y="2124325"/>
            <a:ext cx="3699674" cy="791375"/>
          </a:xfrm>
          <a:prstGeom prst="rect">
            <a:avLst/>
          </a:prstGeom>
          <a:noFill/>
          <a:ln>
            <a:noFill/>
          </a:ln>
        </p:spPr>
      </p:pic>
      <p:pic>
        <p:nvPicPr>
          <p:cNvPr id="67" name="Google Shape;67;p14"/>
          <p:cNvPicPr preferRelativeResize="0"/>
          <p:nvPr/>
        </p:nvPicPr>
        <p:blipFill>
          <a:blip r:embed="rId4">
            <a:alphaModFix/>
          </a:blip>
          <a:stretch>
            <a:fillRect/>
          </a:stretch>
        </p:blipFill>
        <p:spPr>
          <a:xfrm>
            <a:off x="6685850" y="1865148"/>
            <a:ext cx="1050549" cy="1050550"/>
          </a:xfrm>
          <a:prstGeom prst="rect">
            <a:avLst/>
          </a:prstGeom>
          <a:noFill/>
          <a:ln>
            <a:noFill/>
          </a:ln>
        </p:spPr>
      </p:pic>
      <p:sp>
        <p:nvSpPr>
          <p:cNvPr id="68" name="Google Shape;68;p14"/>
          <p:cNvSpPr txBox="1"/>
          <p:nvPr/>
        </p:nvSpPr>
        <p:spPr>
          <a:xfrm>
            <a:off x="5450925" y="2124325"/>
            <a:ext cx="690000" cy="9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900"/>
              <a:t>+</a:t>
            </a:r>
            <a:endParaRPr b="1" sz="4900"/>
          </a:p>
        </p:txBody>
      </p:sp>
      <p:sp>
        <p:nvSpPr>
          <p:cNvPr id="69" name="Google Shape;69;p14"/>
          <p:cNvSpPr txBox="1"/>
          <p:nvPr>
            <p:ph type="title"/>
          </p:nvPr>
        </p:nvSpPr>
        <p:spPr>
          <a:xfrm>
            <a:off x="-1082987"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 </a:t>
            </a:r>
            <a:endParaRPr/>
          </a:p>
        </p:txBody>
      </p:sp>
      <p:sp>
        <p:nvSpPr>
          <p:cNvPr id="70" name="Google Shape;70;p14"/>
          <p:cNvSpPr txBox="1"/>
          <p:nvPr/>
        </p:nvSpPr>
        <p:spPr>
          <a:xfrm>
            <a:off x="5795450" y="4529100"/>
            <a:ext cx="42105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Speaker: Grant Saylor</a:t>
            </a:r>
            <a:endParaRPr/>
          </a:p>
          <a:p>
            <a:pPr indent="0" lvl="0" marL="0" rtl="0" algn="l">
              <a:spcBef>
                <a:spcPts val="0"/>
              </a:spcBef>
              <a:spcAft>
                <a:spcPts val="0"/>
              </a:spcAft>
              <a:buNone/>
            </a:pPr>
            <a:r>
              <a:rPr lang="en"/>
              <a:t>Topic: Android Studio GitHub Integration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RESTful API</a:t>
            </a:r>
            <a:endParaRPr>
              <a:latin typeface="Arial"/>
              <a:ea typeface="Arial"/>
              <a:cs typeface="Arial"/>
              <a:sym typeface="Arial"/>
            </a:endParaRPr>
          </a:p>
        </p:txBody>
      </p:sp>
      <p:sp>
        <p:nvSpPr>
          <p:cNvPr id="220" name="Google Shape;220;p32"/>
          <p:cNvSpPr txBox="1"/>
          <p:nvPr>
            <p:ph idx="1" type="body"/>
          </p:nvPr>
        </p:nvSpPr>
        <p:spPr>
          <a:xfrm>
            <a:off x="311700" y="1152475"/>
            <a:ext cx="8520600" cy="10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Open Library RESTful API facilitates interactions and handles queries between your app and their site.  They can return data on books in a few formats, </a:t>
            </a:r>
            <a:r>
              <a:rPr lang="en">
                <a:solidFill>
                  <a:srgbClr val="000000"/>
                </a:solidFill>
                <a:highlight>
                  <a:srgbClr val="FFFFFF"/>
                </a:highlight>
                <a:latin typeface="Arial"/>
                <a:ea typeface="Arial"/>
                <a:cs typeface="Arial"/>
                <a:sym typeface="Arial"/>
              </a:rPr>
              <a:t>JSON, YAML and RDF/XML.</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solidFill>
                <a:srgbClr val="000000"/>
              </a:solidFill>
              <a:highlight>
                <a:srgbClr val="FFFFFF"/>
              </a:highlight>
              <a:latin typeface="Arial"/>
              <a:ea typeface="Arial"/>
              <a:cs typeface="Arial"/>
              <a:sym typeface="Arial"/>
            </a:endParaRPr>
          </a:p>
        </p:txBody>
      </p:sp>
      <p:pic>
        <p:nvPicPr>
          <p:cNvPr id="221" name="Google Shape;221;p32"/>
          <p:cNvPicPr preferRelativeResize="0"/>
          <p:nvPr/>
        </p:nvPicPr>
        <p:blipFill rotWithShape="1">
          <a:blip r:embed="rId3">
            <a:alphaModFix/>
          </a:blip>
          <a:srcRect b="0" l="0" r="0" t="852"/>
          <a:stretch/>
        </p:blipFill>
        <p:spPr>
          <a:xfrm>
            <a:off x="189400" y="2257425"/>
            <a:ext cx="8839201" cy="257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Android Studio’s Layout Editor (Visual Editor)</a:t>
            </a:r>
            <a:endParaRPr/>
          </a:p>
        </p:txBody>
      </p:sp>
      <p:pic>
        <p:nvPicPr>
          <p:cNvPr id="227" name="Google Shape;227;p33"/>
          <p:cNvPicPr preferRelativeResize="0"/>
          <p:nvPr/>
        </p:nvPicPr>
        <p:blipFill>
          <a:blip r:embed="rId3">
            <a:alphaModFix/>
          </a:blip>
          <a:stretch>
            <a:fillRect/>
          </a:stretch>
        </p:blipFill>
        <p:spPr>
          <a:xfrm>
            <a:off x="244225" y="1532750"/>
            <a:ext cx="3154321" cy="1577150"/>
          </a:xfrm>
          <a:prstGeom prst="rect">
            <a:avLst/>
          </a:prstGeom>
          <a:noFill/>
          <a:ln>
            <a:noFill/>
          </a:ln>
        </p:spPr>
      </p:pic>
      <p:pic>
        <p:nvPicPr>
          <p:cNvPr id="228" name="Google Shape;228;p33"/>
          <p:cNvPicPr preferRelativeResize="0"/>
          <p:nvPr/>
        </p:nvPicPr>
        <p:blipFill>
          <a:blip r:embed="rId4">
            <a:alphaModFix/>
          </a:blip>
          <a:stretch>
            <a:fillRect/>
          </a:stretch>
        </p:blipFill>
        <p:spPr>
          <a:xfrm>
            <a:off x="5313725" y="1922575"/>
            <a:ext cx="3689650" cy="932725"/>
          </a:xfrm>
          <a:prstGeom prst="rect">
            <a:avLst/>
          </a:prstGeom>
          <a:noFill/>
          <a:ln>
            <a:noFill/>
          </a:ln>
        </p:spPr>
      </p:pic>
      <p:sp>
        <p:nvSpPr>
          <p:cNvPr id="229" name="Google Shape;229;p33"/>
          <p:cNvSpPr txBox="1"/>
          <p:nvPr/>
        </p:nvSpPr>
        <p:spPr>
          <a:xfrm>
            <a:off x="3707750" y="1961200"/>
            <a:ext cx="1213800" cy="93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5400"/>
              <a:t>+</a:t>
            </a:r>
            <a:endParaRPr b="1" sz="5400"/>
          </a:p>
        </p:txBody>
      </p:sp>
      <p:sp>
        <p:nvSpPr>
          <p:cNvPr id="230" name="Google Shape;230;p33"/>
          <p:cNvSpPr txBox="1"/>
          <p:nvPr/>
        </p:nvSpPr>
        <p:spPr>
          <a:xfrm>
            <a:off x="5795450" y="4529100"/>
            <a:ext cx="42105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Speaker: Anthony Tran</a:t>
            </a:r>
            <a:endParaRPr/>
          </a:p>
          <a:p>
            <a:pPr indent="0" lvl="0" marL="0" rtl="0" algn="l">
              <a:spcBef>
                <a:spcPts val="0"/>
              </a:spcBef>
              <a:spcAft>
                <a:spcPts val="0"/>
              </a:spcAft>
              <a:buNone/>
            </a:pPr>
            <a:r>
              <a:rPr lang="en"/>
              <a:t>Topic: Android Studio’s Layout Editor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Layout Editor </a:t>
            </a:r>
            <a:endParaRPr/>
          </a:p>
        </p:txBody>
      </p:sp>
      <p:sp>
        <p:nvSpPr>
          <p:cNvPr id="236" name="Google Shape;23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Studio allows programmers to create applications using pre-existing UI elements that comes along with the code that makes up that element. This feature is called </a:t>
            </a:r>
            <a:r>
              <a:rPr b="1" lang="en"/>
              <a:t>Layout Editor</a:t>
            </a:r>
            <a:r>
              <a:rPr lang="en"/>
              <a:t> </a:t>
            </a:r>
            <a:endParaRPr/>
          </a:p>
          <a:p>
            <a:pPr indent="0" lvl="0" marL="0" rtl="0" algn="l">
              <a:spcBef>
                <a:spcPts val="1600"/>
              </a:spcBef>
              <a:spcAft>
                <a:spcPts val="0"/>
              </a:spcAft>
              <a:buNone/>
            </a:pPr>
            <a:r>
              <a:rPr lang="en"/>
              <a:t>The Layout Editor in Android studio allows users to </a:t>
            </a:r>
            <a:r>
              <a:rPr lang="en"/>
              <a:t>simultaneously work on Kotlin code while also using the Layout Editor’s convenient </a:t>
            </a:r>
            <a:r>
              <a:rPr lang="en"/>
              <a:t> interface to help create an application more efficiently</a:t>
            </a:r>
            <a:endParaRPr/>
          </a:p>
          <a:p>
            <a:pPr indent="0" lvl="0" marL="0" rtl="0" algn="l">
              <a:spcBef>
                <a:spcPts val="1600"/>
              </a:spcBef>
              <a:spcAft>
                <a:spcPts val="0"/>
              </a:spcAft>
              <a:buNone/>
            </a:pPr>
            <a:r>
              <a:rPr lang="en"/>
              <a:t>Anything that is changed through the Layout Editor will have the appropriate code added/changed in the Code section of Android Studio</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5"/>
          <p:cNvPicPr preferRelativeResize="0"/>
          <p:nvPr/>
        </p:nvPicPr>
        <p:blipFill>
          <a:blip r:embed="rId3">
            <a:alphaModFix/>
          </a:blip>
          <a:stretch>
            <a:fillRect/>
          </a:stretch>
        </p:blipFill>
        <p:spPr>
          <a:xfrm>
            <a:off x="0" y="617963"/>
            <a:ext cx="6971402" cy="3907575"/>
          </a:xfrm>
          <a:prstGeom prst="rect">
            <a:avLst/>
          </a:prstGeom>
          <a:noFill/>
          <a:ln>
            <a:noFill/>
          </a:ln>
        </p:spPr>
      </p:pic>
      <p:sp>
        <p:nvSpPr>
          <p:cNvPr id="242" name="Google Shape;242;p35"/>
          <p:cNvSpPr txBox="1"/>
          <p:nvPr/>
        </p:nvSpPr>
        <p:spPr>
          <a:xfrm>
            <a:off x="6579250" y="0"/>
            <a:ext cx="2486700" cy="5054700"/>
          </a:xfrm>
          <a:prstGeom prst="rect">
            <a:avLst/>
          </a:prstGeom>
          <a:noFill/>
          <a:ln>
            <a:noFill/>
          </a:ln>
        </p:spPr>
        <p:txBody>
          <a:bodyPr anchorCtr="0" anchor="t" bIns="91425" lIns="91425" spcFirstLastPara="1" rIns="91425" wrap="square" tIns="91425">
            <a:noAutofit/>
          </a:bodyPr>
          <a:lstStyle/>
          <a:p>
            <a:pPr indent="-292100" lvl="0" marL="749300" rtl="0" algn="l">
              <a:lnSpc>
                <a:spcPct val="115000"/>
              </a:lnSpc>
              <a:spcBef>
                <a:spcPts val="900"/>
              </a:spcBef>
              <a:spcAft>
                <a:spcPts val="0"/>
              </a:spcAft>
              <a:buClr>
                <a:srgbClr val="202124"/>
              </a:buClr>
              <a:buSzPts val="1000"/>
              <a:buFont typeface="Roboto"/>
              <a:buAutoNum type="arabicPeriod"/>
            </a:pPr>
            <a:r>
              <a:rPr b="1" lang="en" sz="1000">
                <a:solidFill>
                  <a:srgbClr val="202124"/>
                </a:solidFill>
                <a:highlight>
                  <a:srgbClr val="FFFFFF"/>
                </a:highlight>
                <a:latin typeface="Roboto"/>
                <a:ea typeface="Roboto"/>
                <a:cs typeface="Roboto"/>
                <a:sym typeface="Roboto"/>
              </a:rPr>
              <a:t>Palette</a:t>
            </a:r>
            <a:r>
              <a:rPr lang="en" sz="1000">
                <a:solidFill>
                  <a:srgbClr val="202124"/>
                </a:solidFill>
                <a:highlight>
                  <a:srgbClr val="FFFFFF"/>
                </a:highlight>
                <a:latin typeface="Roboto"/>
                <a:ea typeface="Roboto"/>
                <a:cs typeface="Roboto"/>
                <a:sym typeface="Roboto"/>
              </a:rPr>
              <a:t>: Contains various views and view groups that you can drag into your layout.</a:t>
            </a:r>
            <a:endParaRPr sz="1000">
              <a:solidFill>
                <a:srgbClr val="202124"/>
              </a:solidFill>
              <a:highlight>
                <a:srgbClr val="FFFFFF"/>
              </a:highlight>
              <a:latin typeface="Roboto"/>
              <a:ea typeface="Roboto"/>
              <a:cs typeface="Roboto"/>
              <a:sym typeface="Roboto"/>
            </a:endParaRPr>
          </a:p>
          <a:p>
            <a:pPr indent="-292100" lvl="0" marL="749300" rtl="0" algn="l">
              <a:lnSpc>
                <a:spcPct val="115000"/>
              </a:lnSpc>
              <a:spcBef>
                <a:spcPts val="0"/>
              </a:spcBef>
              <a:spcAft>
                <a:spcPts val="0"/>
              </a:spcAft>
              <a:buClr>
                <a:srgbClr val="202124"/>
              </a:buClr>
              <a:buSzPts val="1000"/>
              <a:buFont typeface="Roboto"/>
              <a:buAutoNum type="arabicPeriod"/>
            </a:pPr>
            <a:r>
              <a:rPr b="1" lang="en" sz="1000">
                <a:solidFill>
                  <a:srgbClr val="202124"/>
                </a:solidFill>
                <a:highlight>
                  <a:srgbClr val="FFFFFF"/>
                </a:highlight>
                <a:latin typeface="Roboto"/>
                <a:ea typeface="Roboto"/>
                <a:cs typeface="Roboto"/>
                <a:sym typeface="Roboto"/>
              </a:rPr>
              <a:t>Component Tree</a:t>
            </a:r>
            <a:r>
              <a:rPr lang="en" sz="1000">
                <a:solidFill>
                  <a:srgbClr val="202124"/>
                </a:solidFill>
                <a:highlight>
                  <a:srgbClr val="FFFFFF"/>
                </a:highlight>
                <a:latin typeface="Roboto"/>
                <a:ea typeface="Roboto"/>
                <a:cs typeface="Roboto"/>
                <a:sym typeface="Roboto"/>
              </a:rPr>
              <a:t>: Shows the hierarchy of components in your layout.</a:t>
            </a:r>
            <a:endParaRPr sz="1000">
              <a:solidFill>
                <a:srgbClr val="202124"/>
              </a:solidFill>
              <a:highlight>
                <a:srgbClr val="FFFFFF"/>
              </a:highlight>
              <a:latin typeface="Roboto"/>
              <a:ea typeface="Roboto"/>
              <a:cs typeface="Roboto"/>
              <a:sym typeface="Roboto"/>
            </a:endParaRPr>
          </a:p>
          <a:p>
            <a:pPr indent="-292100" lvl="0" marL="749300" rtl="0" algn="l">
              <a:lnSpc>
                <a:spcPct val="115000"/>
              </a:lnSpc>
              <a:spcBef>
                <a:spcPts val="0"/>
              </a:spcBef>
              <a:spcAft>
                <a:spcPts val="0"/>
              </a:spcAft>
              <a:buClr>
                <a:srgbClr val="202124"/>
              </a:buClr>
              <a:buSzPts val="1000"/>
              <a:buFont typeface="Roboto"/>
              <a:buAutoNum type="arabicPeriod"/>
            </a:pPr>
            <a:r>
              <a:rPr b="1" lang="en" sz="1000">
                <a:solidFill>
                  <a:srgbClr val="202124"/>
                </a:solidFill>
                <a:highlight>
                  <a:srgbClr val="FFFFFF"/>
                </a:highlight>
                <a:latin typeface="Roboto"/>
                <a:ea typeface="Roboto"/>
                <a:cs typeface="Roboto"/>
                <a:sym typeface="Roboto"/>
              </a:rPr>
              <a:t>Toolbar</a:t>
            </a:r>
            <a:r>
              <a:rPr lang="en" sz="1000">
                <a:solidFill>
                  <a:srgbClr val="202124"/>
                </a:solidFill>
                <a:highlight>
                  <a:srgbClr val="FFFFFF"/>
                </a:highlight>
                <a:latin typeface="Roboto"/>
                <a:ea typeface="Roboto"/>
                <a:cs typeface="Roboto"/>
                <a:sym typeface="Roboto"/>
              </a:rPr>
              <a:t>: Click these buttons to configure your layout appearance in the editor and change layout attributes.</a:t>
            </a:r>
            <a:endParaRPr sz="1000">
              <a:solidFill>
                <a:srgbClr val="202124"/>
              </a:solidFill>
              <a:highlight>
                <a:srgbClr val="FFFFFF"/>
              </a:highlight>
              <a:latin typeface="Roboto"/>
              <a:ea typeface="Roboto"/>
              <a:cs typeface="Roboto"/>
              <a:sym typeface="Roboto"/>
            </a:endParaRPr>
          </a:p>
          <a:p>
            <a:pPr indent="-292100" lvl="0" marL="749300" rtl="0" algn="l">
              <a:lnSpc>
                <a:spcPct val="115000"/>
              </a:lnSpc>
              <a:spcBef>
                <a:spcPts val="0"/>
              </a:spcBef>
              <a:spcAft>
                <a:spcPts val="0"/>
              </a:spcAft>
              <a:buClr>
                <a:srgbClr val="202124"/>
              </a:buClr>
              <a:buSzPts val="1000"/>
              <a:buFont typeface="Roboto"/>
              <a:buAutoNum type="arabicPeriod"/>
            </a:pPr>
            <a:r>
              <a:rPr b="1" lang="en" sz="1000">
                <a:solidFill>
                  <a:srgbClr val="202124"/>
                </a:solidFill>
                <a:highlight>
                  <a:srgbClr val="FFFFFF"/>
                </a:highlight>
                <a:latin typeface="Roboto"/>
                <a:ea typeface="Roboto"/>
                <a:cs typeface="Roboto"/>
                <a:sym typeface="Roboto"/>
              </a:rPr>
              <a:t>Design editor</a:t>
            </a:r>
            <a:r>
              <a:rPr lang="en" sz="1000">
                <a:solidFill>
                  <a:srgbClr val="202124"/>
                </a:solidFill>
                <a:highlight>
                  <a:srgbClr val="FFFFFF"/>
                </a:highlight>
                <a:latin typeface="Roboto"/>
                <a:ea typeface="Roboto"/>
                <a:cs typeface="Roboto"/>
                <a:sym typeface="Roboto"/>
              </a:rPr>
              <a:t>: Edit your layout in Design view, Blueprint view, or both.</a:t>
            </a:r>
            <a:endParaRPr sz="1000">
              <a:solidFill>
                <a:srgbClr val="202124"/>
              </a:solidFill>
              <a:highlight>
                <a:srgbClr val="FFFFFF"/>
              </a:highlight>
              <a:latin typeface="Roboto"/>
              <a:ea typeface="Roboto"/>
              <a:cs typeface="Roboto"/>
              <a:sym typeface="Roboto"/>
            </a:endParaRPr>
          </a:p>
          <a:p>
            <a:pPr indent="-292100" lvl="0" marL="749300" rtl="0" algn="l">
              <a:lnSpc>
                <a:spcPct val="115000"/>
              </a:lnSpc>
              <a:spcBef>
                <a:spcPts val="0"/>
              </a:spcBef>
              <a:spcAft>
                <a:spcPts val="0"/>
              </a:spcAft>
              <a:buClr>
                <a:srgbClr val="202124"/>
              </a:buClr>
              <a:buSzPts val="1000"/>
              <a:buFont typeface="Roboto"/>
              <a:buAutoNum type="arabicPeriod"/>
            </a:pPr>
            <a:r>
              <a:rPr b="1" lang="en" sz="1000">
                <a:solidFill>
                  <a:srgbClr val="202124"/>
                </a:solidFill>
                <a:highlight>
                  <a:srgbClr val="FFFFFF"/>
                </a:highlight>
                <a:latin typeface="Roboto"/>
                <a:ea typeface="Roboto"/>
                <a:cs typeface="Roboto"/>
                <a:sym typeface="Roboto"/>
              </a:rPr>
              <a:t>Attributes</a:t>
            </a:r>
            <a:r>
              <a:rPr lang="en" sz="1000">
                <a:solidFill>
                  <a:srgbClr val="202124"/>
                </a:solidFill>
                <a:highlight>
                  <a:srgbClr val="FFFFFF"/>
                </a:highlight>
                <a:latin typeface="Roboto"/>
                <a:ea typeface="Roboto"/>
                <a:cs typeface="Roboto"/>
                <a:sym typeface="Roboto"/>
              </a:rPr>
              <a:t>: Controls for the selected view's attributes.</a:t>
            </a:r>
            <a:endParaRPr sz="1000">
              <a:solidFill>
                <a:srgbClr val="202124"/>
              </a:solidFill>
              <a:highlight>
                <a:srgbClr val="FFFFFF"/>
              </a:highlight>
              <a:latin typeface="Roboto"/>
              <a:ea typeface="Roboto"/>
              <a:cs typeface="Roboto"/>
              <a:sym typeface="Roboto"/>
            </a:endParaRPr>
          </a:p>
          <a:p>
            <a:pPr indent="-292100" lvl="0" marL="749300" rtl="0" algn="l">
              <a:lnSpc>
                <a:spcPct val="115000"/>
              </a:lnSpc>
              <a:spcBef>
                <a:spcPts val="0"/>
              </a:spcBef>
              <a:spcAft>
                <a:spcPts val="0"/>
              </a:spcAft>
              <a:buClr>
                <a:srgbClr val="202124"/>
              </a:buClr>
              <a:buSzPts val="1000"/>
              <a:buFont typeface="Roboto"/>
              <a:buAutoNum type="arabicPeriod"/>
            </a:pPr>
            <a:r>
              <a:rPr b="1" lang="en" sz="1000">
                <a:solidFill>
                  <a:srgbClr val="202124"/>
                </a:solidFill>
                <a:highlight>
                  <a:srgbClr val="FFFFFF"/>
                </a:highlight>
                <a:latin typeface="Roboto"/>
                <a:ea typeface="Roboto"/>
                <a:cs typeface="Roboto"/>
                <a:sym typeface="Roboto"/>
              </a:rPr>
              <a:t>View Mode</a:t>
            </a:r>
            <a:r>
              <a:rPr lang="en" sz="1000">
                <a:solidFill>
                  <a:srgbClr val="202124"/>
                </a:solidFill>
                <a:highlight>
                  <a:srgbClr val="FFFFFF"/>
                </a:highlight>
                <a:latin typeface="Roboto"/>
                <a:ea typeface="Roboto"/>
                <a:cs typeface="Roboto"/>
                <a:sym typeface="Roboto"/>
              </a:rPr>
              <a:t>: View your layout in either Code, Design, or Split mode</a:t>
            </a:r>
            <a:endParaRPr sz="1000">
              <a:solidFill>
                <a:srgbClr val="202124"/>
              </a:solidFill>
              <a:highlight>
                <a:srgbClr val="FFFFFF"/>
              </a:highlight>
              <a:latin typeface="Roboto"/>
              <a:ea typeface="Roboto"/>
              <a:cs typeface="Roboto"/>
              <a:sym typeface="Roboto"/>
            </a:endParaRPr>
          </a:p>
          <a:p>
            <a:pPr indent="-292100" lvl="0" marL="749300" rtl="0" algn="l">
              <a:lnSpc>
                <a:spcPct val="115000"/>
              </a:lnSpc>
              <a:spcBef>
                <a:spcPts val="0"/>
              </a:spcBef>
              <a:spcAft>
                <a:spcPts val="0"/>
              </a:spcAft>
              <a:buClr>
                <a:srgbClr val="202124"/>
              </a:buClr>
              <a:buSzPts val="1000"/>
              <a:buFont typeface="Roboto"/>
              <a:buAutoNum type="arabicPeriod"/>
            </a:pPr>
            <a:r>
              <a:rPr b="1" lang="en" sz="1000">
                <a:solidFill>
                  <a:srgbClr val="202124"/>
                </a:solidFill>
                <a:highlight>
                  <a:srgbClr val="FFFFFF"/>
                </a:highlight>
                <a:latin typeface="Roboto"/>
                <a:ea typeface="Roboto"/>
                <a:cs typeface="Roboto"/>
                <a:sym typeface="Roboto"/>
              </a:rPr>
              <a:t>Zoom and pan controls</a:t>
            </a:r>
            <a:r>
              <a:rPr lang="en" sz="1000">
                <a:solidFill>
                  <a:srgbClr val="202124"/>
                </a:solidFill>
                <a:highlight>
                  <a:srgbClr val="FFFFFF"/>
                </a:highlight>
                <a:latin typeface="Roboto"/>
                <a:ea typeface="Roboto"/>
                <a:cs typeface="Roboto"/>
                <a:sym typeface="Roboto"/>
              </a:rPr>
              <a:t>: Control the preview size and position within the editor.</a:t>
            </a:r>
            <a:endParaRPr sz="1000">
              <a:solidFill>
                <a:srgbClr val="202124"/>
              </a:solidFill>
              <a:highlight>
                <a:srgbClr val="FFFFFF"/>
              </a:highlight>
              <a:latin typeface="Roboto"/>
              <a:ea typeface="Roboto"/>
              <a:cs typeface="Roboto"/>
              <a:sym typeface="Roboto"/>
            </a:endParaRPr>
          </a:p>
          <a:p>
            <a:pPr indent="0" lvl="0" marL="0" rtl="0" algn="l">
              <a:spcBef>
                <a:spcPts val="900"/>
              </a:spcBef>
              <a:spcAft>
                <a:spcPts val="0"/>
              </a:spcAft>
              <a:buNone/>
            </a:pPr>
            <a:r>
              <a:t/>
            </a:r>
            <a:endParaRPr sz="1200"/>
          </a:p>
        </p:txBody>
      </p:sp>
      <p:sp>
        <p:nvSpPr>
          <p:cNvPr id="243" name="Google Shape;243;p35"/>
          <p:cNvSpPr/>
          <p:nvPr/>
        </p:nvSpPr>
        <p:spPr>
          <a:xfrm>
            <a:off x="1161925" y="1406125"/>
            <a:ext cx="591900" cy="318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5"/>
          <p:cNvSpPr/>
          <p:nvPr/>
        </p:nvSpPr>
        <p:spPr>
          <a:xfrm>
            <a:off x="4943675" y="2168400"/>
            <a:ext cx="473700" cy="36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5"/>
          <p:cNvSpPr/>
          <p:nvPr/>
        </p:nvSpPr>
        <p:spPr>
          <a:xfrm>
            <a:off x="5828725" y="818450"/>
            <a:ext cx="473700" cy="36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Layout Editor is Useful for our Project</a:t>
            </a:r>
            <a:endParaRPr/>
          </a:p>
        </p:txBody>
      </p:sp>
      <p:sp>
        <p:nvSpPr>
          <p:cNvPr id="251" name="Google Shape;25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Allows us to visually see our application while coding in real time</a:t>
            </a:r>
            <a:endParaRPr/>
          </a:p>
          <a:p>
            <a:pPr indent="0" lvl="0" marL="0" rtl="0" algn="l">
              <a:spcBef>
                <a:spcPts val="1600"/>
              </a:spcBef>
              <a:spcAft>
                <a:spcPts val="1600"/>
              </a:spcAft>
              <a:buNone/>
            </a:pPr>
            <a:r>
              <a:rPr lang="en"/>
              <a:t> </a:t>
            </a:r>
            <a:endParaRPr/>
          </a:p>
        </p:txBody>
      </p:sp>
      <p:pic>
        <p:nvPicPr>
          <p:cNvPr id="252" name="Google Shape;252;p36"/>
          <p:cNvPicPr preferRelativeResize="0"/>
          <p:nvPr/>
        </p:nvPicPr>
        <p:blipFill>
          <a:blip r:embed="rId3">
            <a:alphaModFix/>
          </a:blip>
          <a:stretch>
            <a:fillRect/>
          </a:stretch>
        </p:blipFill>
        <p:spPr>
          <a:xfrm>
            <a:off x="1225175" y="1684400"/>
            <a:ext cx="6115249" cy="3183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manually change variables of elements</a:t>
            </a:r>
            <a:endParaRPr/>
          </a:p>
          <a:p>
            <a:pPr indent="0" lvl="0" marL="0" rtl="0" algn="l">
              <a:spcBef>
                <a:spcPts val="1600"/>
              </a:spcBef>
              <a:spcAft>
                <a:spcPts val="0"/>
              </a:spcAft>
              <a:buNone/>
            </a:pPr>
            <a:r>
              <a:rPr lang="en"/>
              <a:t>On the “Attributes” Section, which will alter the </a:t>
            </a:r>
            <a:endParaRPr/>
          </a:p>
          <a:p>
            <a:pPr indent="0" lvl="0" marL="0" rtl="0" algn="l">
              <a:spcBef>
                <a:spcPts val="1600"/>
              </a:spcBef>
              <a:spcAft>
                <a:spcPts val="0"/>
              </a:spcAft>
              <a:buNone/>
            </a:pPr>
            <a:r>
              <a:rPr lang="en"/>
              <a:t>Code as well.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Alter parameters such as text size, text color,</a:t>
            </a:r>
            <a:endParaRPr/>
          </a:p>
          <a:p>
            <a:pPr indent="0" lvl="0" marL="0" rtl="0" algn="l">
              <a:spcBef>
                <a:spcPts val="1600"/>
              </a:spcBef>
              <a:spcAft>
                <a:spcPts val="1600"/>
              </a:spcAft>
              <a:buNone/>
            </a:pPr>
            <a:r>
              <a:rPr lang="en"/>
              <a:t>Button color, etc.</a:t>
            </a:r>
            <a:endParaRPr/>
          </a:p>
        </p:txBody>
      </p:sp>
      <p:pic>
        <p:nvPicPr>
          <p:cNvPr id="258" name="Google Shape;258;p37"/>
          <p:cNvPicPr preferRelativeResize="0"/>
          <p:nvPr/>
        </p:nvPicPr>
        <p:blipFill>
          <a:blip r:embed="rId3">
            <a:alphaModFix/>
          </a:blip>
          <a:stretch>
            <a:fillRect/>
          </a:stretch>
        </p:blipFill>
        <p:spPr>
          <a:xfrm>
            <a:off x="5525599" y="199825"/>
            <a:ext cx="1436725" cy="4606949"/>
          </a:xfrm>
          <a:prstGeom prst="rect">
            <a:avLst/>
          </a:prstGeom>
          <a:noFill/>
          <a:ln>
            <a:noFill/>
          </a:ln>
        </p:spPr>
      </p:pic>
      <p:sp>
        <p:nvSpPr>
          <p:cNvPr id="259" name="Google Shape;259;p37"/>
          <p:cNvSpPr/>
          <p:nvPr/>
        </p:nvSpPr>
        <p:spPr>
          <a:xfrm>
            <a:off x="7015875" y="2161025"/>
            <a:ext cx="1117500" cy="473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idx="1" type="body"/>
          </p:nvPr>
        </p:nvSpPr>
        <p:spPr>
          <a:xfrm>
            <a:off x="311700" y="2791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the name of the textView in the attribute sections changes the code on the left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65" name="Google Shape;265;p38"/>
          <p:cNvPicPr preferRelativeResize="0"/>
          <p:nvPr/>
        </p:nvPicPr>
        <p:blipFill>
          <a:blip r:embed="rId3">
            <a:alphaModFix/>
          </a:blip>
          <a:stretch>
            <a:fillRect/>
          </a:stretch>
        </p:blipFill>
        <p:spPr>
          <a:xfrm>
            <a:off x="1196150" y="1340450"/>
            <a:ext cx="6562683" cy="3416400"/>
          </a:xfrm>
          <a:prstGeom prst="rect">
            <a:avLst/>
          </a:prstGeom>
          <a:noFill/>
          <a:ln>
            <a:noFill/>
          </a:ln>
        </p:spPr>
      </p:pic>
      <p:sp>
        <p:nvSpPr>
          <p:cNvPr id="266" name="Google Shape;266;p38"/>
          <p:cNvSpPr/>
          <p:nvPr/>
        </p:nvSpPr>
        <p:spPr>
          <a:xfrm>
            <a:off x="540250" y="2383050"/>
            <a:ext cx="991800" cy="37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8"/>
          <p:cNvSpPr/>
          <p:nvPr/>
        </p:nvSpPr>
        <p:spPr>
          <a:xfrm>
            <a:off x="5809575" y="3063900"/>
            <a:ext cx="939900" cy="414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358475" y="426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Firebase</a:t>
            </a:r>
            <a:endParaRPr b="1"/>
          </a:p>
        </p:txBody>
      </p:sp>
      <p:sp>
        <p:nvSpPr>
          <p:cNvPr id="273" name="Google Shape;273;p39"/>
          <p:cNvSpPr txBox="1"/>
          <p:nvPr>
            <p:ph idx="1" type="body"/>
          </p:nvPr>
        </p:nvSpPr>
        <p:spPr>
          <a:xfrm>
            <a:off x="311700" y="1152475"/>
            <a:ext cx="8520600" cy="33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Firebase:</a:t>
            </a:r>
            <a:r>
              <a:rPr lang="en"/>
              <a:t> is an application development </a:t>
            </a:r>
            <a:endParaRPr/>
          </a:p>
          <a:p>
            <a:pPr indent="0" lvl="0" marL="0" rtl="0" algn="l">
              <a:spcBef>
                <a:spcPts val="1600"/>
              </a:spcBef>
              <a:spcAft>
                <a:spcPts val="0"/>
              </a:spcAft>
              <a:buNone/>
            </a:pPr>
            <a:r>
              <a:rPr lang="en"/>
              <a:t>platform designed in particular for mobile </a:t>
            </a:r>
            <a:br>
              <a:rPr lang="en"/>
            </a:br>
            <a:r>
              <a:rPr lang="en"/>
              <a:t>app developers.</a:t>
            </a:r>
            <a:endParaRPr/>
          </a:p>
          <a:p>
            <a:pPr indent="0" lvl="0" marL="0" rtl="0" algn="l">
              <a:spcBef>
                <a:spcPts val="1600"/>
              </a:spcBef>
              <a:spcAft>
                <a:spcPts val="0"/>
              </a:spcAft>
              <a:buNone/>
            </a:pPr>
            <a:r>
              <a:rPr b="1" lang="en"/>
              <a:t>Include:</a:t>
            </a:r>
            <a:r>
              <a:rPr lang="en"/>
              <a:t> hosting, authentication, data-driven</a:t>
            </a:r>
            <a:endParaRPr/>
          </a:p>
          <a:p>
            <a:pPr indent="0" lvl="0" marL="0" rtl="0" algn="l">
              <a:spcBef>
                <a:spcPts val="1600"/>
              </a:spcBef>
              <a:spcAft>
                <a:spcPts val="1600"/>
              </a:spcAft>
              <a:buNone/>
            </a:pPr>
            <a:r>
              <a:rPr lang="en"/>
              <a:t>Triggers and analytics.</a:t>
            </a:r>
            <a:endParaRPr/>
          </a:p>
        </p:txBody>
      </p:sp>
      <p:pic>
        <p:nvPicPr>
          <p:cNvPr id="274" name="Google Shape;274;p39"/>
          <p:cNvPicPr preferRelativeResize="0"/>
          <p:nvPr/>
        </p:nvPicPr>
        <p:blipFill>
          <a:blip r:embed="rId3">
            <a:alphaModFix/>
          </a:blip>
          <a:stretch>
            <a:fillRect/>
          </a:stretch>
        </p:blipFill>
        <p:spPr>
          <a:xfrm>
            <a:off x="5071050" y="1152475"/>
            <a:ext cx="3761251" cy="1871824"/>
          </a:xfrm>
          <a:prstGeom prst="rect">
            <a:avLst/>
          </a:prstGeom>
          <a:noFill/>
          <a:ln>
            <a:noFill/>
          </a:ln>
        </p:spPr>
      </p:pic>
      <p:sp>
        <p:nvSpPr>
          <p:cNvPr id="275" name="Google Shape;275;p39"/>
          <p:cNvSpPr txBox="1"/>
          <p:nvPr/>
        </p:nvSpPr>
        <p:spPr>
          <a:xfrm>
            <a:off x="6340225" y="4529100"/>
            <a:ext cx="42105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Speaker: Jiayi Xu</a:t>
            </a:r>
            <a:endParaRPr/>
          </a:p>
          <a:p>
            <a:pPr indent="0" lvl="0" marL="0" rtl="0" algn="l">
              <a:spcBef>
                <a:spcPts val="0"/>
              </a:spcBef>
              <a:spcAft>
                <a:spcPts val="0"/>
              </a:spcAft>
              <a:buNone/>
            </a:pPr>
            <a:r>
              <a:rPr lang="en"/>
              <a:t>Topic: Firebase in Android Studio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36555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Firebase Main Features</a:t>
            </a:r>
            <a:endParaRPr b="1"/>
          </a:p>
        </p:txBody>
      </p:sp>
      <p:sp>
        <p:nvSpPr>
          <p:cNvPr id="281" name="Google Shape;281;p40"/>
          <p:cNvSpPr txBox="1"/>
          <p:nvPr>
            <p:ph idx="1" type="body"/>
          </p:nvPr>
        </p:nvSpPr>
        <p:spPr>
          <a:xfrm>
            <a:off x="36555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82" name="Google Shape;282;p40"/>
          <p:cNvPicPr preferRelativeResize="0"/>
          <p:nvPr/>
        </p:nvPicPr>
        <p:blipFill>
          <a:blip r:embed="rId3">
            <a:alphaModFix/>
          </a:blip>
          <a:stretch>
            <a:fillRect/>
          </a:stretch>
        </p:blipFill>
        <p:spPr>
          <a:xfrm>
            <a:off x="1345025" y="1770150"/>
            <a:ext cx="2218904" cy="502175"/>
          </a:xfrm>
          <a:prstGeom prst="rect">
            <a:avLst/>
          </a:prstGeom>
          <a:noFill/>
          <a:ln>
            <a:noFill/>
          </a:ln>
        </p:spPr>
      </p:pic>
      <p:pic>
        <p:nvPicPr>
          <p:cNvPr id="283" name="Google Shape;283;p40"/>
          <p:cNvPicPr preferRelativeResize="0"/>
          <p:nvPr/>
        </p:nvPicPr>
        <p:blipFill>
          <a:blip r:embed="rId4">
            <a:alphaModFix/>
          </a:blip>
          <a:stretch>
            <a:fillRect/>
          </a:stretch>
        </p:blipFill>
        <p:spPr>
          <a:xfrm>
            <a:off x="861525" y="3024750"/>
            <a:ext cx="1787867" cy="349800"/>
          </a:xfrm>
          <a:prstGeom prst="rect">
            <a:avLst/>
          </a:prstGeom>
          <a:noFill/>
          <a:ln>
            <a:noFill/>
          </a:ln>
        </p:spPr>
      </p:pic>
      <p:pic>
        <p:nvPicPr>
          <p:cNvPr id="284" name="Google Shape;284;p40"/>
          <p:cNvPicPr preferRelativeResize="0"/>
          <p:nvPr/>
        </p:nvPicPr>
        <p:blipFill>
          <a:blip r:embed="rId5">
            <a:alphaModFix/>
          </a:blip>
          <a:stretch>
            <a:fillRect/>
          </a:stretch>
        </p:blipFill>
        <p:spPr>
          <a:xfrm>
            <a:off x="3221175" y="2681913"/>
            <a:ext cx="2643435" cy="464775"/>
          </a:xfrm>
          <a:prstGeom prst="rect">
            <a:avLst/>
          </a:prstGeom>
          <a:noFill/>
          <a:ln>
            <a:noFill/>
          </a:ln>
        </p:spPr>
      </p:pic>
      <p:pic>
        <p:nvPicPr>
          <p:cNvPr id="285" name="Google Shape;285;p40"/>
          <p:cNvPicPr preferRelativeResize="0"/>
          <p:nvPr/>
        </p:nvPicPr>
        <p:blipFill>
          <a:blip r:embed="rId6">
            <a:alphaModFix/>
          </a:blip>
          <a:stretch>
            <a:fillRect/>
          </a:stretch>
        </p:blipFill>
        <p:spPr>
          <a:xfrm>
            <a:off x="5629775" y="1869223"/>
            <a:ext cx="1720925" cy="464777"/>
          </a:xfrm>
          <a:prstGeom prst="rect">
            <a:avLst/>
          </a:prstGeom>
          <a:noFill/>
          <a:ln>
            <a:noFill/>
          </a:ln>
        </p:spPr>
      </p:pic>
      <p:pic>
        <p:nvPicPr>
          <p:cNvPr id="286" name="Google Shape;286;p40"/>
          <p:cNvPicPr preferRelativeResize="0"/>
          <p:nvPr/>
        </p:nvPicPr>
        <p:blipFill>
          <a:blip r:embed="rId7">
            <a:alphaModFix/>
          </a:blip>
          <a:stretch>
            <a:fillRect/>
          </a:stretch>
        </p:blipFill>
        <p:spPr>
          <a:xfrm>
            <a:off x="5990273" y="3692650"/>
            <a:ext cx="1513406" cy="389475"/>
          </a:xfrm>
          <a:prstGeom prst="rect">
            <a:avLst/>
          </a:prstGeom>
          <a:noFill/>
          <a:ln>
            <a:noFill/>
          </a:ln>
        </p:spPr>
      </p:pic>
      <p:pic>
        <p:nvPicPr>
          <p:cNvPr id="287" name="Google Shape;287;p40"/>
          <p:cNvPicPr preferRelativeResize="0"/>
          <p:nvPr/>
        </p:nvPicPr>
        <p:blipFill>
          <a:blip r:embed="rId8">
            <a:alphaModFix/>
          </a:blip>
          <a:stretch>
            <a:fillRect/>
          </a:stretch>
        </p:blipFill>
        <p:spPr>
          <a:xfrm>
            <a:off x="2509425" y="3546975"/>
            <a:ext cx="2008700" cy="502175"/>
          </a:xfrm>
          <a:prstGeom prst="rect">
            <a:avLst/>
          </a:prstGeom>
          <a:noFill/>
          <a:ln>
            <a:noFill/>
          </a:ln>
        </p:spPr>
      </p:pic>
      <p:sp>
        <p:nvSpPr>
          <p:cNvPr id="288" name="Google Shape;288;p40"/>
          <p:cNvSpPr txBox="1"/>
          <p:nvPr/>
        </p:nvSpPr>
        <p:spPr>
          <a:xfrm>
            <a:off x="6862975" y="2674975"/>
            <a:ext cx="12027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latin typeface="Proxima Nova"/>
                <a:ea typeface="Proxima Nova"/>
                <a:cs typeface="Proxima Nova"/>
                <a:sym typeface="Proxima Nova"/>
              </a:rPr>
              <a:t>…...</a:t>
            </a:r>
            <a:endParaRPr b="1" sz="3100">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Prerequisites Before Connect To Android Studio</a:t>
            </a:r>
            <a:endParaRPr b="1"/>
          </a:p>
        </p:txBody>
      </p:sp>
      <p:sp>
        <p:nvSpPr>
          <p:cNvPr id="294" name="Google Shape;294;p41"/>
          <p:cNvSpPr txBox="1"/>
          <p:nvPr>
            <p:ph idx="1" type="body"/>
          </p:nvPr>
        </p:nvSpPr>
        <p:spPr>
          <a:xfrm>
            <a:off x="311700" y="1152475"/>
            <a:ext cx="8520600" cy="3416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5" name="Google Shape;295;p41"/>
          <p:cNvPicPr preferRelativeResize="0"/>
          <p:nvPr/>
        </p:nvPicPr>
        <p:blipFill>
          <a:blip r:embed="rId3">
            <a:alphaModFix/>
          </a:blip>
          <a:stretch>
            <a:fillRect/>
          </a:stretch>
        </p:blipFill>
        <p:spPr>
          <a:xfrm>
            <a:off x="311700" y="1152475"/>
            <a:ext cx="4805724" cy="3416399"/>
          </a:xfrm>
          <a:prstGeom prst="rect">
            <a:avLst/>
          </a:prstGeom>
          <a:noFill/>
          <a:ln>
            <a:noFill/>
          </a:ln>
        </p:spPr>
      </p:pic>
      <p:cxnSp>
        <p:nvCxnSpPr>
          <p:cNvPr id="296" name="Google Shape;296;p41"/>
          <p:cNvCxnSpPr/>
          <p:nvPr/>
        </p:nvCxnSpPr>
        <p:spPr>
          <a:xfrm flipH="1" rot="10800000">
            <a:off x="4002575" y="2160300"/>
            <a:ext cx="1795500" cy="112200"/>
          </a:xfrm>
          <a:prstGeom prst="straightConnector1">
            <a:avLst/>
          </a:prstGeom>
          <a:noFill/>
          <a:ln cap="flat" cmpd="sng" w="9525">
            <a:solidFill>
              <a:srgbClr val="FF0000"/>
            </a:solidFill>
            <a:prstDash val="solid"/>
            <a:round/>
            <a:headEnd len="med" w="med" type="none"/>
            <a:tailEnd len="med" w="med" type="triangle"/>
          </a:ln>
        </p:spPr>
      </p:cxnSp>
      <p:sp>
        <p:nvSpPr>
          <p:cNvPr id="297" name="Google Shape;297;p41"/>
          <p:cNvSpPr txBox="1"/>
          <p:nvPr/>
        </p:nvSpPr>
        <p:spPr>
          <a:xfrm>
            <a:off x="5863600" y="1935900"/>
            <a:ext cx="21978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Proxima Nova"/>
                <a:ea typeface="Proxima Nova"/>
                <a:cs typeface="Proxima Nova"/>
                <a:sym typeface="Proxima Nova"/>
              </a:rPr>
              <a:t>Check “build.gradle(Model: app)”</a:t>
            </a:r>
            <a:endParaRPr sz="1100">
              <a:latin typeface="Proxima Nova"/>
              <a:ea typeface="Proxima Nova"/>
              <a:cs typeface="Proxima Nova"/>
              <a:sym typeface="Proxima Nova"/>
            </a:endParaRPr>
          </a:p>
        </p:txBody>
      </p:sp>
      <p:cxnSp>
        <p:nvCxnSpPr>
          <p:cNvPr id="298" name="Google Shape;298;p41"/>
          <p:cNvCxnSpPr/>
          <p:nvPr/>
        </p:nvCxnSpPr>
        <p:spPr>
          <a:xfrm>
            <a:off x="3020625" y="2562400"/>
            <a:ext cx="3067500" cy="18600"/>
          </a:xfrm>
          <a:prstGeom prst="straightConnector1">
            <a:avLst/>
          </a:prstGeom>
          <a:noFill/>
          <a:ln cap="flat" cmpd="sng" w="9525">
            <a:solidFill>
              <a:srgbClr val="FF0000"/>
            </a:solidFill>
            <a:prstDash val="solid"/>
            <a:round/>
            <a:headEnd len="med" w="med" type="none"/>
            <a:tailEnd len="med" w="med" type="triangle"/>
          </a:ln>
        </p:spPr>
      </p:cxnSp>
      <p:sp>
        <p:nvSpPr>
          <p:cNvPr id="299" name="Google Shape;299;p41"/>
          <p:cNvSpPr txBox="1"/>
          <p:nvPr/>
        </p:nvSpPr>
        <p:spPr>
          <a:xfrm>
            <a:off x="6161550" y="2403400"/>
            <a:ext cx="22632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Check “gradle-wrapper.properties”</a:t>
            </a:r>
            <a:endParaRPr sz="1000">
              <a:latin typeface="Proxima Nova"/>
              <a:ea typeface="Proxima Nova"/>
              <a:cs typeface="Proxima Nova"/>
              <a:sym typeface="Proxima Nova"/>
            </a:endParaRPr>
          </a:p>
        </p:txBody>
      </p:sp>
      <p:cxnSp>
        <p:nvCxnSpPr>
          <p:cNvPr id="300" name="Google Shape;300;p41"/>
          <p:cNvCxnSpPr/>
          <p:nvPr/>
        </p:nvCxnSpPr>
        <p:spPr>
          <a:xfrm flipH="1" rot="10800000">
            <a:off x="5099600" y="3297425"/>
            <a:ext cx="1257600" cy="40200"/>
          </a:xfrm>
          <a:prstGeom prst="straightConnector1">
            <a:avLst/>
          </a:prstGeom>
          <a:noFill/>
          <a:ln cap="flat" cmpd="sng" w="9525">
            <a:solidFill>
              <a:srgbClr val="FF0000"/>
            </a:solidFill>
            <a:prstDash val="solid"/>
            <a:round/>
            <a:headEnd len="med" w="med" type="none"/>
            <a:tailEnd len="med" w="med" type="triangle"/>
          </a:ln>
        </p:spPr>
      </p:cxnSp>
      <p:sp>
        <p:nvSpPr>
          <p:cNvPr id="301" name="Google Shape;301;p41"/>
          <p:cNvSpPr txBox="1"/>
          <p:nvPr/>
        </p:nvSpPr>
        <p:spPr>
          <a:xfrm>
            <a:off x="6316950" y="2958725"/>
            <a:ext cx="21078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Check “gradle.properties” and “build.gradle(Project: )”</a:t>
            </a:r>
            <a:endParaRPr sz="1200">
              <a:latin typeface="Proxima Nova"/>
              <a:ea typeface="Proxima Nova"/>
              <a:cs typeface="Proxima Nova"/>
              <a:sym typeface="Proxima Nova"/>
            </a:endParaRPr>
          </a:p>
        </p:txBody>
      </p:sp>
      <p:pic>
        <p:nvPicPr>
          <p:cNvPr id="302" name="Google Shape;302;p41"/>
          <p:cNvPicPr preferRelativeResize="0"/>
          <p:nvPr/>
        </p:nvPicPr>
        <p:blipFill>
          <a:blip r:embed="rId4">
            <a:alphaModFix/>
          </a:blip>
          <a:stretch>
            <a:fillRect/>
          </a:stretch>
        </p:blipFill>
        <p:spPr>
          <a:xfrm>
            <a:off x="5169550" y="3502837"/>
            <a:ext cx="3494625" cy="1028075"/>
          </a:xfrm>
          <a:prstGeom prst="rect">
            <a:avLst/>
          </a:prstGeom>
          <a:noFill/>
          <a:ln>
            <a:noFill/>
          </a:ln>
        </p:spPr>
      </p:pic>
      <p:cxnSp>
        <p:nvCxnSpPr>
          <p:cNvPr id="303" name="Google Shape;303;p41"/>
          <p:cNvCxnSpPr>
            <a:endCxn id="302" idx="1"/>
          </p:cNvCxnSpPr>
          <p:nvPr/>
        </p:nvCxnSpPr>
        <p:spPr>
          <a:xfrm>
            <a:off x="4878250" y="3940975"/>
            <a:ext cx="291300" cy="75900"/>
          </a:xfrm>
          <a:prstGeom prst="straightConnector1">
            <a:avLst/>
          </a:prstGeom>
          <a:noFill/>
          <a:ln cap="flat" cmpd="sng" w="9525">
            <a:solidFill>
              <a:srgbClr val="FF0000"/>
            </a:solidFill>
            <a:prstDash val="solid"/>
            <a:round/>
            <a:headEnd len="med" w="med" type="none"/>
            <a:tailEnd len="med" w="med" type="triangle"/>
          </a:ln>
        </p:spPr>
      </p:cxnSp>
      <p:sp>
        <p:nvSpPr>
          <p:cNvPr id="304" name="Google Shape;304;p41"/>
          <p:cNvSpPr/>
          <p:nvPr/>
        </p:nvSpPr>
        <p:spPr>
          <a:xfrm>
            <a:off x="6573525" y="4204750"/>
            <a:ext cx="168900" cy="3366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Git and GitHub</a:t>
            </a:r>
            <a:endParaRPr b="1"/>
          </a:p>
        </p:txBody>
      </p:sp>
      <p:sp>
        <p:nvSpPr>
          <p:cNvPr id="76" name="Google Shape;76;p15"/>
          <p:cNvSpPr txBox="1"/>
          <p:nvPr>
            <p:ph type="title"/>
          </p:nvPr>
        </p:nvSpPr>
        <p:spPr>
          <a:xfrm>
            <a:off x="-1082987"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 </a:t>
            </a:r>
            <a:endParaRPr/>
          </a:p>
        </p:txBody>
      </p:sp>
      <p:pic>
        <p:nvPicPr>
          <p:cNvPr id="77" name="Google Shape;77;p15"/>
          <p:cNvPicPr preferRelativeResize="0"/>
          <p:nvPr/>
        </p:nvPicPr>
        <p:blipFill>
          <a:blip r:embed="rId3">
            <a:alphaModFix/>
          </a:blip>
          <a:stretch>
            <a:fillRect/>
          </a:stretch>
        </p:blipFill>
        <p:spPr>
          <a:xfrm>
            <a:off x="422437" y="2048013"/>
            <a:ext cx="3620424" cy="1512275"/>
          </a:xfrm>
          <a:prstGeom prst="rect">
            <a:avLst/>
          </a:prstGeom>
          <a:noFill/>
          <a:ln>
            <a:noFill/>
          </a:ln>
        </p:spPr>
      </p:pic>
      <p:sp>
        <p:nvSpPr>
          <p:cNvPr id="78" name="Google Shape;78;p15"/>
          <p:cNvSpPr txBox="1"/>
          <p:nvPr/>
        </p:nvSpPr>
        <p:spPr>
          <a:xfrm>
            <a:off x="4852700" y="1860775"/>
            <a:ext cx="3620400" cy="1792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Git is the version controller (VCS)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GitHub is where its stored into the cloud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Typically accessed via a command line interface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Create new realtime database project </a:t>
            </a:r>
            <a:endParaRPr b="1"/>
          </a:p>
        </p:txBody>
      </p:sp>
      <p:sp>
        <p:nvSpPr>
          <p:cNvPr id="310" name="Google Shape;310;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1" name="Google Shape;311;p42"/>
          <p:cNvPicPr preferRelativeResize="0"/>
          <p:nvPr/>
        </p:nvPicPr>
        <p:blipFill>
          <a:blip r:embed="rId3">
            <a:alphaModFix/>
          </a:blip>
          <a:stretch>
            <a:fillRect/>
          </a:stretch>
        </p:blipFill>
        <p:spPr>
          <a:xfrm>
            <a:off x="435275" y="1152475"/>
            <a:ext cx="8397024" cy="34163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Create a Realtime Database </a:t>
            </a:r>
            <a:endParaRPr b="1"/>
          </a:p>
        </p:txBody>
      </p:sp>
      <p:sp>
        <p:nvSpPr>
          <p:cNvPr id="317" name="Google Shape;31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8" name="Google Shape;318;p43"/>
          <p:cNvPicPr preferRelativeResize="0"/>
          <p:nvPr/>
        </p:nvPicPr>
        <p:blipFill>
          <a:blip r:embed="rId3">
            <a:alphaModFix/>
          </a:blip>
          <a:stretch>
            <a:fillRect/>
          </a:stretch>
        </p:blipFill>
        <p:spPr>
          <a:xfrm>
            <a:off x="279450" y="1148650"/>
            <a:ext cx="5013650" cy="2846226"/>
          </a:xfrm>
          <a:prstGeom prst="rect">
            <a:avLst/>
          </a:prstGeom>
          <a:noFill/>
          <a:ln>
            <a:noFill/>
          </a:ln>
        </p:spPr>
      </p:pic>
      <p:sp>
        <p:nvSpPr>
          <p:cNvPr id="319" name="Google Shape;319;p43"/>
          <p:cNvSpPr/>
          <p:nvPr/>
        </p:nvSpPr>
        <p:spPr>
          <a:xfrm>
            <a:off x="311700" y="2273450"/>
            <a:ext cx="378900" cy="370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3"/>
          <p:cNvSpPr/>
          <p:nvPr/>
        </p:nvSpPr>
        <p:spPr>
          <a:xfrm rot="954414">
            <a:off x="802583" y="2631195"/>
            <a:ext cx="1410927" cy="241768"/>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3"/>
          <p:cNvSpPr txBox="1"/>
          <p:nvPr/>
        </p:nvSpPr>
        <p:spPr>
          <a:xfrm>
            <a:off x="5470500" y="1143475"/>
            <a:ext cx="3361800" cy="32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roxima Nova"/>
                <a:ea typeface="Proxima Nova"/>
                <a:cs typeface="Proxima Nova"/>
                <a:sym typeface="Proxima Nova"/>
              </a:rPr>
              <a:t>What is “Realtime Database”?</a:t>
            </a:r>
            <a:endParaRPr b="1" sz="1200">
              <a:latin typeface="Proxima Nova"/>
              <a:ea typeface="Proxima Nova"/>
              <a:cs typeface="Proxima Nova"/>
              <a:sym typeface="Proxima Nova"/>
            </a:endParaRPr>
          </a:p>
          <a:p>
            <a:pPr indent="0" lvl="0" marL="0" rtl="0" algn="l">
              <a:spcBef>
                <a:spcPts val="0"/>
              </a:spcBef>
              <a:spcAft>
                <a:spcPts val="0"/>
              </a:spcAft>
              <a:buNone/>
            </a:pPr>
            <a:r>
              <a:t/>
            </a:r>
            <a:endParaRPr b="1" sz="1200">
              <a:latin typeface="Proxima Nova"/>
              <a:ea typeface="Proxima Nova"/>
              <a:cs typeface="Proxima Nova"/>
              <a:sym typeface="Proxima Nova"/>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“The Realtime Database is a NoSQL database and as such has different optimizations and functionality compared to a relational database. The Realtime Database API is designed to only allow operations that can be executed quickly.”</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900">
                <a:solidFill>
                  <a:srgbClr val="202124"/>
                </a:solidFill>
                <a:highlight>
                  <a:srgbClr val="FFFFFF"/>
                </a:highlight>
                <a:latin typeface="Roboto"/>
                <a:ea typeface="Roboto"/>
                <a:cs typeface="Roboto"/>
                <a:sym typeface="Roboto"/>
              </a:rPr>
              <a:t>R</a:t>
            </a:r>
            <a:r>
              <a:rPr lang="en" sz="900">
                <a:solidFill>
                  <a:srgbClr val="202124"/>
                </a:solidFill>
                <a:highlight>
                  <a:srgbClr val="FFFFFF"/>
                </a:highlight>
                <a:latin typeface="Roboto"/>
                <a:ea typeface="Roboto"/>
                <a:cs typeface="Roboto"/>
                <a:sym typeface="Roboto"/>
              </a:rPr>
              <a:t>esource</a:t>
            </a:r>
            <a:r>
              <a:rPr lang="en" sz="900">
                <a:solidFill>
                  <a:srgbClr val="202124"/>
                </a:solidFill>
                <a:highlight>
                  <a:srgbClr val="FFFFFF"/>
                </a:highlight>
                <a:latin typeface="Roboto"/>
                <a:ea typeface="Roboto"/>
                <a:cs typeface="Roboto"/>
                <a:sym typeface="Roboto"/>
              </a:rPr>
              <a:t>: </a:t>
            </a:r>
            <a:r>
              <a:rPr lang="en" sz="800" u="sng">
                <a:solidFill>
                  <a:schemeClr val="hlink"/>
                </a:solidFill>
                <a:highlight>
                  <a:srgbClr val="FFFFFF"/>
                </a:highlight>
                <a:latin typeface="Roboto"/>
                <a:ea typeface="Roboto"/>
                <a:cs typeface="Roboto"/>
                <a:sym typeface="Roboto"/>
                <a:hlinkClick r:id="rId4"/>
              </a:rPr>
              <a:t>https://firebase.google.com/docs/database/#:~:text=The%20Realtime%20Database%20is%20a%20NoSQL%20database%20and,only%20allow%20operations%20that%20can%20be%20executed%20quickly.</a:t>
            </a:r>
            <a:endParaRPr sz="800">
              <a:solidFill>
                <a:srgbClr val="202124"/>
              </a:solidFill>
              <a:highlight>
                <a:srgbClr val="FFFFFF"/>
              </a:highlight>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Find “Realtime database”</a:t>
            </a:r>
            <a:endParaRPr b="1"/>
          </a:p>
        </p:txBody>
      </p:sp>
      <p:sp>
        <p:nvSpPr>
          <p:cNvPr id="327" name="Google Shape;32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8" name="Google Shape;328;p44"/>
          <p:cNvPicPr preferRelativeResize="0"/>
          <p:nvPr/>
        </p:nvPicPr>
        <p:blipFill>
          <a:blip r:embed="rId3">
            <a:alphaModFix/>
          </a:blip>
          <a:stretch>
            <a:fillRect/>
          </a:stretch>
        </p:blipFill>
        <p:spPr>
          <a:xfrm>
            <a:off x="5104500" y="1152475"/>
            <a:ext cx="3707625" cy="3416401"/>
          </a:xfrm>
          <a:prstGeom prst="rect">
            <a:avLst/>
          </a:prstGeom>
          <a:noFill/>
          <a:ln>
            <a:noFill/>
          </a:ln>
        </p:spPr>
      </p:pic>
      <p:pic>
        <p:nvPicPr>
          <p:cNvPr id="329" name="Google Shape;329;p44"/>
          <p:cNvPicPr preferRelativeResize="0"/>
          <p:nvPr/>
        </p:nvPicPr>
        <p:blipFill>
          <a:blip r:embed="rId4">
            <a:alphaModFix/>
          </a:blip>
          <a:stretch>
            <a:fillRect/>
          </a:stretch>
        </p:blipFill>
        <p:spPr>
          <a:xfrm>
            <a:off x="311700" y="1152475"/>
            <a:ext cx="3914599" cy="3416401"/>
          </a:xfrm>
          <a:prstGeom prst="rect">
            <a:avLst/>
          </a:prstGeom>
          <a:noFill/>
          <a:ln>
            <a:noFill/>
          </a:ln>
        </p:spPr>
      </p:pic>
      <p:sp>
        <p:nvSpPr>
          <p:cNvPr id="330" name="Google Shape;330;p44"/>
          <p:cNvSpPr/>
          <p:nvPr/>
        </p:nvSpPr>
        <p:spPr>
          <a:xfrm>
            <a:off x="4293850" y="2507625"/>
            <a:ext cx="750300" cy="413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4"/>
          <p:cNvSpPr/>
          <p:nvPr/>
        </p:nvSpPr>
        <p:spPr>
          <a:xfrm>
            <a:off x="6548175" y="2288100"/>
            <a:ext cx="2060100" cy="57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3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Add realtime database to app</a:t>
            </a:r>
            <a:endParaRPr b="1"/>
          </a:p>
        </p:txBody>
      </p:sp>
      <p:sp>
        <p:nvSpPr>
          <p:cNvPr id="337" name="Google Shape;33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8" name="Google Shape;338;p45"/>
          <p:cNvPicPr preferRelativeResize="0"/>
          <p:nvPr/>
        </p:nvPicPr>
        <p:blipFill>
          <a:blip r:embed="rId3">
            <a:alphaModFix/>
          </a:blip>
          <a:stretch>
            <a:fillRect/>
          </a:stretch>
        </p:blipFill>
        <p:spPr>
          <a:xfrm>
            <a:off x="311698" y="1168900"/>
            <a:ext cx="5263103" cy="3383549"/>
          </a:xfrm>
          <a:prstGeom prst="rect">
            <a:avLst/>
          </a:prstGeom>
          <a:noFill/>
          <a:ln>
            <a:noFill/>
          </a:ln>
        </p:spPr>
      </p:pic>
      <p:cxnSp>
        <p:nvCxnSpPr>
          <p:cNvPr id="339" name="Google Shape;339;p45"/>
          <p:cNvCxnSpPr/>
          <p:nvPr/>
        </p:nvCxnSpPr>
        <p:spPr>
          <a:xfrm flipH="1">
            <a:off x="2804375" y="2600575"/>
            <a:ext cx="1076700" cy="520200"/>
          </a:xfrm>
          <a:prstGeom prst="straightConnector1">
            <a:avLst/>
          </a:prstGeom>
          <a:noFill/>
          <a:ln cap="flat" cmpd="sng" w="9525">
            <a:solidFill>
              <a:srgbClr val="FF0000"/>
            </a:solidFill>
            <a:prstDash val="solid"/>
            <a:round/>
            <a:headEnd len="med" w="med" type="none"/>
            <a:tailEnd len="med" w="med" type="triangle"/>
          </a:ln>
        </p:spPr>
      </p:cxnSp>
      <p:sp>
        <p:nvSpPr>
          <p:cNvPr id="340" name="Google Shape;340;p45"/>
          <p:cNvSpPr txBox="1"/>
          <p:nvPr/>
        </p:nvSpPr>
        <p:spPr>
          <a:xfrm>
            <a:off x="5631700" y="1634025"/>
            <a:ext cx="29022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Proxima Nova"/>
                <a:ea typeface="Proxima Nova"/>
                <a:cs typeface="Proxima Nova"/>
                <a:sym typeface="Proxima Nova"/>
              </a:rPr>
              <a:t>Accept changes will </a:t>
            </a:r>
            <a:r>
              <a:rPr lang="en" sz="1500">
                <a:latin typeface="Proxima Nova"/>
                <a:ea typeface="Proxima Nova"/>
                <a:cs typeface="Proxima Nova"/>
                <a:sym typeface="Proxima Nova"/>
              </a:rPr>
              <a:t>automatically add configure files to your app.</a:t>
            </a:r>
            <a:endParaRPr sz="1500">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Configure Rules</a:t>
            </a:r>
            <a:endParaRPr b="1"/>
          </a:p>
        </p:txBody>
      </p:sp>
      <p:sp>
        <p:nvSpPr>
          <p:cNvPr id="346" name="Google Shape;34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r>
              <a:rPr lang="en"/>
              <a:t>default</a:t>
            </a:r>
            <a:r>
              <a:rPr lang="en"/>
              <a:t>: Only authenticated user can read or write data </a:t>
            </a:r>
            <a:endParaRPr/>
          </a:p>
          <a:p>
            <a:pPr indent="0" lvl="0" marL="0" rtl="0" algn="l">
              <a:spcBef>
                <a:spcPts val="1600"/>
              </a:spcBef>
              <a:spcAft>
                <a:spcPts val="1600"/>
              </a:spcAft>
              <a:buNone/>
            </a:pPr>
            <a:r>
              <a:rPr lang="en"/>
              <a:t>To make data open to anyone: </a:t>
            </a:r>
            <a:endParaRPr/>
          </a:p>
        </p:txBody>
      </p:sp>
      <p:pic>
        <p:nvPicPr>
          <p:cNvPr id="347" name="Google Shape;347;p46"/>
          <p:cNvPicPr preferRelativeResize="0"/>
          <p:nvPr/>
        </p:nvPicPr>
        <p:blipFill>
          <a:blip r:embed="rId3">
            <a:alphaModFix/>
          </a:blip>
          <a:stretch>
            <a:fillRect/>
          </a:stretch>
        </p:blipFill>
        <p:spPr>
          <a:xfrm>
            <a:off x="1541175" y="2092000"/>
            <a:ext cx="6846051" cy="1952325"/>
          </a:xfrm>
          <a:prstGeom prst="rect">
            <a:avLst/>
          </a:prstGeom>
          <a:noFill/>
          <a:ln>
            <a:noFill/>
          </a:ln>
        </p:spPr>
      </p:pic>
      <p:sp>
        <p:nvSpPr>
          <p:cNvPr id="348" name="Google Shape;348;p46"/>
          <p:cNvSpPr/>
          <p:nvPr/>
        </p:nvSpPr>
        <p:spPr>
          <a:xfrm>
            <a:off x="1245600" y="2651175"/>
            <a:ext cx="396900" cy="1689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6"/>
          <p:cNvSpPr/>
          <p:nvPr/>
        </p:nvSpPr>
        <p:spPr>
          <a:xfrm>
            <a:off x="2360325" y="2330325"/>
            <a:ext cx="168900" cy="371400"/>
          </a:xfrm>
          <a:prstGeom prst="up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6"/>
          <p:cNvSpPr/>
          <p:nvPr/>
        </p:nvSpPr>
        <p:spPr>
          <a:xfrm>
            <a:off x="3230000" y="3005775"/>
            <a:ext cx="2330400" cy="962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6"/>
          <p:cNvSpPr txBox="1"/>
          <p:nvPr/>
        </p:nvSpPr>
        <p:spPr>
          <a:xfrm>
            <a:off x="241100" y="3005775"/>
            <a:ext cx="13341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Proxima Nova"/>
                <a:ea typeface="Proxima Nova"/>
                <a:cs typeface="Proxima Nova"/>
                <a:sym typeface="Proxima Nova"/>
              </a:rPr>
              <a:t>Not Security !</a:t>
            </a:r>
            <a:endParaRPr b="1">
              <a:solidFill>
                <a:srgbClr val="FF0000"/>
              </a:solidFill>
              <a:latin typeface="Proxima Nova"/>
              <a:ea typeface="Proxima Nova"/>
              <a:cs typeface="Proxima Nova"/>
              <a:sym typeface="Proxima Nova"/>
            </a:endParaRPr>
          </a:p>
        </p:txBody>
      </p:sp>
      <p:sp>
        <p:nvSpPr>
          <p:cNvPr id="352" name="Google Shape;352;p46"/>
          <p:cNvSpPr txBox="1"/>
          <p:nvPr/>
        </p:nvSpPr>
        <p:spPr>
          <a:xfrm>
            <a:off x="713925" y="4197475"/>
            <a:ext cx="53361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roxima Nova"/>
                <a:ea typeface="Proxima Nova"/>
                <a:cs typeface="Proxima Nova"/>
                <a:sym typeface="Proxima Nova"/>
              </a:rPr>
              <a:t>More rules: </a:t>
            </a:r>
            <a:r>
              <a:rPr lang="en" sz="1200" u="sng">
                <a:solidFill>
                  <a:schemeClr val="hlink"/>
                </a:solidFill>
                <a:latin typeface="Proxima Nova"/>
                <a:ea typeface="Proxima Nova"/>
                <a:cs typeface="Proxima Nova"/>
                <a:sym typeface="Proxima Nova"/>
                <a:hlinkClick r:id="rId4"/>
              </a:rPr>
              <a:t>https://firebasetutorials.com/firebase-realtime-database-rules/</a:t>
            </a:r>
            <a:endParaRPr sz="12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6" title="Git Demo">
            <a:hlinkClick r:id="rId3"/>
          </p:cNvPr>
          <p:cNvPicPr preferRelativeResize="0"/>
          <p:nvPr/>
        </p:nvPicPr>
        <p:blipFill>
          <a:blip r:embed="rId4">
            <a:alphaModFix/>
          </a:blip>
          <a:stretch>
            <a:fillRect/>
          </a:stretch>
        </p:blipFill>
        <p:spPr>
          <a:xfrm>
            <a:off x="3464728" y="1081226"/>
            <a:ext cx="5034200" cy="3775650"/>
          </a:xfrm>
          <a:prstGeom prst="rect">
            <a:avLst/>
          </a:prstGeom>
          <a:noFill/>
          <a:ln>
            <a:noFill/>
          </a:ln>
        </p:spPr>
      </p:pic>
      <p:sp>
        <p:nvSpPr>
          <p:cNvPr id="84" name="Google Shape;84;p16"/>
          <p:cNvSpPr txBox="1"/>
          <p:nvPr>
            <p:ph type="title"/>
          </p:nvPr>
        </p:nvSpPr>
        <p:spPr>
          <a:xfrm>
            <a:off x="-1082987"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 </a:t>
            </a:r>
            <a:endParaRPr/>
          </a:p>
        </p:txBody>
      </p:sp>
      <p:sp>
        <p:nvSpPr>
          <p:cNvPr id="85" name="Google Shape;85;p16"/>
          <p:cNvSpPr txBox="1"/>
          <p:nvPr/>
        </p:nvSpPr>
        <p:spPr>
          <a:xfrm>
            <a:off x="36600" y="255625"/>
            <a:ext cx="9070800" cy="6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Proxima Nova"/>
                <a:ea typeface="Proxima Nova"/>
                <a:cs typeface="Proxima Nova"/>
                <a:sym typeface="Proxima Nova"/>
              </a:rPr>
              <a:t>The Command Line Interface</a:t>
            </a:r>
            <a:endParaRPr b="1" sz="2800">
              <a:solidFill>
                <a:schemeClr val="dk1"/>
              </a:solidFill>
              <a:latin typeface="Proxima Nova"/>
              <a:ea typeface="Proxima Nova"/>
              <a:cs typeface="Proxima Nova"/>
              <a:sym typeface="Proxima Nova"/>
            </a:endParaRPr>
          </a:p>
        </p:txBody>
      </p:sp>
      <p:sp>
        <p:nvSpPr>
          <p:cNvPr id="86" name="Google Shape;86;p16"/>
          <p:cNvSpPr txBox="1"/>
          <p:nvPr/>
        </p:nvSpPr>
        <p:spPr>
          <a:xfrm>
            <a:off x="243675" y="1081225"/>
            <a:ext cx="2932200" cy="238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Fantastic</a:t>
            </a:r>
            <a:r>
              <a:rPr lang="en"/>
              <a:t> knowledge to possess, however requires potentially arcane invocations to perform a task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7" title="GitHub Desktop">
            <a:hlinkClick r:id="rId3"/>
          </p:cNvPr>
          <p:cNvPicPr preferRelativeResize="0"/>
          <p:nvPr/>
        </p:nvPicPr>
        <p:blipFill>
          <a:blip r:embed="rId4">
            <a:alphaModFix/>
          </a:blip>
          <a:stretch>
            <a:fillRect/>
          </a:stretch>
        </p:blipFill>
        <p:spPr>
          <a:xfrm>
            <a:off x="3571025" y="922450"/>
            <a:ext cx="5049674" cy="3787250"/>
          </a:xfrm>
          <a:prstGeom prst="rect">
            <a:avLst/>
          </a:prstGeom>
          <a:noFill/>
          <a:ln>
            <a:noFill/>
          </a:ln>
        </p:spPr>
      </p:pic>
      <p:sp>
        <p:nvSpPr>
          <p:cNvPr id="92" name="Google Shape;92;p17"/>
          <p:cNvSpPr txBox="1"/>
          <p:nvPr>
            <p:ph type="title"/>
          </p:nvPr>
        </p:nvSpPr>
        <p:spPr>
          <a:xfrm>
            <a:off x="-1082987"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 </a:t>
            </a:r>
            <a:endParaRPr/>
          </a:p>
        </p:txBody>
      </p:sp>
      <p:sp>
        <p:nvSpPr>
          <p:cNvPr id="93" name="Google Shape;93;p17"/>
          <p:cNvSpPr txBox="1"/>
          <p:nvPr/>
        </p:nvSpPr>
        <p:spPr>
          <a:xfrm>
            <a:off x="36600" y="255625"/>
            <a:ext cx="9070800" cy="6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Proxima Nova"/>
                <a:ea typeface="Proxima Nova"/>
                <a:cs typeface="Proxima Nova"/>
                <a:sym typeface="Proxima Nova"/>
              </a:rPr>
              <a:t>The Graphical User Interface</a:t>
            </a:r>
            <a:endParaRPr b="1" sz="2800">
              <a:solidFill>
                <a:schemeClr val="dk1"/>
              </a:solidFill>
              <a:latin typeface="Proxima Nova"/>
              <a:ea typeface="Proxima Nova"/>
              <a:cs typeface="Proxima Nova"/>
              <a:sym typeface="Proxima Nova"/>
            </a:endParaRPr>
          </a:p>
        </p:txBody>
      </p:sp>
      <p:sp>
        <p:nvSpPr>
          <p:cNvPr id="94" name="Google Shape;94;p17"/>
          <p:cNvSpPr txBox="1"/>
          <p:nvPr/>
        </p:nvSpPr>
        <p:spPr>
          <a:xfrm>
            <a:off x="243675" y="1081225"/>
            <a:ext cx="2932200" cy="238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Performs all the tasks of the command line, but in a more user friendly approach.</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Great for large group projects to avoid a potential disaster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65925" y="328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t>The Power of GitHub and Android Studio Together</a:t>
            </a:r>
            <a:endParaRPr b="1" sz="2700"/>
          </a:p>
        </p:txBody>
      </p:sp>
      <p:sp>
        <p:nvSpPr>
          <p:cNvPr id="100" name="Google Shape;100;p18"/>
          <p:cNvSpPr txBox="1"/>
          <p:nvPr>
            <p:ph type="title"/>
          </p:nvPr>
        </p:nvSpPr>
        <p:spPr>
          <a:xfrm>
            <a:off x="-1082987"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 </a:t>
            </a:r>
            <a:endParaRPr/>
          </a:p>
        </p:txBody>
      </p:sp>
      <p:sp>
        <p:nvSpPr>
          <p:cNvPr id="101" name="Google Shape;101;p18"/>
          <p:cNvSpPr txBox="1"/>
          <p:nvPr/>
        </p:nvSpPr>
        <p:spPr>
          <a:xfrm>
            <a:off x="0" y="1411200"/>
            <a:ext cx="5135100" cy="238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Control your versioning from within </a:t>
            </a:r>
            <a:endParaRPr/>
          </a:p>
          <a:p>
            <a:pPr indent="0" lvl="0" marL="457200" rtl="0" algn="l">
              <a:spcBef>
                <a:spcPts val="0"/>
              </a:spcBef>
              <a:spcAft>
                <a:spcPts val="0"/>
              </a:spcAft>
              <a:buNone/>
            </a:pPr>
            <a:r>
              <a:rPr lang="en"/>
              <a:t>Android Studio</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Utilize a GUI for easy workflow</a:t>
            </a:r>
            <a:endParaRPr/>
          </a:p>
        </p:txBody>
      </p:sp>
      <p:pic>
        <p:nvPicPr>
          <p:cNvPr id="102" name="Google Shape;102;p18" title="AndroidStudioCommit">
            <a:hlinkClick r:id="rId3"/>
          </p:cNvPr>
          <p:cNvPicPr preferRelativeResize="0"/>
          <p:nvPr/>
        </p:nvPicPr>
        <p:blipFill>
          <a:blip r:embed="rId4">
            <a:alphaModFix/>
          </a:blip>
          <a:stretch>
            <a:fillRect/>
          </a:stretch>
        </p:blipFill>
        <p:spPr>
          <a:xfrm>
            <a:off x="3429925" y="976017"/>
            <a:ext cx="5348750" cy="4011550"/>
          </a:xfrm>
          <a:prstGeom prst="rect">
            <a:avLst/>
          </a:prstGeom>
          <a:noFill/>
          <a:ln>
            <a:noFill/>
          </a:ln>
        </p:spPr>
      </p:pic>
      <p:sp>
        <p:nvSpPr>
          <p:cNvPr id="103" name="Google Shape;103;p18"/>
          <p:cNvSpPr txBox="1"/>
          <p:nvPr/>
        </p:nvSpPr>
        <p:spPr>
          <a:xfrm>
            <a:off x="0" y="2664700"/>
            <a:ext cx="2579400" cy="167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you saw, from the toolbar you can access every Git command, from pushing to pulling and more.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What’s the Catch?</a:t>
            </a:r>
            <a:endParaRPr b="1"/>
          </a:p>
        </p:txBody>
      </p:sp>
      <p:sp>
        <p:nvSpPr>
          <p:cNvPr id="109" name="Google Shape;109;p19"/>
          <p:cNvSpPr txBox="1"/>
          <p:nvPr>
            <p:ph idx="1" type="body"/>
          </p:nvPr>
        </p:nvSpPr>
        <p:spPr>
          <a:xfrm>
            <a:off x="481175" y="12720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Android Studio and GitHub can both be free!</a:t>
            </a:r>
            <a:endParaRPr>
              <a:solidFill>
                <a:srgbClr val="000000"/>
              </a:solidFill>
            </a:endParaRPr>
          </a:p>
        </p:txBody>
      </p:sp>
      <p:sp>
        <p:nvSpPr>
          <p:cNvPr id="110" name="Google Shape;110;p19"/>
          <p:cNvSpPr txBox="1"/>
          <p:nvPr>
            <p:ph type="title"/>
          </p:nvPr>
        </p:nvSpPr>
        <p:spPr>
          <a:xfrm>
            <a:off x="-1082987"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 </a:t>
            </a:r>
            <a:endParaRPr/>
          </a:p>
        </p:txBody>
      </p:sp>
      <p:pic>
        <p:nvPicPr>
          <p:cNvPr id="111" name="Google Shape;111;p19"/>
          <p:cNvPicPr preferRelativeResize="0"/>
          <p:nvPr/>
        </p:nvPicPr>
        <p:blipFill>
          <a:blip r:embed="rId3">
            <a:alphaModFix/>
          </a:blip>
          <a:stretch>
            <a:fillRect/>
          </a:stretch>
        </p:blipFill>
        <p:spPr>
          <a:xfrm>
            <a:off x="3007571" y="2109925"/>
            <a:ext cx="2897750" cy="2318200"/>
          </a:xfrm>
          <a:prstGeom prst="rect">
            <a:avLst/>
          </a:prstGeom>
          <a:noFill/>
          <a:ln>
            <a:noFill/>
          </a:ln>
        </p:spPr>
      </p:pic>
      <p:sp>
        <p:nvSpPr>
          <p:cNvPr id="112" name="Google Shape;112;p19"/>
          <p:cNvSpPr/>
          <p:nvPr/>
        </p:nvSpPr>
        <p:spPr>
          <a:xfrm>
            <a:off x="3271750" y="1949325"/>
            <a:ext cx="2753100" cy="2775000"/>
          </a:xfrm>
          <a:prstGeom prst="noSmoking">
            <a:avLst>
              <a:gd fmla="val 5962" name="adj"/>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20150" y="305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Some Additional Features</a:t>
            </a:r>
            <a:endParaRPr b="1"/>
          </a:p>
        </p:txBody>
      </p:sp>
      <p:sp>
        <p:nvSpPr>
          <p:cNvPr id="118" name="Google Shape;118;p20"/>
          <p:cNvSpPr txBox="1"/>
          <p:nvPr>
            <p:ph type="title"/>
          </p:nvPr>
        </p:nvSpPr>
        <p:spPr>
          <a:xfrm>
            <a:off x="-1082987"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 </a:t>
            </a:r>
            <a:endParaRPr/>
          </a:p>
        </p:txBody>
      </p:sp>
      <p:pic>
        <p:nvPicPr>
          <p:cNvPr id="119" name="Google Shape;119;p20"/>
          <p:cNvPicPr preferRelativeResize="0"/>
          <p:nvPr/>
        </p:nvPicPr>
        <p:blipFill>
          <a:blip r:embed="rId3">
            <a:alphaModFix/>
          </a:blip>
          <a:stretch>
            <a:fillRect/>
          </a:stretch>
        </p:blipFill>
        <p:spPr>
          <a:xfrm>
            <a:off x="311700" y="1040950"/>
            <a:ext cx="2733475" cy="3831325"/>
          </a:xfrm>
          <a:prstGeom prst="rect">
            <a:avLst/>
          </a:prstGeom>
          <a:noFill/>
          <a:ln>
            <a:noFill/>
          </a:ln>
        </p:spPr>
      </p:pic>
      <p:sp>
        <p:nvSpPr>
          <p:cNvPr id="120" name="Google Shape;120;p20"/>
          <p:cNvSpPr txBox="1"/>
          <p:nvPr/>
        </p:nvSpPr>
        <p:spPr>
          <a:xfrm>
            <a:off x="3332400" y="1947250"/>
            <a:ext cx="5499900" cy="201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Android Studio allows much more than push and pull</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An integrated GUI for VCS allows a continuous workflow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Version Controlling In General</a:t>
            </a:r>
            <a:endParaRPr b="1"/>
          </a:p>
        </p:txBody>
      </p:sp>
      <p:sp>
        <p:nvSpPr>
          <p:cNvPr id="126" name="Google Shape;126;p21"/>
          <p:cNvSpPr txBox="1"/>
          <p:nvPr>
            <p:ph type="title"/>
          </p:nvPr>
        </p:nvSpPr>
        <p:spPr>
          <a:xfrm>
            <a:off x="-1082987"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 </a:t>
            </a:r>
            <a:endParaRPr/>
          </a:p>
        </p:txBody>
      </p:sp>
      <p:pic>
        <p:nvPicPr>
          <p:cNvPr id="127" name="Google Shape;127;p21"/>
          <p:cNvPicPr preferRelativeResize="0"/>
          <p:nvPr/>
        </p:nvPicPr>
        <p:blipFill>
          <a:blip r:embed="rId3">
            <a:alphaModFix/>
          </a:blip>
          <a:stretch>
            <a:fillRect/>
          </a:stretch>
        </p:blipFill>
        <p:spPr>
          <a:xfrm>
            <a:off x="3933489" y="1456300"/>
            <a:ext cx="1270100" cy="3496501"/>
          </a:xfrm>
          <a:prstGeom prst="rect">
            <a:avLst/>
          </a:prstGeom>
          <a:noFill/>
          <a:ln>
            <a:noFill/>
          </a:ln>
        </p:spPr>
      </p:pic>
      <p:sp>
        <p:nvSpPr>
          <p:cNvPr id="128" name="Google Shape;128;p21"/>
          <p:cNvSpPr txBox="1"/>
          <p:nvPr/>
        </p:nvSpPr>
        <p:spPr>
          <a:xfrm>
            <a:off x="-43725" y="1240613"/>
            <a:ext cx="3908100" cy="121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Version Controlling is great!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Imagine sharing information with your groupmates manually… VCS makes it easy to share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9" name="Google Shape;129;p21"/>
          <p:cNvPicPr preferRelativeResize="0"/>
          <p:nvPr/>
        </p:nvPicPr>
        <p:blipFill>
          <a:blip r:embed="rId4">
            <a:alphaModFix/>
          </a:blip>
          <a:stretch>
            <a:fillRect/>
          </a:stretch>
        </p:blipFill>
        <p:spPr>
          <a:xfrm>
            <a:off x="5888701" y="2437151"/>
            <a:ext cx="2820651" cy="2224775"/>
          </a:xfrm>
          <a:prstGeom prst="rect">
            <a:avLst/>
          </a:prstGeom>
          <a:noFill/>
          <a:ln>
            <a:noFill/>
          </a:ln>
        </p:spPr>
      </p:pic>
      <p:pic>
        <p:nvPicPr>
          <p:cNvPr id="130" name="Google Shape;130;p21"/>
          <p:cNvPicPr preferRelativeResize="0"/>
          <p:nvPr/>
        </p:nvPicPr>
        <p:blipFill>
          <a:blip r:embed="rId5">
            <a:alphaModFix/>
          </a:blip>
          <a:stretch>
            <a:fillRect/>
          </a:stretch>
        </p:blipFill>
        <p:spPr>
          <a:xfrm>
            <a:off x="163837" y="2676688"/>
            <a:ext cx="3576476" cy="2051425"/>
          </a:xfrm>
          <a:prstGeom prst="rect">
            <a:avLst/>
          </a:prstGeom>
          <a:noFill/>
          <a:ln>
            <a:noFill/>
          </a:ln>
        </p:spPr>
      </p:pic>
      <p:sp>
        <p:nvSpPr>
          <p:cNvPr id="131" name="Google Shape;131;p21"/>
          <p:cNvSpPr/>
          <p:nvPr/>
        </p:nvSpPr>
        <p:spPr>
          <a:xfrm>
            <a:off x="2951350" y="3435100"/>
            <a:ext cx="1038000" cy="53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5157125" y="3473825"/>
            <a:ext cx="1038000" cy="534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