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ca330cee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ca330ce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Hi everyone, this is Grant speaking. Today myself, Kyle, Anthony and Jiayi will talk about the architecture of our Android application, primarily asynchronous tasks and how we connect it with other services to create a fully featured app. First up is Kyle to talk about the concept of asynchronous tasks.</a:t>
            </a:r>
            <a:endParaRPr sz="14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ca330cee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ca330cee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Hi, this is Grant again. I’d like to preview how we use an event listener in our app, Virtual Library. This behaves like an asynchronous task. When our map is being set up, we call the Google Maps API to fill a map fragment (like a map class) with the Google Map view. If we left it like this, the Google Map would just show streets and nothing else, the user wouldn’t be able to manipulate the map or anything at all.</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In our code, once a callback to Google Play services is fulfilled, the “OnMapReady” function is triggered, this will allow the map to be manipulated and filled out with markers. You might be more familiar with markers being referred to as “pins”, these are the visual representation of libraries on our map, the colorful book icon. Inside of the OnMapReady method is the event listener we’ve been referring to.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cf8dc528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cf8dc528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rgbClr val="202729"/>
                </a:solidFill>
              </a:rPr>
              <a:t>Using the event listener we can do various things like allowing users to add additional markers to the map and regenerate the map with existing libraries. Methods are in place to listen for markers being placed around the map, to push and pull the associated data to our database and to add it all to an array to regenerate it for users at a later time.</a:t>
            </a:r>
            <a:endParaRPr>
              <a:solidFill>
                <a:srgbClr val="202729"/>
              </a:solidFill>
            </a:endParaRPr>
          </a:p>
          <a:p>
            <a:pPr indent="0" lvl="0" marL="0" rtl="0" algn="l">
              <a:lnSpc>
                <a:spcPct val="115000"/>
              </a:lnSpc>
              <a:spcBef>
                <a:spcPts val="1200"/>
              </a:spcBef>
              <a:spcAft>
                <a:spcPts val="0"/>
              </a:spcAft>
              <a:buClr>
                <a:schemeClr val="dk1"/>
              </a:buClr>
              <a:buSzPts val="1100"/>
              <a:buFont typeface="Arial"/>
              <a:buNone/>
            </a:pPr>
            <a:r>
              <a:rPr lang="en">
                <a:solidFill>
                  <a:srgbClr val="202729"/>
                </a:solidFill>
              </a:rPr>
              <a:t>The event listener is always ready to go and automatically triggers once the map is ready, which to the user should look pretty instant.</a:t>
            </a:r>
            <a:endParaRPr>
              <a:solidFill>
                <a:srgbClr val="202729"/>
              </a:solidFill>
            </a:endParaRPr>
          </a:p>
          <a:p>
            <a:pPr indent="0" lvl="0" marL="0" rtl="0" algn="l">
              <a:lnSpc>
                <a:spcPct val="115000"/>
              </a:lnSpc>
              <a:spcBef>
                <a:spcPts val="1200"/>
              </a:spcBef>
              <a:spcAft>
                <a:spcPts val="0"/>
              </a:spcAft>
              <a:buClr>
                <a:schemeClr val="dk1"/>
              </a:buClr>
              <a:buSzPts val="1100"/>
              <a:buFont typeface="Arial"/>
              <a:buNone/>
            </a:pPr>
            <a:r>
              <a:rPr lang="en">
                <a:solidFill>
                  <a:srgbClr val="202729"/>
                </a:solidFill>
              </a:rPr>
              <a:t>To make it a bit clearer, during the loading of the map, all the information to be put onto the map is also being loaded, but it is just waiting to be placed onto the map until the map is ready.</a:t>
            </a:r>
            <a:endParaRPr>
              <a:solidFill>
                <a:srgbClr val="202729"/>
              </a:solidFill>
            </a:endParaRPr>
          </a:p>
          <a:p>
            <a:pPr indent="0" lvl="0" marL="0" rtl="0" algn="l">
              <a:lnSpc>
                <a:spcPct val="115000"/>
              </a:lnSpc>
              <a:spcBef>
                <a:spcPts val="1200"/>
              </a:spcBef>
              <a:spcAft>
                <a:spcPts val="0"/>
              </a:spcAft>
              <a:buClr>
                <a:schemeClr val="dk1"/>
              </a:buClr>
              <a:buSzPts val="1100"/>
              <a:buFont typeface="Arial"/>
              <a:buNone/>
            </a:pPr>
            <a:r>
              <a:rPr lang="en">
                <a:solidFill>
                  <a:srgbClr val="202729"/>
                </a:solidFill>
              </a:rPr>
              <a:t>Testing our map without the event listener, or if you placed the event listener in a place where it could trigger before the map is ready would cause a crash. The data is there, but there is nothing to put the data into yet, which is why we wait for the map to finish generating!</a:t>
            </a:r>
            <a:endParaRPr>
              <a:solidFill>
                <a:srgbClr val="202729"/>
              </a:solidFill>
            </a:endParaRPr>
          </a:p>
          <a:p>
            <a:pPr indent="0" lvl="0" marL="0" rtl="0" algn="l">
              <a:lnSpc>
                <a:spcPct val="115000"/>
              </a:lnSpc>
              <a:spcBef>
                <a:spcPts val="1200"/>
              </a:spcBef>
              <a:spcAft>
                <a:spcPts val="1200"/>
              </a:spcAft>
              <a:buClr>
                <a:schemeClr val="dk1"/>
              </a:buClr>
              <a:buSzPts val="1100"/>
              <a:buFont typeface="Arial"/>
              <a:buNone/>
            </a:pPr>
            <a:r>
              <a:rPr lang="en">
                <a:solidFill>
                  <a:srgbClr val="202729"/>
                </a:solidFill>
              </a:rPr>
              <a:t>Further in the event listener there are calls to a regeneration method that in turn calls the database to retrieve latitude and longitude values amongst others to place the markers onto the map as you see in the screenshots. Every user will see the same markers on their map and if a user places a marker onto the map, the event listener will listen and populate that for every other user as well.</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cf8dc528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cf8dc528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rgbClr val="202729"/>
                </a:solidFill>
              </a:rPr>
              <a:t>There are tons of uses for event listener and async tasks in an android app. In our own app we use it to talk with our Firebase database, whether that is the map screen as you’re all now familiar with or with other screens in our app, such as searching for a book inside our database. All of this is data that we can’t necessarily sequentially program because we don’t have hardcoded values for them, so we do it asynchronously in conjunction with Firebase to prevent a crash scenario. While all of this may seem a bit nested in our code, to the user it all appears seamless and they would never know the intricate dance going on behind the scenes.</a:t>
            </a:r>
            <a:endParaRPr>
              <a:solidFill>
                <a:srgbClr val="202729"/>
              </a:solidFill>
            </a:endParaRPr>
          </a:p>
          <a:p>
            <a:pPr indent="0" lvl="0" marL="0" rtl="0" algn="l">
              <a:lnSpc>
                <a:spcPct val="115000"/>
              </a:lnSpc>
              <a:spcBef>
                <a:spcPts val="1200"/>
              </a:spcBef>
              <a:spcAft>
                <a:spcPts val="0"/>
              </a:spcAft>
              <a:buClr>
                <a:schemeClr val="dk1"/>
              </a:buClr>
              <a:buSzPts val="1100"/>
              <a:buFont typeface="Arial"/>
              <a:buNone/>
            </a:pPr>
            <a:r>
              <a:rPr lang="en">
                <a:solidFill>
                  <a:srgbClr val="202729"/>
                </a:solidFill>
              </a:rPr>
              <a:t>I hope this was a useful insight in how asynchronous tasks can make or break your Android application.</a:t>
            </a:r>
            <a:endParaRPr>
              <a:solidFill>
                <a:srgbClr val="202729"/>
              </a:solidFill>
            </a:endParaRPr>
          </a:p>
          <a:p>
            <a:pPr indent="0" lvl="0" marL="0" rtl="0" algn="l">
              <a:lnSpc>
                <a:spcPct val="115000"/>
              </a:lnSpc>
              <a:spcBef>
                <a:spcPts val="1200"/>
              </a:spcBef>
              <a:spcAft>
                <a:spcPts val="0"/>
              </a:spcAft>
              <a:buClr>
                <a:schemeClr val="dk1"/>
              </a:buClr>
              <a:buSzPts val="1100"/>
              <a:buFont typeface="Arial"/>
              <a:buNone/>
            </a:pPr>
            <a:r>
              <a:rPr lang="en">
                <a:solidFill>
                  <a:srgbClr val="202729"/>
                </a:solidFill>
              </a:rPr>
              <a:t>I’ll be handing it over to Jiayi so she can close us out with an explanation of Anko and how we use it in our app.</a:t>
            </a:r>
            <a:endParaRPr>
              <a:solidFill>
                <a:srgbClr val="202729"/>
              </a:solidFill>
            </a:endParaRPr>
          </a:p>
          <a:p>
            <a:pPr indent="0" lvl="0" marL="0" rtl="0" algn="l">
              <a:lnSpc>
                <a:spcPct val="115000"/>
              </a:lnSpc>
              <a:spcBef>
                <a:spcPts val="1200"/>
              </a:spcBef>
              <a:spcAft>
                <a:spcPts val="0"/>
              </a:spcAft>
              <a:buClr>
                <a:schemeClr val="dk1"/>
              </a:buClr>
              <a:buSzPts val="1100"/>
              <a:buFont typeface="Arial"/>
              <a:buNone/>
            </a:pPr>
            <a:r>
              <a:t/>
            </a:r>
            <a:endParaRPr>
              <a:solidFill>
                <a:srgbClr val="202729"/>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ca330cee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ca330cee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Jiayi Xu. Getting third-party resources from our website can save us a lot of time developing software without having to generate or store information separately. To read the JSON file on the site and use some information as our resource, we can use "doAsync" for background tasks and update the UI with "UI Threads". Kyle mentioned this section before and explained how it works.</a:t>
            </a:r>
            <a:endParaRPr/>
          </a:p>
          <a:p>
            <a:pPr indent="0" lvl="0" marL="0" rtl="0" algn="l">
              <a:spcBef>
                <a:spcPts val="0"/>
              </a:spcBef>
              <a:spcAft>
                <a:spcPts val="0"/>
              </a:spcAft>
              <a:buClr>
                <a:schemeClr val="dk1"/>
              </a:buClr>
              <a:buSzPts val="1100"/>
              <a:buFont typeface="Arial"/>
              <a:buNone/>
            </a:pPr>
            <a:r>
              <a:rPr lang="en"/>
              <a:t>As you can see, for our app, you need to scan the barcode of the book and get the title, cover page, or other information from the Open Library website. You might consider how these are connected. Let's look at an example of our project.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d277060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d277060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This is one of the cases we use in our project. "This: Anko AsyncContext &lt;Barcode&gt; tell us that the doAsync() utility function runs tasks in a background thread, which is box 1 The internal section is used to connect URLs and get resources, and when this process is complete, the UI thread switches back to the main thread, you can look at box 2. You can see "It: Barcode Activity" marked after the UI thread, which is our main thread.</a:t>
            </a:r>
            <a:endParaRPr/>
          </a:p>
          <a:p>
            <a:pPr indent="0" lvl="0" marL="0" rtl="0" algn="l">
              <a:spcBef>
                <a:spcPts val="0"/>
              </a:spcBef>
              <a:spcAft>
                <a:spcPts val="0"/>
              </a:spcAft>
              <a:buClr>
                <a:schemeClr val="dk1"/>
              </a:buClr>
              <a:buSzPts val="1100"/>
              <a:buFont typeface="Arial"/>
              <a:buNone/>
            </a:pPr>
            <a:r>
              <a:rPr lang="en"/>
              <a:t>Once connected to the fire base library, we can easily store this information in the fire base library and use it in our features. Simply obtaining information does not meet our software requirements, and displaying the cover of this book is one of the features of this mobile phone software.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d277060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d277060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read data from firebase, you must use an event listener, and as shown here, we create a function called Add Book Event Listener and use the Value event listener to read data from firebase, and we only need to read the data once from the database. For example, the last four digits of a barcode are 8106, and we want to get the cover of the book, and the event listener will help us grab the cover image code once, and then we can use this cover ID to read the image from another website.</a:t>
            </a:r>
            <a:endParaRPr/>
          </a:p>
          <a:p>
            <a:pPr indent="0" lvl="0" marL="0" rtl="0" algn="l">
              <a:spcBef>
                <a:spcPts val="0"/>
              </a:spcBef>
              <a:spcAft>
                <a:spcPts val="0"/>
              </a:spcAft>
              <a:buClr>
                <a:schemeClr val="dk1"/>
              </a:buClr>
              <a:buSzPts val="1100"/>
              <a:buFont typeface="Arial"/>
              <a:buNone/>
            </a:pPr>
            <a:r>
              <a:rPr lang="en"/>
              <a:t>We also use other asynchronous tasks, such as toast, intent, and so 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This is our group presentation, thank you. </a:t>
            </a:r>
            <a:endParaRPr/>
          </a:p>
          <a:p>
            <a:pPr indent="0" lvl="0" marL="0" rtl="0" algn="l">
              <a:spcBef>
                <a:spcPts val="0"/>
              </a:spcBef>
              <a:spcAft>
                <a:spcPts val="0"/>
              </a:spcAft>
              <a:buNone/>
            </a:pPr>
            <a:r>
              <a:rPr lang="en"/>
              <a:t>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cf8dc52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cf8dc52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everybody, I'm Kyle, and I'm going to be introducing the concept of Asynchronous tasks.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In typical programming, the code you write happens in sequence.  You may have loops, or call other methods where the currently executing line jumps around, but you can always track the order of execution.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d2032521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d203252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if you are wanting to integrate a different service, or API to your program, you are no longer in complete control of the chain of execution.  Let's say you want to store some data from an outside service into an arrayList.  When you send a query to an API, it will receive your request and do it's own thing, dictated by it's own code, and eventually give you a reply.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d2032521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d2032521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you handle this?  You could have your program halt execution and simply wait for the response.  This raises the issue of idle time in your program, it essentially needs a loading screen while it waits on the API call.  This obviously isn't ideal.  Now consider needing multiple API calls,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how long your program will spend waiting for them each to complete.  Not a great plan.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d2032521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d2032521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Perhaps instead, you could initialize your arrayList with the API call, and place any code that interacts with the object later on so you can give time for the API call to finish.  But if you decide to interact with that arrayList before it has been filled by the API call, your code will throw some kind of error.  This is also a problem because you don't know how long that particular API needs in order to fulfil your request.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don't know how long you should space out the rest of your code so that you give the API enough time to give you the data before interacting with that object, and so you don't know how to structure your code around this problem.  Once again, if you have multiple API calls, you need to structure your code around them all, making sure not to read them before they're ready.  It can quickly become very messy.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d2032521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d2032521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 you need is something called an Asynchronous Task.  This is a concept of using multiple threads of programming to accommodate things that take an indeterminate amount of time.  In that example with the arrayList, if you were to surround the API call and all interactions with the arrayList in an asynchronous task method, you are basically saying "I need you to accomplish these tasks for me, I understand that they won't be ready right away, and they may take time to complete".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the code in the asynchronous method, the main thread will create a new thread with the behavior of waiting for things to finish.  So inside this method, you might make your API call, store the data into the arrayList, sort the arrayList, and then perform some if/else statements on the contents.  Each command will not execute until the prerequisite tasks are completed.  In this way, it avoids the issue of interacting with objects before they are initialized or ready to be used.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cf8dc52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cf8dc52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Many methods of accomplishing things asynchronously have been written, they all operate in their own way, but the overall goal is the same.  They all handle working with data that takes time to complete its task, and it allows the programmer to multitask, by executing other lines of code while waiting on the ones in an asynchronous method.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ca330cee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ca330cee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d552d15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d552d15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9.png"/><Relationship Id="rId5" Type="http://schemas.openxmlformats.org/officeDocument/2006/relationships/image" Target="../media/image2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3.png"/><Relationship Id="rId5"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4.jpg"/><Relationship Id="rId5"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3.jpg"/><Relationship Id="rId6" Type="http://schemas.openxmlformats.org/officeDocument/2006/relationships/image" Target="../media/image2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3" name="Shape 103"/>
        <p:cNvGrpSpPr/>
        <p:nvPr/>
      </p:nvGrpSpPr>
      <p:grpSpPr>
        <a:xfrm>
          <a:off x="0" y="0"/>
          <a:ext cx="0" cy="0"/>
          <a:chOff x="0" y="0"/>
          <a:chExt cx="0" cy="0"/>
        </a:xfrm>
      </p:grpSpPr>
      <p:sp>
        <p:nvSpPr>
          <p:cNvPr id="104" name="Google Shape;104;p25"/>
          <p:cNvSpPr txBox="1"/>
          <p:nvPr>
            <p:ph idx="1" type="subTitle"/>
          </p:nvPr>
        </p:nvSpPr>
        <p:spPr>
          <a:xfrm>
            <a:off x="4007100" y="2984725"/>
            <a:ext cx="5136900" cy="3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Presented By</a:t>
            </a:r>
            <a:r>
              <a:rPr lang="en" sz="1400"/>
              <a:t>: Grant Saylor, Kyle Smith, Anthony Tran, Jiayi Xu</a:t>
            </a:r>
            <a:endParaRPr sz="1400"/>
          </a:p>
        </p:txBody>
      </p:sp>
      <p:pic>
        <p:nvPicPr>
          <p:cNvPr id="105" name="Google Shape;105;p25"/>
          <p:cNvPicPr preferRelativeResize="0"/>
          <p:nvPr/>
        </p:nvPicPr>
        <p:blipFill rotWithShape="1">
          <a:blip r:embed="rId3">
            <a:alphaModFix/>
          </a:blip>
          <a:srcRect b="0" l="4058" r="0" t="9074"/>
          <a:stretch/>
        </p:blipFill>
        <p:spPr>
          <a:xfrm>
            <a:off x="215500" y="249025"/>
            <a:ext cx="7080401" cy="1893100"/>
          </a:xfrm>
          <a:prstGeom prst="rect">
            <a:avLst/>
          </a:prstGeom>
          <a:noFill/>
          <a:ln>
            <a:noFill/>
          </a:ln>
        </p:spPr>
      </p:pic>
      <p:sp>
        <p:nvSpPr>
          <p:cNvPr id="106" name="Google Shape;106;p25"/>
          <p:cNvSpPr txBox="1"/>
          <p:nvPr/>
        </p:nvSpPr>
        <p:spPr>
          <a:xfrm>
            <a:off x="-1082987"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Grant </a:t>
            </a:r>
            <a:endParaRPr sz="2800">
              <a:solidFill>
                <a:srgbClr val="202729"/>
              </a:solidFill>
              <a:latin typeface="Proxima Nova"/>
              <a:ea typeface="Proxima Nova"/>
              <a:cs typeface="Proxima Nova"/>
              <a:sym typeface="Proxima Nova"/>
            </a:endParaRPr>
          </a:p>
        </p:txBody>
      </p:sp>
      <p:pic>
        <p:nvPicPr>
          <p:cNvPr id="107" name="Google Shape;107;p25"/>
          <p:cNvPicPr preferRelativeResize="0"/>
          <p:nvPr/>
        </p:nvPicPr>
        <p:blipFill>
          <a:blip r:embed="rId4">
            <a:alphaModFix/>
          </a:blip>
          <a:stretch>
            <a:fillRect/>
          </a:stretch>
        </p:blipFill>
        <p:spPr>
          <a:xfrm>
            <a:off x="-51525" y="1923425"/>
            <a:ext cx="6876402" cy="150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61300" y="42550"/>
            <a:ext cx="6768000" cy="13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Using an Event Handler/Listener in Our App</a:t>
            </a:r>
            <a:endParaRPr sz="2200"/>
          </a:p>
        </p:txBody>
      </p:sp>
      <p:sp>
        <p:nvSpPr>
          <p:cNvPr id="210" name="Google Shape;210;p34"/>
          <p:cNvSpPr txBox="1"/>
          <p:nvPr>
            <p:ph idx="1" type="body"/>
          </p:nvPr>
        </p:nvSpPr>
        <p:spPr>
          <a:xfrm>
            <a:off x="61300" y="1062625"/>
            <a:ext cx="3452100" cy="369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Populating Markers onto the Google Map</a:t>
            </a:r>
            <a:br>
              <a:rPr lang="en"/>
            </a:br>
            <a:endParaRPr/>
          </a:p>
          <a:p>
            <a:pPr indent="-342900" lvl="0" marL="457200" rtl="0" algn="l">
              <a:spcBef>
                <a:spcPts val="0"/>
              </a:spcBef>
              <a:spcAft>
                <a:spcPts val="0"/>
              </a:spcAft>
              <a:buSzPts val="1800"/>
              <a:buChar char="●"/>
            </a:pPr>
            <a:r>
              <a:rPr lang="en"/>
              <a:t>Using the Event Handler to regenerate markers across all devices.</a:t>
            </a:r>
            <a:br>
              <a:rPr lang="en"/>
            </a:br>
            <a:endParaRPr/>
          </a:p>
          <a:p>
            <a:pPr indent="-342900" lvl="0" marL="457200" rtl="0" algn="l">
              <a:spcBef>
                <a:spcPts val="0"/>
              </a:spcBef>
              <a:spcAft>
                <a:spcPts val="0"/>
              </a:spcAft>
              <a:buSzPts val="1800"/>
              <a:buChar char="●"/>
            </a:pPr>
            <a:r>
              <a:rPr lang="en"/>
              <a:t>Utilizing Firebase in conjunction with the event handler to get our data.</a:t>
            </a:r>
            <a:endParaRPr/>
          </a:p>
        </p:txBody>
      </p:sp>
      <p:sp>
        <p:nvSpPr>
          <p:cNvPr id="211" name="Google Shape;211;p34"/>
          <p:cNvSpPr txBox="1"/>
          <p:nvPr/>
        </p:nvSpPr>
        <p:spPr>
          <a:xfrm>
            <a:off x="-1047612"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Grant </a:t>
            </a:r>
            <a:endParaRPr sz="2800">
              <a:solidFill>
                <a:srgbClr val="202729"/>
              </a:solidFill>
              <a:latin typeface="Proxima Nova"/>
              <a:ea typeface="Proxima Nova"/>
              <a:cs typeface="Proxima Nova"/>
              <a:sym typeface="Proxima Nova"/>
            </a:endParaRPr>
          </a:p>
        </p:txBody>
      </p:sp>
      <p:pic>
        <p:nvPicPr>
          <p:cNvPr id="212" name="Google Shape;212;p34"/>
          <p:cNvPicPr preferRelativeResize="0"/>
          <p:nvPr/>
        </p:nvPicPr>
        <p:blipFill rotWithShape="1">
          <a:blip r:embed="rId3">
            <a:alphaModFix/>
          </a:blip>
          <a:srcRect b="0" l="0" r="0" t="3437"/>
          <a:stretch/>
        </p:blipFill>
        <p:spPr>
          <a:xfrm>
            <a:off x="5783475" y="-893187"/>
            <a:ext cx="3109625" cy="6572025"/>
          </a:xfrm>
          <a:prstGeom prst="rect">
            <a:avLst/>
          </a:prstGeom>
          <a:noFill/>
          <a:ln>
            <a:noFill/>
          </a:ln>
        </p:spPr>
      </p:pic>
      <p:pic>
        <p:nvPicPr>
          <p:cNvPr id="213" name="Google Shape;213;p34"/>
          <p:cNvPicPr preferRelativeResize="0"/>
          <p:nvPr/>
        </p:nvPicPr>
        <p:blipFill>
          <a:blip r:embed="rId4">
            <a:alphaModFix/>
          </a:blip>
          <a:stretch>
            <a:fillRect/>
          </a:stretch>
        </p:blipFill>
        <p:spPr>
          <a:xfrm>
            <a:off x="3792225" y="5048529"/>
            <a:ext cx="6315075" cy="142875"/>
          </a:xfrm>
          <a:prstGeom prst="rect">
            <a:avLst/>
          </a:prstGeom>
          <a:noFill/>
          <a:ln>
            <a:noFill/>
          </a:ln>
        </p:spPr>
      </p:pic>
      <p:sp>
        <p:nvSpPr>
          <p:cNvPr id="214" name="Google Shape;214;p34"/>
          <p:cNvSpPr/>
          <p:nvPr/>
        </p:nvSpPr>
        <p:spPr>
          <a:xfrm>
            <a:off x="3715600" y="515350"/>
            <a:ext cx="191700" cy="9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p:nvPr/>
        </p:nvSpPr>
        <p:spPr>
          <a:xfrm>
            <a:off x="3665925" y="4629000"/>
            <a:ext cx="191700" cy="9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61300" y="42550"/>
            <a:ext cx="6768000" cy="13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Using an Event Handler/Listener in Our App</a:t>
            </a:r>
            <a:endParaRPr sz="2200"/>
          </a:p>
        </p:txBody>
      </p:sp>
      <p:sp>
        <p:nvSpPr>
          <p:cNvPr id="221" name="Google Shape;221;p35"/>
          <p:cNvSpPr txBox="1"/>
          <p:nvPr>
            <p:ph idx="1" type="body"/>
          </p:nvPr>
        </p:nvSpPr>
        <p:spPr>
          <a:xfrm>
            <a:off x="61300" y="1062625"/>
            <a:ext cx="3452100" cy="369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Populating Markers onto the Google Map</a:t>
            </a:r>
            <a:br>
              <a:rPr lang="en"/>
            </a:br>
            <a:endParaRPr/>
          </a:p>
          <a:p>
            <a:pPr indent="-342900" lvl="0" marL="457200" rtl="0" algn="l">
              <a:spcBef>
                <a:spcPts val="0"/>
              </a:spcBef>
              <a:spcAft>
                <a:spcPts val="0"/>
              </a:spcAft>
              <a:buSzPts val="1800"/>
              <a:buChar char="●"/>
            </a:pPr>
            <a:r>
              <a:rPr b="1" lang="en"/>
              <a:t>Using the Event Handler to regenerate markers across all devices.</a:t>
            </a:r>
            <a:br>
              <a:rPr lang="en"/>
            </a:br>
            <a:endParaRPr/>
          </a:p>
          <a:p>
            <a:pPr indent="-342900" lvl="0" marL="457200" rtl="0" algn="l">
              <a:spcBef>
                <a:spcPts val="0"/>
              </a:spcBef>
              <a:spcAft>
                <a:spcPts val="0"/>
              </a:spcAft>
              <a:buSzPts val="1800"/>
              <a:buChar char="●"/>
            </a:pPr>
            <a:r>
              <a:rPr lang="en"/>
              <a:t>Utilizing Firebase in conjunction with the event handler to get our data.</a:t>
            </a:r>
            <a:endParaRPr/>
          </a:p>
        </p:txBody>
      </p:sp>
      <p:sp>
        <p:nvSpPr>
          <p:cNvPr id="222" name="Google Shape;222;p35"/>
          <p:cNvSpPr txBox="1"/>
          <p:nvPr/>
        </p:nvSpPr>
        <p:spPr>
          <a:xfrm>
            <a:off x="-1047612"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Grant </a:t>
            </a:r>
            <a:endParaRPr sz="2800">
              <a:solidFill>
                <a:srgbClr val="202729"/>
              </a:solidFill>
              <a:latin typeface="Proxima Nova"/>
              <a:ea typeface="Proxima Nova"/>
              <a:cs typeface="Proxima Nova"/>
              <a:sym typeface="Proxima Nova"/>
            </a:endParaRPr>
          </a:p>
        </p:txBody>
      </p:sp>
      <p:pic>
        <p:nvPicPr>
          <p:cNvPr id="223" name="Google Shape;223;p35"/>
          <p:cNvPicPr preferRelativeResize="0"/>
          <p:nvPr/>
        </p:nvPicPr>
        <p:blipFill>
          <a:blip r:embed="rId3">
            <a:alphaModFix/>
          </a:blip>
          <a:stretch>
            <a:fillRect/>
          </a:stretch>
        </p:blipFill>
        <p:spPr>
          <a:xfrm>
            <a:off x="3792225" y="5048529"/>
            <a:ext cx="6315075" cy="142875"/>
          </a:xfrm>
          <a:prstGeom prst="rect">
            <a:avLst/>
          </a:prstGeom>
          <a:noFill/>
          <a:ln>
            <a:noFill/>
          </a:ln>
        </p:spPr>
      </p:pic>
      <p:pic>
        <p:nvPicPr>
          <p:cNvPr id="224" name="Google Shape;224;p35"/>
          <p:cNvPicPr preferRelativeResize="0"/>
          <p:nvPr/>
        </p:nvPicPr>
        <p:blipFill rotWithShape="1">
          <a:blip r:embed="rId4">
            <a:alphaModFix/>
          </a:blip>
          <a:srcRect b="0" l="0" r="0" t="3735"/>
          <a:stretch/>
        </p:blipFill>
        <p:spPr>
          <a:xfrm>
            <a:off x="6659575" y="93000"/>
            <a:ext cx="2138750" cy="4506475"/>
          </a:xfrm>
          <a:prstGeom prst="rect">
            <a:avLst/>
          </a:prstGeom>
          <a:noFill/>
          <a:ln>
            <a:noFill/>
          </a:ln>
        </p:spPr>
      </p:pic>
      <p:sp>
        <p:nvSpPr>
          <p:cNvPr id="225" name="Google Shape;225;p35"/>
          <p:cNvSpPr/>
          <p:nvPr/>
        </p:nvSpPr>
        <p:spPr>
          <a:xfrm>
            <a:off x="3715600" y="515350"/>
            <a:ext cx="191700" cy="9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5"/>
          <p:cNvSpPr/>
          <p:nvPr/>
        </p:nvSpPr>
        <p:spPr>
          <a:xfrm>
            <a:off x="3665925" y="4629000"/>
            <a:ext cx="191700" cy="9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7" name="Google Shape;227;p35"/>
          <p:cNvPicPr preferRelativeResize="0"/>
          <p:nvPr/>
        </p:nvPicPr>
        <p:blipFill>
          <a:blip r:embed="rId5">
            <a:alphaModFix amt="86000"/>
          </a:blip>
          <a:stretch>
            <a:fillRect/>
          </a:stretch>
        </p:blipFill>
        <p:spPr>
          <a:xfrm>
            <a:off x="4047050" y="2999800"/>
            <a:ext cx="4203225" cy="1880100"/>
          </a:xfrm>
          <a:prstGeom prst="rect">
            <a:avLst/>
          </a:prstGeom>
          <a:noFill/>
          <a:ln>
            <a:noFill/>
          </a:ln>
          <a:effectLst>
            <a:outerShdw blurRad="57150" rotWithShape="0" algn="bl" dir="2340000" dist="57150">
              <a:schemeClr val="dk1">
                <a:alpha val="70000"/>
              </a:scheme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6"/>
          <p:cNvPicPr preferRelativeResize="0"/>
          <p:nvPr/>
        </p:nvPicPr>
        <p:blipFill>
          <a:blip r:embed="rId3">
            <a:alphaModFix/>
          </a:blip>
          <a:stretch>
            <a:fillRect/>
          </a:stretch>
        </p:blipFill>
        <p:spPr>
          <a:xfrm>
            <a:off x="3482375" y="721704"/>
            <a:ext cx="3274016" cy="3804562"/>
          </a:xfrm>
          <a:prstGeom prst="rect">
            <a:avLst/>
          </a:prstGeom>
          <a:noFill/>
          <a:ln>
            <a:noFill/>
          </a:ln>
        </p:spPr>
      </p:pic>
      <p:sp>
        <p:nvSpPr>
          <p:cNvPr id="233" name="Google Shape;233;p36"/>
          <p:cNvSpPr txBox="1"/>
          <p:nvPr>
            <p:ph type="title"/>
          </p:nvPr>
        </p:nvSpPr>
        <p:spPr>
          <a:xfrm>
            <a:off x="61300" y="42550"/>
            <a:ext cx="6768000" cy="13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Using an Event Handler/Listener in Our App</a:t>
            </a:r>
            <a:endParaRPr sz="2200"/>
          </a:p>
        </p:txBody>
      </p:sp>
      <p:sp>
        <p:nvSpPr>
          <p:cNvPr id="234" name="Google Shape;234;p36"/>
          <p:cNvSpPr txBox="1"/>
          <p:nvPr>
            <p:ph idx="1" type="body"/>
          </p:nvPr>
        </p:nvSpPr>
        <p:spPr>
          <a:xfrm>
            <a:off x="61300" y="1062625"/>
            <a:ext cx="3452100" cy="369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Populating Markers onto the Google Map</a:t>
            </a:r>
            <a:br>
              <a:rPr lang="en"/>
            </a:br>
            <a:endParaRPr/>
          </a:p>
          <a:p>
            <a:pPr indent="-342900" lvl="0" marL="457200" rtl="0" algn="l">
              <a:spcBef>
                <a:spcPts val="0"/>
              </a:spcBef>
              <a:spcAft>
                <a:spcPts val="0"/>
              </a:spcAft>
              <a:buSzPts val="1800"/>
              <a:buChar char="●"/>
            </a:pPr>
            <a:r>
              <a:rPr lang="en"/>
              <a:t>Using the Event Handler to regenerate markers across all devices.</a:t>
            </a:r>
            <a:br>
              <a:rPr lang="en"/>
            </a:br>
            <a:endParaRPr/>
          </a:p>
          <a:p>
            <a:pPr indent="-342900" lvl="0" marL="457200" rtl="0" algn="l">
              <a:spcBef>
                <a:spcPts val="0"/>
              </a:spcBef>
              <a:spcAft>
                <a:spcPts val="0"/>
              </a:spcAft>
              <a:buSzPts val="1800"/>
              <a:buChar char="●"/>
            </a:pPr>
            <a:r>
              <a:rPr b="1" lang="en"/>
              <a:t>Utilizing Firebase in conjunction with the event handler to get our data.</a:t>
            </a:r>
            <a:endParaRPr b="1"/>
          </a:p>
        </p:txBody>
      </p:sp>
      <p:sp>
        <p:nvSpPr>
          <p:cNvPr id="235" name="Google Shape;235;p36"/>
          <p:cNvSpPr txBox="1"/>
          <p:nvPr/>
        </p:nvSpPr>
        <p:spPr>
          <a:xfrm>
            <a:off x="-1047612"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Grant </a:t>
            </a:r>
            <a:endParaRPr sz="2800">
              <a:solidFill>
                <a:srgbClr val="202729"/>
              </a:solidFill>
              <a:latin typeface="Proxima Nova"/>
              <a:ea typeface="Proxima Nova"/>
              <a:cs typeface="Proxima Nova"/>
              <a:sym typeface="Proxima Nova"/>
            </a:endParaRPr>
          </a:p>
        </p:txBody>
      </p:sp>
      <p:pic>
        <p:nvPicPr>
          <p:cNvPr id="236" name="Google Shape;236;p36"/>
          <p:cNvPicPr preferRelativeResize="0"/>
          <p:nvPr/>
        </p:nvPicPr>
        <p:blipFill>
          <a:blip r:embed="rId4">
            <a:alphaModFix/>
          </a:blip>
          <a:stretch>
            <a:fillRect/>
          </a:stretch>
        </p:blipFill>
        <p:spPr>
          <a:xfrm>
            <a:off x="3792225" y="5048529"/>
            <a:ext cx="6315075" cy="142875"/>
          </a:xfrm>
          <a:prstGeom prst="rect">
            <a:avLst/>
          </a:prstGeom>
          <a:noFill/>
          <a:ln>
            <a:noFill/>
          </a:ln>
        </p:spPr>
      </p:pic>
      <p:sp>
        <p:nvSpPr>
          <p:cNvPr id="237" name="Google Shape;237;p36"/>
          <p:cNvSpPr/>
          <p:nvPr/>
        </p:nvSpPr>
        <p:spPr>
          <a:xfrm>
            <a:off x="3715600" y="515350"/>
            <a:ext cx="191700" cy="9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p:nvPr/>
        </p:nvSpPr>
        <p:spPr>
          <a:xfrm>
            <a:off x="3665925" y="4629000"/>
            <a:ext cx="191700" cy="99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9" name="Google Shape;239;p36"/>
          <p:cNvPicPr preferRelativeResize="0"/>
          <p:nvPr/>
        </p:nvPicPr>
        <p:blipFill rotWithShape="1">
          <a:blip r:embed="rId5">
            <a:alphaModFix/>
          </a:blip>
          <a:srcRect b="0" l="0" r="0" t="0"/>
          <a:stretch/>
        </p:blipFill>
        <p:spPr>
          <a:xfrm>
            <a:off x="6944250" y="721698"/>
            <a:ext cx="1778115" cy="38045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t>Use Third Party Resource:</a:t>
            </a:r>
            <a:endParaRPr b="1"/>
          </a:p>
        </p:txBody>
      </p:sp>
      <p:sp>
        <p:nvSpPr>
          <p:cNvPr id="245" name="Google Shape;245;p37"/>
          <p:cNvSpPr txBox="1"/>
          <p:nvPr/>
        </p:nvSpPr>
        <p:spPr>
          <a:xfrm>
            <a:off x="-905137" y="688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Jiayi </a:t>
            </a:r>
            <a:endParaRPr sz="2800">
              <a:solidFill>
                <a:srgbClr val="202729"/>
              </a:solidFill>
              <a:latin typeface="Proxima Nova"/>
              <a:ea typeface="Proxima Nova"/>
              <a:cs typeface="Proxima Nova"/>
              <a:sym typeface="Proxima Nova"/>
            </a:endParaRPr>
          </a:p>
        </p:txBody>
      </p:sp>
      <p:sp>
        <p:nvSpPr>
          <p:cNvPr id="246" name="Google Shape;246;p37"/>
          <p:cNvSpPr txBox="1"/>
          <p:nvPr/>
        </p:nvSpPr>
        <p:spPr>
          <a:xfrm>
            <a:off x="4641175" y="2263025"/>
            <a:ext cx="28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47" name="Google Shape;247;p37"/>
          <p:cNvPicPr preferRelativeResize="0"/>
          <p:nvPr/>
        </p:nvPicPr>
        <p:blipFill>
          <a:blip r:embed="rId3">
            <a:alphaModFix/>
          </a:blip>
          <a:stretch>
            <a:fillRect/>
          </a:stretch>
        </p:blipFill>
        <p:spPr>
          <a:xfrm>
            <a:off x="6590625" y="776200"/>
            <a:ext cx="1969875" cy="4038949"/>
          </a:xfrm>
          <a:prstGeom prst="rect">
            <a:avLst/>
          </a:prstGeom>
          <a:noFill/>
          <a:ln>
            <a:noFill/>
          </a:ln>
        </p:spPr>
      </p:pic>
      <p:sp>
        <p:nvSpPr>
          <p:cNvPr id="248" name="Google Shape;248;p37"/>
          <p:cNvSpPr/>
          <p:nvPr/>
        </p:nvSpPr>
        <p:spPr>
          <a:xfrm>
            <a:off x="2188025" y="1371525"/>
            <a:ext cx="2632200" cy="891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t>    U</a:t>
            </a:r>
            <a:r>
              <a:rPr b="1" lang="en" sz="2700"/>
              <a:t>rl</a:t>
            </a:r>
            <a:endParaRPr b="1" sz="2700"/>
          </a:p>
          <a:p>
            <a:pPr indent="0" lvl="0" marL="0" rtl="0" algn="l">
              <a:spcBef>
                <a:spcPts val="0"/>
              </a:spcBef>
              <a:spcAft>
                <a:spcPts val="0"/>
              </a:spcAft>
              <a:buNone/>
            </a:pPr>
            <a:r>
              <a:rPr b="1" lang="en" sz="1200">
                <a:highlight>
                  <a:srgbClr val="FFFFFF"/>
                </a:highlight>
                <a:latin typeface="Courier New"/>
                <a:ea typeface="Courier New"/>
                <a:cs typeface="Courier New"/>
                <a:sym typeface="Courier New"/>
              </a:rPr>
              <a:t>“https://openlibrary.org”</a:t>
            </a:r>
            <a:endParaRPr b="1" sz="2900"/>
          </a:p>
        </p:txBody>
      </p:sp>
      <p:cxnSp>
        <p:nvCxnSpPr>
          <p:cNvPr id="249" name="Google Shape;249;p37"/>
          <p:cNvCxnSpPr/>
          <p:nvPr/>
        </p:nvCxnSpPr>
        <p:spPr>
          <a:xfrm flipH="1" rot="10800000">
            <a:off x="4955875" y="1489150"/>
            <a:ext cx="1499100" cy="29400"/>
          </a:xfrm>
          <a:prstGeom prst="straightConnector1">
            <a:avLst/>
          </a:prstGeom>
          <a:noFill/>
          <a:ln cap="flat" cmpd="sng" w="38100">
            <a:solidFill>
              <a:srgbClr val="000000"/>
            </a:solidFill>
            <a:prstDash val="solid"/>
            <a:round/>
            <a:headEnd len="med" w="med" type="none"/>
            <a:tailEnd len="med" w="med" type="triangle"/>
          </a:ln>
        </p:spPr>
      </p:cxnSp>
      <p:cxnSp>
        <p:nvCxnSpPr>
          <p:cNvPr id="250" name="Google Shape;250;p37"/>
          <p:cNvCxnSpPr/>
          <p:nvPr/>
        </p:nvCxnSpPr>
        <p:spPr>
          <a:xfrm rot="10800000">
            <a:off x="4980475" y="1948025"/>
            <a:ext cx="1449900" cy="0"/>
          </a:xfrm>
          <a:prstGeom prst="straightConnector1">
            <a:avLst/>
          </a:prstGeom>
          <a:noFill/>
          <a:ln cap="flat" cmpd="sng" w="38100">
            <a:solidFill>
              <a:srgbClr val="000000"/>
            </a:solidFill>
            <a:prstDash val="solid"/>
            <a:round/>
            <a:headEnd len="med" w="med" type="none"/>
            <a:tailEnd len="med" w="med" type="triangle"/>
          </a:ln>
        </p:spPr>
      </p:cxnSp>
      <p:cxnSp>
        <p:nvCxnSpPr>
          <p:cNvPr id="251" name="Google Shape;251;p37"/>
          <p:cNvCxnSpPr>
            <a:stCxn id="248" idx="2"/>
          </p:cNvCxnSpPr>
          <p:nvPr/>
        </p:nvCxnSpPr>
        <p:spPr>
          <a:xfrm>
            <a:off x="3504125" y="2263125"/>
            <a:ext cx="3300" cy="901200"/>
          </a:xfrm>
          <a:prstGeom prst="straightConnector1">
            <a:avLst/>
          </a:prstGeom>
          <a:noFill/>
          <a:ln cap="flat" cmpd="sng" w="38100">
            <a:solidFill>
              <a:srgbClr val="000000"/>
            </a:solidFill>
            <a:prstDash val="solid"/>
            <a:round/>
            <a:headEnd len="med" w="med" type="none"/>
            <a:tailEnd len="med" w="med" type="triangle"/>
          </a:ln>
        </p:spPr>
      </p:cxnSp>
      <p:pic>
        <p:nvPicPr>
          <p:cNvPr id="252" name="Google Shape;252;p37"/>
          <p:cNvPicPr preferRelativeResize="0"/>
          <p:nvPr/>
        </p:nvPicPr>
        <p:blipFill>
          <a:blip r:embed="rId4">
            <a:alphaModFix/>
          </a:blip>
          <a:stretch>
            <a:fillRect/>
          </a:stretch>
        </p:blipFill>
        <p:spPr>
          <a:xfrm>
            <a:off x="1120500" y="3164325"/>
            <a:ext cx="4859974" cy="1722525"/>
          </a:xfrm>
          <a:prstGeom prst="rect">
            <a:avLst/>
          </a:prstGeom>
          <a:noFill/>
          <a:ln>
            <a:noFill/>
          </a:ln>
        </p:spPr>
      </p:pic>
      <p:sp>
        <p:nvSpPr>
          <p:cNvPr id="253" name="Google Shape;253;p37"/>
          <p:cNvSpPr/>
          <p:nvPr/>
        </p:nvSpPr>
        <p:spPr>
          <a:xfrm>
            <a:off x="5006350" y="3752300"/>
            <a:ext cx="921000" cy="107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2233750" y="4144200"/>
            <a:ext cx="989400" cy="107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60" name="Google Shape;260;p38"/>
          <p:cNvSpPr txBox="1"/>
          <p:nvPr>
            <p:ph idx="1" type="body"/>
          </p:nvPr>
        </p:nvSpPr>
        <p:spPr>
          <a:xfrm>
            <a:off x="-58050" y="868350"/>
            <a:ext cx="9260100" cy="61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rgbClr val="000000"/>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a:p>
        </p:txBody>
      </p:sp>
      <p:pic>
        <p:nvPicPr>
          <p:cNvPr id="261" name="Google Shape;261;p38"/>
          <p:cNvPicPr preferRelativeResize="0"/>
          <p:nvPr/>
        </p:nvPicPr>
        <p:blipFill>
          <a:blip r:embed="rId3">
            <a:alphaModFix/>
          </a:blip>
          <a:stretch>
            <a:fillRect/>
          </a:stretch>
        </p:blipFill>
        <p:spPr>
          <a:xfrm>
            <a:off x="260175" y="1141900"/>
            <a:ext cx="4183850" cy="308075"/>
          </a:xfrm>
          <a:prstGeom prst="rect">
            <a:avLst/>
          </a:prstGeom>
          <a:noFill/>
          <a:ln>
            <a:noFill/>
          </a:ln>
        </p:spPr>
      </p:pic>
      <p:pic>
        <p:nvPicPr>
          <p:cNvPr id="262" name="Google Shape;262;p38"/>
          <p:cNvPicPr preferRelativeResize="0"/>
          <p:nvPr/>
        </p:nvPicPr>
        <p:blipFill>
          <a:blip r:embed="rId4">
            <a:alphaModFix/>
          </a:blip>
          <a:stretch>
            <a:fillRect/>
          </a:stretch>
        </p:blipFill>
        <p:spPr>
          <a:xfrm>
            <a:off x="799350" y="1449963"/>
            <a:ext cx="6248400" cy="885825"/>
          </a:xfrm>
          <a:prstGeom prst="rect">
            <a:avLst/>
          </a:prstGeom>
          <a:noFill/>
          <a:ln>
            <a:noFill/>
          </a:ln>
        </p:spPr>
      </p:pic>
      <p:pic>
        <p:nvPicPr>
          <p:cNvPr id="263" name="Google Shape;263;p38"/>
          <p:cNvPicPr preferRelativeResize="0"/>
          <p:nvPr/>
        </p:nvPicPr>
        <p:blipFill rotWithShape="1">
          <a:blip r:embed="rId5">
            <a:alphaModFix/>
          </a:blip>
          <a:srcRect b="0" l="0" r="0" t="4915"/>
          <a:stretch/>
        </p:blipFill>
        <p:spPr>
          <a:xfrm>
            <a:off x="406712" y="2463999"/>
            <a:ext cx="7781925" cy="1421950"/>
          </a:xfrm>
          <a:prstGeom prst="rect">
            <a:avLst/>
          </a:prstGeom>
          <a:noFill/>
          <a:ln>
            <a:noFill/>
          </a:ln>
        </p:spPr>
      </p:pic>
      <p:sp>
        <p:nvSpPr>
          <p:cNvPr id="264" name="Google Shape;264;p38"/>
          <p:cNvSpPr/>
          <p:nvPr/>
        </p:nvSpPr>
        <p:spPr>
          <a:xfrm>
            <a:off x="666200" y="3076300"/>
            <a:ext cx="3860100" cy="382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a:off x="1077175" y="1077175"/>
            <a:ext cx="3164100" cy="3081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4526300" y="3113350"/>
            <a:ext cx="403800" cy="308100"/>
          </a:xfrm>
          <a:prstGeom prst="hexagon">
            <a:avLst>
              <a:gd fmla="val 25000" name="adj"/>
              <a:gd fmla="val 115470" name="vf"/>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2</a:t>
            </a:r>
            <a:endParaRPr b="1">
              <a:solidFill>
                <a:srgbClr val="FF0000"/>
              </a:solidFill>
            </a:endParaRPr>
          </a:p>
        </p:txBody>
      </p:sp>
      <p:sp>
        <p:nvSpPr>
          <p:cNvPr id="267" name="Google Shape;267;p38"/>
          <p:cNvSpPr/>
          <p:nvPr/>
        </p:nvSpPr>
        <p:spPr>
          <a:xfrm>
            <a:off x="4241275" y="1079800"/>
            <a:ext cx="403800" cy="308100"/>
          </a:xfrm>
          <a:prstGeom prst="hexagon">
            <a:avLst>
              <a:gd fmla="val 25000" name="adj"/>
              <a:gd fmla="val 115470" name="vf"/>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1</a:t>
            </a:r>
            <a:endParaRPr b="1">
              <a:solidFill>
                <a:srgbClr val="FF0000"/>
              </a:solidFill>
            </a:endParaRPr>
          </a:p>
        </p:txBody>
      </p:sp>
      <p:sp>
        <p:nvSpPr>
          <p:cNvPr id="268" name="Google Shape;268;p38"/>
          <p:cNvSpPr txBox="1"/>
          <p:nvPr/>
        </p:nvSpPr>
        <p:spPr>
          <a:xfrm>
            <a:off x="-905137" y="688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Jiayi </a:t>
            </a:r>
            <a:endParaRPr sz="2800">
              <a:solidFill>
                <a:srgbClr val="202729"/>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39"/>
          <p:cNvPicPr preferRelativeResize="0"/>
          <p:nvPr/>
        </p:nvPicPr>
        <p:blipFill>
          <a:blip r:embed="rId3">
            <a:alphaModFix/>
          </a:blip>
          <a:stretch>
            <a:fillRect/>
          </a:stretch>
        </p:blipFill>
        <p:spPr>
          <a:xfrm>
            <a:off x="311700" y="1688525"/>
            <a:ext cx="5746876" cy="2880350"/>
          </a:xfrm>
          <a:prstGeom prst="rect">
            <a:avLst/>
          </a:prstGeom>
          <a:noFill/>
          <a:ln>
            <a:noFill/>
          </a:ln>
        </p:spPr>
      </p:pic>
      <p:pic>
        <p:nvPicPr>
          <p:cNvPr id="275" name="Google Shape;275;p39"/>
          <p:cNvPicPr preferRelativeResize="0"/>
          <p:nvPr/>
        </p:nvPicPr>
        <p:blipFill>
          <a:blip r:embed="rId4">
            <a:alphaModFix/>
          </a:blip>
          <a:stretch>
            <a:fillRect/>
          </a:stretch>
        </p:blipFill>
        <p:spPr>
          <a:xfrm>
            <a:off x="258825" y="464675"/>
            <a:ext cx="4512399" cy="533400"/>
          </a:xfrm>
          <a:prstGeom prst="rect">
            <a:avLst/>
          </a:prstGeom>
          <a:noFill/>
          <a:ln>
            <a:noFill/>
          </a:ln>
        </p:spPr>
      </p:pic>
      <p:cxnSp>
        <p:nvCxnSpPr>
          <p:cNvPr id="276" name="Google Shape;276;p39"/>
          <p:cNvCxnSpPr/>
          <p:nvPr/>
        </p:nvCxnSpPr>
        <p:spPr>
          <a:xfrm flipH="1">
            <a:off x="774025" y="1032975"/>
            <a:ext cx="940500" cy="548700"/>
          </a:xfrm>
          <a:prstGeom prst="straightConnector1">
            <a:avLst/>
          </a:prstGeom>
          <a:noFill/>
          <a:ln cap="flat" cmpd="sng" w="38100">
            <a:solidFill>
              <a:srgbClr val="FF0000"/>
            </a:solidFill>
            <a:prstDash val="solid"/>
            <a:round/>
            <a:headEnd len="med" w="med" type="none"/>
            <a:tailEnd len="med" w="med" type="triangle"/>
          </a:ln>
        </p:spPr>
      </p:cxnSp>
      <p:sp>
        <p:nvSpPr>
          <p:cNvPr id="277" name="Google Shape;277;p39"/>
          <p:cNvSpPr/>
          <p:nvPr/>
        </p:nvSpPr>
        <p:spPr>
          <a:xfrm>
            <a:off x="333100" y="1596925"/>
            <a:ext cx="5417700" cy="2880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9"/>
          <p:cNvSpPr/>
          <p:nvPr/>
        </p:nvSpPr>
        <p:spPr>
          <a:xfrm>
            <a:off x="372300" y="431075"/>
            <a:ext cx="5025900" cy="627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9"/>
          <p:cNvSpPr txBox="1"/>
          <p:nvPr/>
        </p:nvSpPr>
        <p:spPr>
          <a:xfrm>
            <a:off x="1538150" y="1127400"/>
            <a:ext cx="285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BCB3B"/>
                </a:solidFill>
                <a:latin typeface="Proxima Nova"/>
                <a:ea typeface="Proxima Nova"/>
                <a:cs typeface="Proxima Nova"/>
                <a:sym typeface="Proxima Nova"/>
              </a:rPr>
              <a:t>Step1: read data from firebase</a:t>
            </a:r>
            <a:endParaRPr b="1">
              <a:solidFill>
                <a:srgbClr val="3BCB3B"/>
              </a:solidFill>
              <a:latin typeface="Proxima Nova"/>
              <a:ea typeface="Proxima Nova"/>
              <a:cs typeface="Proxima Nova"/>
              <a:sym typeface="Proxima Nova"/>
            </a:endParaRPr>
          </a:p>
        </p:txBody>
      </p:sp>
      <p:pic>
        <p:nvPicPr>
          <p:cNvPr id="280" name="Google Shape;280;p39"/>
          <p:cNvPicPr preferRelativeResize="0"/>
          <p:nvPr/>
        </p:nvPicPr>
        <p:blipFill rotWithShape="1">
          <a:blip r:embed="rId5">
            <a:alphaModFix/>
          </a:blip>
          <a:srcRect b="-1050" l="-7310" r="7309" t="1050"/>
          <a:stretch/>
        </p:blipFill>
        <p:spPr>
          <a:xfrm>
            <a:off x="6271550" y="0"/>
            <a:ext cx="2914525" cy="4695000"/>
          </a:xfrm>
          <a:prstGeom prst="rect">
            <a:avLst/>
          </a:prstGeom>
          <a:noFill/>
          <a:ln>
            <a:noFill/>
          </a:ln>
        </p:spPr>
      </p:pic>
      <p:sp>
        <p:nvSpPr>
          <p:cNvPr id="281" name="Google Shape;281;p39"/>
          <p:cNvSpPr txBox="1"/>
          <p:nvPr/>
        </p:nvSpPr>
        <p:spPr>
          <a:xfrm>
            <a:off x="5599900" y="657875"/>
            <a:ext cx="22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3BCB3B"/>
                </a:solidFill>
                <a:latin typeface="Proxima Nova"/>
                <a:ea typeface="Proxima Nova"/>
                <a:cs typeface="Proxima Nova"/>
                <a:sym typeface="Proxima Nova"/>
              </a:rPr>
              <a:t>Step 2: present data</a:t>
            </a:r>
            <a:endParaRPr b="1">
              <a:solidFill>
                <a:srgbClr val="3BCB3B"/>
              </a:solidFill>
              <a:latin typeface="Proxima Nova"/>
              <a:ea typeface="Proxima Nova"/>
              <a:cs typeface="Proxima Nova"/>
              <a:sym typeface="Proxima Nova"/>
            </a:endParaRPr>
          </a:p>
        </p:txBody>
      </p:sp>
      <p:cxnSp>
        <p:nvCxnSpPr>
          <p:cNvPr id="282" name="Google Shape;282;p39"/>
          <p:cNvCxnSpPr/>
          <p:nvPr/>
        </p:nvCxnSpPr>
        <p:spPr>
          <a:xfrm>
            <a:off x="5487500" y="925500"/>
            <a:ext cx="1285800" cy="1138500"/>
          </a:xfrm>
          <a:prstGeom prst="straightConnector1">
            <a:avLst/>
          </a:prstGeom>
          <a:noFill/>
          <a:ln cap="flat" cmpd="sng" w="38100">
            <a:solidFill>
              <a:srgbClr val="FF0000"/>
            </a:solidFill>
            <a:prstDash val="solid"/>
            <a:round/>
            <a:headEnd len="med" w="med" type="none"/>
            <a:tailEnd len="med" w="med" type="triangle"/>
          </a:ln>
        </p:spPr>
      </p:cxnSp>
      <p:sp>
        <p:nvSpPr>
          <p:cNvPr id="283" name="Google Shape;283;p39"/>
          <p:cNvSpPr txBox="1"/>
          <p:nvPr/>
        </p:nvSpPr>
        <p:spPr>
          <a:xfrm>
            <a:off x="-905137" y="688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Jiayi </a:t>
            </a:r>
            <a:endParaRPr sz="2800">
              <a:solidFill>
                <a:srgbClr val="202729"/>
              </a:solidFill>
              <a:latin typeface="Proxima Nova"/>
              <a:ea typeface="Proxima Nova"/>
              <a:cs typeface="Proxima Nova"/>
              <a:sym typeface="Proxima Nova"/>
            </a:endParaRPr>
          </a:p>
        </p:txBody>
      </p:sp>
      <p:sp>
        <p:nvSpPr>
          <p:cNvPr id="284" name="Google Shape;284;p39"/>
          <p:cNvSpPr txBox="1"/>
          <p:nvPr/>
        </p:nvSpPr>
        <p:spPr>
          <a:xfrm>
            <a:off x="112300" y="44925"/>
            <a:ext cx="5862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Proxima Nova"/>
                <a:ea typeface="Proxima Nova"/>
                <a:cs typeface="Proxima Nova"/>
                <a:sym typeface="Proxima Nova"/>
              </a:rPr>
              <a:t>Read Data Back:</a:t>
            </a:r>
            <a:endParaRPr b="1" sz="15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Programming</a:t>
            </a:r>
            <a:endParaRPr/>
          </a:p>
        </p:txBody>
      </p:sp>
      <p:sp>
        <p:nvSpPr>
          <p:cNvPr id="113" name="Google Shape;113;p26"/>
          <p:cNvSpPr txBox="1"/>
          <p:nvPr>
            <p:ph idx="1" type="body"/>
          </p:nvPr>
        </p:nvSpPr>
        <p:spPr>
          <a:xfrm>
            <a:off x="311700" y="1152475"/>
            <a:ext cx="4173000" cy="10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executes in sequence, and completes each line before starting the next.  </a:t>
            </a:r>
            <a:endParaRPr/>
          </a:p>
          <a:p>
            <a:pPr indent="0" lvl="0" marL="0" rtl="0" algn="l">
              <a:spcBef>
                <a:spcPts val="1600"/>
              </a:spcBef>
              <a:spcAft>
                <a:spcPts val="1600"/>
              </a:spcAft>
              <a:buNone/>
            </a:pPr>
            <a:r>
              <a:rPr lang="en"/>
              <a:t>	</a:t>
            </a:r>
            <a:endParaRPr/>
          </a:p>
        </p:txBody>
      </p:sp>
      <p:sp>
        <p:nvSpPr>
          <p:cNvPr id="114" name="Google Shape;114;p26"/>
          <p:cNvSpPr txBox="1"/>
          <p:nvPr/>
        </p:nvSpPr>
        <p:spPr>
          <a:xfrm>
            <a:off x="-929262"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Kyle </a:t>
            </a:r>
            <a:endParaRPr sz="2800">
              <a:solidFill>
                <a:srgbClr val="202729"/>
              </a:solidFill>
              <a:latin typeface="Proxima Nova"/>
              <a:ea typeface="Proxima Nova"/>
              <a:cs typeface="Proxima Nova"/>
              <a:sym typeface="Proxima Nova"/>
            </a:endParaRPr>
          </a:p>
        </p:txBody>
      </p:sp>
      <p:pic>
        <p:nvPicPr>
          <p:cNvPr id="115" name="Google Shape;115;p26"/>
          <p:cNvPicPr preferRelativeResize="0"/>
          <p:nvPr/>
        </p:nvPicPr>
        <p:blipFill>
          <a:blip r:embed="rId3">
            <a:alphaModFix/>
          </a:blip>
          <a:stretch>
            <a:fillRect/>
          </a:stretch>
        </p:blipFill>
        <p:spPr>
          <a:xfrm>
            <a:off x="4552300" y="1152478"/>
            <a:ext cx="4280000" cy="3782575"/>
          </a:xfrm>
          <a:prstGeom prst="rect">
            <a:avLst/>
          </a:prstGeom>
          <a:noFill/>
          <a:ln>
            <a:noFill/>
          </a:ln>
        </p:spPr>
      </p:pic>
      <p:cxnSp>
        <p:nvCxnSpPr>
          <p:cNvPr id="116" name="Google Shape;116;p26"/>
          <p:cNvCxnSpPr/>
          <p:nvPr/>
        </p:nvCxnSpPr>
        <p:spPr>
          <a:xfrm>
            <a:off x="3930825" y="2011450"/>
            <a:ext cx="836100" cy="0"/>
          </a:xfrm>
          <a:prstGeom prst="straightConnector1">
            <a:avLst/>
          </a:prstGeom>
          <a:noFill/>
          <a:ln cap="flat" cmpd="sng" w="76200">
            <a:solidFill>
              <a:srgbClr val="9900FF"/>
            </a:solidFill>
            <a:prstDash val="solid"/>
            <a:round/>
            <a:headEnd len="med" w="med" type="none"/>
            <a:tailEnd len="med" w="med" type="triangle"/>
          </a:ln>
        </p:spPr>
      </p:cxnSp>
      <p:cxnSp>
        <p:nvCxnSpPr>
          <p:cNvPr id="117" name="Google Shape;117;p26"/>
          <p:cNvCxnSpPr/>
          <p:nvPr/>
        </p:nvCxnSpPr>
        <p:spPr>
          <a:xfrm>
            <a:off x="4332125" y="2348875"/>
            <a:ext cx="836100" cy="0"/>
          </a:xfrm>
          <a:prstGeom prst="straightConnector1">
            <a:avLst/>
          </a:prstGeom>
          <a:noFill/>
          <a:ln cap="flat" cmpd="sng" w="76200">
            <a:solidFill>
              <a:srgbClr val="9900FF"/>
            </a:solidFill>
            <a:prstDash val="solid"/>
            <a:round/>
            <a:headEnd len="med" w="med" type="none"/>
            <a:tailEnd len="med" w="med" type="triangle"/>
          </a:ln>
        </p:spPr>
      </p:cxnSp>
      <p:cxnSp>
        <p:nvCxnSpPr>
          <p:cNvPr id="118" name="Google Shape;118;p26"/>
          <p:cNvCxnSpPr/>
          <p:nvPr/>
        </p:nvCxnSpPr>
        <p:spPr>
          <a:xfrm>
            <a:off x="4332125" y="2571750"/>
            <a:ext cx="836100" cy="0"/>
          </a:xfrm>
          <a:prstGeom prst="straightConnector1">
            <a:avLst/>
          </a:prstGeom>
          <a:noFill/>
          <a:ln cap="flat" cmpd="sng" w="76200">
            <a:solidFill>
              <a:srgbClr val="9900FF"/>
            </a:solidFill>
            <a:prstDash val="solid"/>
            <a:round/>
            <a:headEnd len="med" w="med" type="none"/>
            <a:tailEnd len="med" w="med" type="triangle"/>
          </a:ln>
        </p:spPr>
      </p:cxnSp>
      <p:cxnSp>
        <p:nvCxnSpPr>
          <p:cNvPr id="119" name="Google Shape;119;p26"/>
          <p:cNvCxnSpPr/>
          <p:nvPr/>
        </p:nvCxnSpPr>
        <p:spPr>
          <a:xfrm>
            <a:off x="3930825" y="3297525"/>
            <a:ext cx="836100" cy="0"/>
          </a:xfrm>
          <a:prstGeom prst="straightConnector1">
            <a:avLst/>
          </a:prstGeom>
          <a:noFill/>
          <a:ln cap="flat" cmpd="sng" w="76200">
            <a:solidFill>
              <a:srgbClr val="9900FF"/>
            </a:solidFill>
            <a:prstDash val="solid"/>
            <a:round/>
            <a:headEnd len="med" w="med" type="none"/>
            <a:tailEnd len="med" w="med" type="triangle"/>
          </a:ln>
        </p:spPr>
      </p:cxnSp>
      <p:cxnSp>
        <p:nvCxnSpPr>
          <p:cNvPr id="120" name="Google Shape;120;p26"/>
          <p:cNvCxnSpPr/>
          <p:nvPr/>
        </p:nvCxnSpPr>
        <p:spPr>
          <a:xfrm>
            <a:off x="4332125" y="3457350"/>
            <a:ext cx="836100" cy="0"/>
          </a:xfrm>
          <a:prstGeom prst="straightConnector1">
            <a:avLst/>
          </a:prstGeom>
          <a:noFill/>
          <a:ln cap="flat" cmpd="sng" w="76200">
            <a:solidFill>
              <a:srgbClr val="9900FF"/>
            </a:solidFill>
            <a:prstDash val="solid"/>
            <a:round/>
            <a:headEnd len="med" w="med" type="none"/>
            <a:tailEnd len="med" w="med" type="triangle"/>
          </a:ln>
        </p:spPr>
      </p:cxnSp>
      <p:cxnSp>
        <p:nvCxnSpPr>
          <p:cNvPr id="121" name="Google Shape;121;p26"/>
          <p:cNvCxnSpPr/>
          <p:nvPr/>
        </p:nvCxnSpPr>
        <p:spPr>
          <a:xfrm>
            <a:off x="4332125" y="3676350"/>
            <a:ext cx="836100" cy="0"/>
          </a:xfrm>
          <a:prstGeom prst="straightConnector1">
            <a:avLst/>
          </a:prstGeom>
          <a:noFill/>
          <a:ln cap="flat" cmpd="sng" w="76200">
            <a:solidFill>
              <a:srgbClr val="9900FF"/>
            </a:solidFill>
            <a:prstDash val="solid"/>
            <a:round/>
            <a:headEnd len="med" w="med" type="none"/>
            <a:tailEnd len="med" w="med" type="triangle"/>
          </a:ln>
        </p:spPr>
      </p:cxnSp>
      <p:cxnSp>
        <p:nvCxnSpPr>
          <p:cNvPr id="122" name="Google Shape;122;p26"/>
          <p:cNvCxnSpPr/>
          <p:nvPr/>
        </p:nvCxnSpPr>
        <p:spPr>
          <a:xfrm>
            <a:off x="3930825" y="4198800"/>
            <a:ext cx="836100" cy="0"/>
          </a:xfrm>
          <a:prstGeom prst="straightConnector1">
            <a:avLst/>
          </a:prstGeom>
          <a:noFill/>
          <a:ln cap="flat" cmpd="sng" w="76200">
            <a:solidFill>
              <a:srgbClr val="9900FF"/>
            </a:solidFill>
            <a:prstDash val="solid"/>
            <a:round/>
            <a:headEnd len="med" w="med" type="none"/>
            <a:tailEnd len="med" w="med" type="triangle"/>
          </a:ln>
        </p:spPr>
      </p:cxnSp>
      <p:cxnSp>
        <p:nvCxnSpPr>
          <p:cNvPr id="123" name="Google Shape;123;p26"/>
          <p:cNvCxnSpPr/>
          <p:nvPr/>
        </p:nvCxnSpPr>
        <p:spPr>
          <a:xfrm>
            <a:off x="4647075" y="4402975"/>
            <a:ext cx="836100" cy="0"/>
          </a:xfrm>
          <a:prstGeom prst="straightConnector1">
            <a:avLst/>
          </a:prstGeom>
          <a:noFill/>
          <a:ln cap="flat" cmpd="sng" w="76200">
            <a:solidFill>
              <a:srgbClr val="9900FF"/>
            </a:solidFill>
            <a:prstDash val="solid"/>
            <a:round/>
            <a:headEnd len="med" w="med" type="none"/>
            <a:tailEnd len="med" w="med" type="triangle"/>
          </a:ln>
        </p:spPr>
      </p:cxnSp>
      <p:cxnSp>
        <p:nvCxnSpPr>
          <p:cNvPr id="124" name="Google Shape;124;p26"/>
          <p:cNvCxnSpPr/>
          <p:nvPr/>
        </p:nvCxnSpPr>
        <p:spPr>
          <a:xfrm>
            <a:off x="4332125" y="2757000"/>
            <a:ext cx="836100" cy="0"/>
          </a:xfrm>
          <a:prstGeom prst="straightConnector1">
            <a:avLst/>
          </a:prstGeom>
          <a:noFill/>
          <a:ln cap="flat" cmpd="sng" w="76200">
            <a:solidFill>
              <a:srgbClr val="9900FF"/>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2500"/>
                                        <p:tgtEl>
                                          <p:spTgt spid="116"/>
                                        </p:tgtEl>
                                      </p:cBhvr>
                                    </p:animEffect>
                                  </p:childTnLst>
                                </p:cTn>
                              </p:par>
                            </p:childTnLst>
                          </p:cTn>
                        </p:par>
                        <p:par>
                          <p:cTn fill="hold">
                            <p:stCondLst>
                              <p:cond delay="2500"/>
                            </p:stCondLst>
                            <p:childTnLst>
                              <p:par>
                                <p:cTn fill="hold" nodeType="afterEffect" presetClass="exit" presetID="1" presetSubtype="0">
                                  <p:stCondLst>
                                    <p:cond delay="0"/>
                                  </p:stCondLst>
                                  <p:childTnLst>
                                    <p:set>
                                      <p:cBhvr>
                                        <p:cTn dur="1" fill="hold">
                                          <p:stCondLst>
                                            <p:cond delay="2000"/>
                                          </p:stCondLst>
                                        </p:cTn>
                                        <p:tgtEl>
                                          <p:spTgt spid="116"/>
                                        </p:tgtEl>
                                        <p:attrNameLst>
                                          <p:attrName>style.visibility</p:attrName>
                                        </p:attrNameLst>
                                      </p:cBhvr>
                                      <p:to>
                                        <p:strVal val="hidden"/>
                                      </p:to>
                                    </p:set>
                                  </p:childTnLst>
                                </p:cTn>
                              </p:par>
                            </p:childTnLst>
                          </p:cTn>
                        </p:par>
                        <p:par>
                          <p:cTn fill="hold">
                            <p:stCondLst>
                              <p:cond delay="4500"/>
                            </p:stCondLst>
                            <p:childTnLst>
                              <p:par>
                                <p:cTn fill="hold" nodeType="after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par>
                          <p:cTn fill="hold">
                            <p:stCondLst>
                              <p:cond delay="4500"/>
                            </p:stCondLst>
                            <p:childTnLst>
                              <p:par>
                                <p:cTn fill="hold" nodeType="afterEffect" presetClass="exit" presetID="1" presetSubtype="0">
                                  <p:stCondLst>
                                    <p:cond delay="0"/>
                                  </p:stCondLst>
                                  <p:childTnLst>
                                    <p:set>
                                      <p:cBhvr>
                                        <p:cTn dur="1" fill="hold">
                                          <p:stCondLst>
                                            <p:cond delay="1000"/>
                                          </p:stCondLst>
                                        </p:cTn>
                                        <p:tgtEl>
                                          <p:spTgt spid="117"/>
                                        </p:tgtEl>
                                        <p:attrNameLst>
                                          <p:attrName>style.visibility</p:attrName>
                                        </p:attrNameLst>
                                      </p:cBhvr>
                                      <p:to>
                                        <p:strVal val="hidden"/>
                                      </p:to>
                                    </p:set>
                                  </p:childTnLst>
                                </p:cTn>
                              </p:par>
                            </p:childTnLst>
                          </p:cTn>
                        </p:par>
                        <p:par>
                          <p:cTn fill="hold">
                            <p:stCondLst>
                              <p:cond delay="5500"/>
                            </p:stCondLst>
                            <p:childTnLst>
                              <p:par>
                                <p:cTn fill="hold" nodeType="after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par>
                          <p:cTn fill="hold">
                            <p:stCondLst>
                              <p:cond delay="5500"/>
                            </p:stCondLst>
                            <p:childTnLst>
                              <p:par>
                                <p:cTn fill="hold" nodeType="afterEffect" presetClass="exit" presetID="1" presetSubtype="0">
                                  <p:stCondLst>
                                    <p:cond delay="0"/>
                                  </p:stCondLst>
                                  <p:childTnLst>
                                    <p:set>
                                      <p:cBhvr>
                                        <p:cTn dur="1" fill="hold">
                                          <p:stCondLst>
                                            <p:cond delay="1000"/>
                                          </p:stCondLst>
                                        </p:cTn>
                                        <p:tgtEl>
                                          <p:spTgt spid="118"/>
                                        </p:tgtEl>
                                        <p:attrNameLst>
                                          <p:attrName>style.visibility</p:attrName>
                                        </p:attrNameLst>
                                      </p:cBhvr>
                                      <p:to>
                                        <p:strVal val="hidden"/>
                                      </p:to>
                                    </p:set>
                                  </p:childTnLst>
                                </p:cTn>
                              </p:par>
                            </p:childTnLst>
                          </p:cTn>
                        </p:par>
                        <p:par>
                          <p:cTn fill="hold">
                            <p:stCondLst>
                              <p:cond delay="6500"/>
                            </p:stCondLst>
                            <p:childTnLst>
                              <p:par>
                                <p:cTn fill="hold" nodeType="after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par>
                          <p:cTn fill="hold">
                            <p:stCondLst>
                              <p:cond delay="6500"/>
                            </p:stCondLst>
                            <p:childTnLst>
                              <p:par>
                                <p:cTn fill="hold" nodeType="afterEffect" presetClass="exit" presetID="1" presetSubtype="0">
                                  <p:stCondLst>
                                    <p:cond delay="0"/>
                                  </p:stCondLst>
                                  <p:childTnLst>
                                    <p:set>
                                      <p:cBhvr>
                                        <p:cTn dur="1" fill="hold">
                                          <p:stCondLst>
                                            <p:cond delay="1000"/>
                                          </p:stCondLst>
                                        </p:cTn>
                                        <p:tgtEl>
                                          <p:spTgt spid="119"/>
                                        </p:tgtEl>
                                        <p:attrNameLst>
                                          <p:attrName>style.visibility</p:attrName>
                                        </p:attrNameLst>
                                      </p:cBhvr>
                                      <p:to>
                                        <p:strVal val="hidden"/>
                                      </p:to>
                                    </p:set>
                                  </p:childTnLst>
                                </p:cTn>
                              </p:par>
                            </p:childTnLst>
                          </p:cTn>
                        </p:par>
                        <p:par>
                          <p:cTn fill="hold">
                            <p:stCondLst>
                              <p:cond delay="7500"/>
                            </p:stCondLst>
                            <p:childTnLst>
                              <p:par>
                                <p:cTn fill="hold" nodeType="after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par>
                          <p:cTn fill="hold">
                            <p:stCondLst>
                              <p:cond delay="7500"/>
                            </p:stCondLst>
                            <p:childTnLst>
                              <p:par>
                                <p:cTn fill="hold" nodeType="afterEffect" presetClass="exit" presetID="1" presetSubtype="0">
                                  <p:stCondLst>
                                    <p:cond delay="0"/>
                                  </p:stCondLst>
                                  <p:childTnLst>
                                    <p:set>
                                      <p:cBhvr>
                                        <p:cTn dur="1" fill="hold">
                                          <p:stCondLst>
                                            <p:cond delay="1000"/>
                                          </p:stCondLst>
                                        </p:cTn>
                                        <p:tgtEl>
                                          <p:spTgt spid="120"/>
                                        </p:tgtEl>
                                        <p:attrNameLst>
                                          <p:attrName>style.visibility</p:attrName>
                                        </p:attrNameLst>
                                      </p:cBhvr>
                                      <p:to>
                                        <p:strVal val="hidden"/>
                                      </p:to>
                                    </p:set>
                                  </p:childTnLst>
                                </p:cTn>
                              </p:par>
                            </p:childTnLst>
                          </p:cTn>
                        </p:par>
                        <p:par>
                          <p:cTn fill="hold">
                            <p:stCondLst>
                              <p:cond delay="8500"/>
                            </p:stCondLst>
                            <p:childTnLst>
                              <p:par>
                                <p:cTn fill="hold" nodeType="after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par>
                          <p:cTn fill="hold">
                            <p:stCondLst>
                              <p:cond delay="8500"/>
                            </p:stCondLst>
                            <p:childTnLst>
                              <p:par>
                                <p:cTn fill="hold" nodeType="afterEffect" presetClass="exit" presetID="1" presetSubtype="0">
                                  <p:stCondLst>
                                    <p:cond delay="0"/>
                                  </p:stCondLst>
                                  <p:childTnLst>
                                    <p:set>
                                      <p:cBhvr>
                                        <p:cTn dur="1" fill="hold">
                                          <p:stCondLst>
                                            <p:cond delay="1000"/>
                                          </p:stCondLst>
                                        </p:cTn>
                                        <p:tgtEl>
                                          <p:spTgt spid="121"/>
                                        </p:tgtEl>
                                        <p:attrNameLst>
                                          <p:attrName>style.visibility</p:attrName>
                                        </p:attrNameLst>
                                      </p:cBhvr>
                                      <p:to>
                                        <p:strVal val="hidden"/>
                                      </p:to>
                                    </p:set>
                                  </p:childTnLst>
                                </p:cTn>
                              </p:par>
                            </p:childTnLst>
                          </p:cTn>
                        </p:par>
                        <p:par>
                          <p:cTn fill="hold">
                            <p:stCondLst>
                              <p:cond delay="9500"/>
                            </p:stCondLst>
                            <p:childTnLst>
                              <p:par>
                                <p:cTn fill="hold" nodeType="after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par>
                          <p:cTn fill="hold">
                            <p:stCondLst>
                              <p:cond delay="9500"/>
                            </p:stCondLst>
                            <p:childTnLst>
                              <p:par>
                                <p:cTn fill="hold" nodeType="afterEffect" presetClass="exit" presetID="1" presetSubtype="0">
                                  <p:stCondLst>
                                    <p:cond delay="0"/>
                                  </p:stCondLst>
                                  <p:childTnLst>
                                    <p:set>
                                      <p:cBhvr>
                                        <p:cTn dur="1" fill="hold">
                                          <p:stCondLst>
                                            <p:cond delay="1000"/>
                                          </p:stCondLst>
                                        </p:cTn>
                                        <p:tgtEl>
                                          <p:spTgt spid="122"/>
                                        </p:tgtEl>
                                        <p:attrNameLst>
                                          <p:attrName>style.visibility</p:attrName>
                                        </p:attrNameLst>
                                      </p:cBhvr>
                                      <p:to>
                                        <p:strVal val="hidden"/>
                                      </p:to>
                                    </p:set>
                                  </p:childTnLst>
                                </p:cTn>
                              </p:par>
                            </p:childTnLst>
                          </p:cTn>
                        </p:par>
                        <p:par>
                          <p:cTn fill="hold">
                            <p:stCondLst>
                              <p:cond delay="10500"/>
                            </p:stCondLst>
                            <p:childTnLst>
                              <p:par>
                                <p:cTn fill="hold" nodeType="after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par>
                          <p:cTn fill="hold">
                            <p:stCondLst>
                              <p:cond delay="10500"/>
                            </p:stCondLst>
                            <p:childTnLst>
                              <p:par>
                                <p:cTn fill="hold" nodeType="afterEffect" presetClass="exit" presetID="1" presetSubtype="0">
                                  <p:stCondLst>
                                    <p:cond delay="0"/>
                                  </p:stCondLst>
                                  <p:childTnLst>
                                    <p:set>
                                      <p:cBhvr>
                                        <p:cTn dur="1" fill="hold">
                                          <p:stCondLst>
                                            <p:cond delay="1000"/>
                                          </p:stCondLst>
                                        </p:cTn>
                                        <p:tgtEl>
                                          <p:spTgt spid="123"/>
                                        </p:tgtEl>
                                        <p:attrNameLst>
                                          <p:attrName>style.visibility</p:attrName>
                                        </p:attrNameLst>
                                      </p:cBhvr>
                                      <p:to>
                                        <p:strVal val="hidden"/>
                                      </p:to>
                                    </p:set>
                                  </p:childTnLst>
                                </p:cTn>
                              </p:par>
                            </p:childTnLst>
                          </p:cTn>
                        </p:par>
                        <p:par>
                          <p:cTn fill="hold">
                            <p:stCondLst>
                              <p:cond delay="11500"/>
                            </p:stCondLst>
                            <p:childTnLst>
                              <p:par>
                                <p:cTn fill="hold" nodeType="after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Call</a:t>
            </a:r>
            <a:endParaRPr/>
          </a:p>
        </p:txBody>
      </p:sp>
      <p:sp>
        <p:nvSpPr>
          <p:cNvPr id="130" name="Google Shape;130;p27"/>
          <p:cNvSpPr txBox="1"/>
          <p:nvPr>
            <p:ph idx="1" type="body"/>
          </p:nvPr>
        </p:nvSpPr>
        <p:spPr>
          <a:xfrm>
            <a:off x="311700" y="1152475"/>
            <a:ext cx="2981700" cy="86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Your API call in the program has to wait for a response</a:t>
            </a:r>
            <a:endParaRPr/>
          </a:p>
        </p:txBody>
      </p:sp>
      <p:pic>
        <p:nvPicPr>
          <p:cNvPr id="131" name="Google Shape;131;p27"/>
          <p:cNvPicPr preferRelativeResize="0"/>
          <p:nvPr/>
        </p:nvPicPr>
        <p:blipFill>
          <a:blip r:embed="rId3">
            <a:alphaModFix/>
          </a:blip>
          <a:stretch>
            <a:fillRect/>
          </a:stretch>
        </p:blipFill>
        <p:spPr>
          <a:xfrm>
            <a:off x="3415025" y="423388"/>
            <a:ext cx="5728975" cy="4296732"/>
          </a:xfrm>
          <a:prstGeom prst="rect">
            <a:avLst/>
          </a:prstGeom>
          <a:noFill/>
          <a:ln>
            <a:noFill/>
          </a:ln>
        </p:spPr>
      </p:pic>
      <p:sp>
        <p:nvSpPr>
          <p:cNvPr id="132" name="Google Shape;132;p27"/>
          <p:cNvSpPr txBox="1"/>
          <p:nvPr/>
        </p:nvSpPr>
        <p:spPr>
          <a:xfrm>
            <a:off x="-929262"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Kyle </a:t>
            </a:r>
            <a:endParaRPr sz="2800">
              <a:solidFill>
                <a:srgbClr val="202729"/>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Handle the API Call</a:t>
            </a:r>
            <a:endParaRPr/>
          </a:p>
        </p:txBody>
      </p:sp>
      <p:sp>
        <p:nvSpPr>
          <p:cNvPr id="138" name="Google Shape;138;p28"/>
          <p:cNvSpPr txBox="1"/>
          <p:nvPr>
            <p:ph idx="1" type="body"/>
          </p:nvPr>
        </p:nvSpPr>
        <p:spPr>
          <a:xfrm>
            <a:off x="311700" y="1152475"/>
            <a:ext cx="6090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Halt execution of your code and wait for a response</a:t>
            </a:r>
            <a:endParaRPr/>
          </a:p>
        </p:txBody>
      </p:sp>
      <p:pic>
        <p:nvPicPr>
          <p:cNvPr id="139" name="Google Shape;139;p28"/>
          <p:cNvPicPr preferRelativeResize="0"/>
          <p:nvPr/>
        </p:nvPicPr>
        <p:blipFill>
          <a:blip r:embed="rId3">
            <a:alphaModFix/>
          </a:blip>
          <a:stretch>
            <a:fillRect/>
          </a:stretch>
        </p:blipFill>
        <p:spPr>
          <a:xfrm>
            <a:off x="6124850" y="1017725"/>
            <a:ext cx="2633925" cy="1261700"/>
          </a:xfrm>
          <a:prstGeom prst="rect">
            <a:avLst/>
          </a:prstGeom>
          <a:noFill/>
          <a:ln>
            <a:noFill/>
          </a:ln>
        </p:spPr>
      </p:pic>
      <p:pic>
        <p:nvPicPr>
          <p:cNvPr id="140" name="Google Shape;140;p28"/>
          <p:cNvPicPr preferRelativeResize="0"/>
          <p:nvPr/>
        </p:nvPicPr>
        <p:blipFill rotWithShape="1">
          <a:blip r:embed="rId4">
            <a:alphaModFix/>
          </a:blip>
          <a:srcRect b="22552" l="0" r="0" t="0"/>
          <a:stretch/>
        </p:blipFill>
        <p:spPr>
          <a:xfrm>
            <a:off x="6162450" y="1048875"/>
            <a:ext cx="2632850" cy="3983625"/>
          </a:xfrm>
          <a:prstGeom prst="rect">
            <a:avLst/>
          </a:prstGeom>
          <a:noFill/>
          <a:ln>
            <a:noFill/>
          </a:ln>
        </p:spPr>
      </p:pic>
      <p:sp>
        <p:nvSpPr>
          <p:cNvPr id="141" name="Google Shape;141;p28"/>
          <p:cNvSpPr/>
          <p:nvPr/>
        </p:nvSpPr>
        <p:spPr>
          <a:xfrm>
            <a:off x="1850700" y="1657750"/>
            <a:ext cx="2576100" cy="3019500"/>
          </a:xfrm>
          <a:prstGeom prst="noSmoking">
            <a:avLst>
              <a:gd fmla="val 18750" name="adj"/>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txBox="1"/>
          <p:nvPr/>
        </p:nvSpPr>
        <p:spPr>
          <a:xfrm>
            <a:off x="-929262"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Kyle </a:t>
            </a:r>
            <a:endParaRPr sz="2800">
              <a:solidFill>
                <a:srgbClr val="202729"/>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p:nvPr/>
        </p:nvSpPr>
        <p:spPr>
          <a:xfrm>
            <a:off x="6801175" y="2788300"/>
            <a:ext cx="1946400" cy="506400"/>
          </a:xfrm>
          <a:prstGeom prst="roundRect">
            <a:avLst>
              <a:gd fmla="val 16667" name="adj"/>
            </a:avLst>
          </a:prstGeom>
          <a:solidFill>
            <a:srgbClr val="E06666"/>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a:off x="6816075" y="1649475"/>
            <a:ext cx="1946400" cy="1138800"/>
          </a:xfrm>
          <a:prstGeom prst="roundRect">
            <a:avLst>
              <a:gd fmla="val 16667" name="adj"/>
            </a:avLst>
          </a:prstGeom>
          <a:solidFill>
            <a:srgbClr val="FFE599"/>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a:off x="6816075" y="1058300"/>
            <a:ext cx="1946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Handle the API Call</a:t>
            </a:r>
            <a:endParaRPr/>
          </a:p>
        </p:txBody>
      </p:sp>
      <p:sp>
        <p:nvSpPr>
          <p:cNvPr id="151" name="Google Shape;151;p29"/>
          <p:cNvSpPr txBox="1"/>
          <p:nvPr>
            <p:ph idx="1" type="body"/>
          </p:nvPr>
        </p:nvSpPr>
        <p:spPr>
          <a:xfrm>
            <a:off x="311700" y="1152475"/>
            <a:ext cx="60084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a:t>2)  	Make your request, then do other things before interacting with the object</a:t>
            </a:r>
            <a:endParaRPr/>
          </a:p>
        </p:txBody>
      </p:sp>
      <p:sp>
        <p:nvSpPr>
          <p:cNvPr id="152" name="Google Shape;152;p29"/>
          <p:cNvSpPr txBox="1"/>
          <p:nvPr/>
        </p:nvSpPr>
        <p:spPr>
          <a:xfrm>
            <a:off x="6786475" y="1095300"/>
            <a:ext cx="1976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API Call</a:t>
            </a:r>
            <a:endParaRPr>
              <a:latin typeface="Proxima Nova"/>
              <a:ea typeface="Proxima Nova"/>
              <a:cs typeface="Proxima Nova"/>
              <a:sym typeface="Proxima Nova"/>
            </a:endParaRPr>
          </a:p>
          <a:p>
            <a:pPr indent="0" lvl="0" marL="0" rtl="0" algn="ctr">
              <a:spcBef>
                <a:spcPts val="0"/>
              </a:spcBef>
              <a:spcAft>
                <a:spcPts val="0"/>
              </a:spcAft>
              <a:buNone/>
            </a:pPr>
            <a:r>
              <a:rPr lang="en" sz="1000">
                <a:latin typeface="Proxima Nova"/>
                <a:ea typeface="Proxima Nova"/>
                <a:cs typeface="Proxima Nova"/>
                <a:sym typeface="Proxima Nova"/>
              </a:rPr>
              <a:t>arrayList myArrayList = ref.get()</a:t>
            </a:r>
            <a:endParaRPr sz="1000">
              <a:latin typeface="Proxima Nova"/>
              <a:ea typeface="Proxima Nova"/>
              <a:cs typeface="Proxima Nova"/>
              <a:sym typeface="Proxima Nova"/>
            </a:endParaRPr>
          </a:p>
        </p:txBody>
      </p:sp>
      <p:sp>
        <p:nvSpPr>
          <p:cNvPr id="153" name="Google Shape;153;p29"/>
          <p:cNvSpPr txBox="1"/>
          <p:nvPr/>
        </p:nvSpPr>
        <p:spPr>
          <a:xfrm>
            <a:off x="6960100" y="1649400"/>
            <a:ext cx="1687500" cy="113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Unrelated code</a:t>
            </a:r>
            <a:endParaRPr>
              <a:latin typeface="Proxima Nova"/>
              <a:ea typeface="Proxima Nova"/>
              <a:cs typeface="Proxima Nova"/>
              <a:sym typeface="Proxima Nova"/>
            </a:endParaRPr>
          </a:p>
          <a:p>
            <a:pPr indent="0" lvl="0" marL="0" rtl="0" algn="ctr">
              <a:spcBef>
                <a:spcPts val="0"/>
              </a:spcBef>
              <a:spcAft>
                <a:spcPts val="0"/>
              </a:spcAft>
              <a:buNone/>
            </a:pPr>
            <a:r>
              <a:rPr lang="en" sz="1000">
                <a:latin typeface="Proxima Nova"/>
                <a:ea typeface="Proxima Nova"/>
                <a:cs typeface="Proxima Nova"/>
                <a:sym typeface="Proxima Nova"/>
              </a:rPr>
              <a:t>...</a:t>
            </a:r>
            <a:endParaRPr sz="1000">
              <a:latin typeface="Proxima Nova"/>
              <a:ea typeface="Proxima Nova"/>
              <a:cs typeface="Proxima Nova"/>
              <a:sym typeface="Proxima Nova"/>
            </a:endParaRPr>
          </a:p>
        </p:txBody>
      </p:sp>
      <p:sp>
        <p:nvSpPr>
          <p:cNvPr id="154" name="Google Shape;154;p29"/>
          <p:cNvSpPr txBox="1"/>
          <p:nvPr/>
        </p:nvSpPr>
        <p:spPr>
          <a:xfrm>
            <a:off x="6849275" y="2741725"/>
            <a:ext cx="1783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Interact with Object</a:t>
            </a:r>
            <a:endParaRPr>
              <a:latin typeface="Proxima Nova"/>
              <a:ea typeface="Proxima Nova"/>
              <a:cs typeface="Proxima Nova"/>
              <a:sym typeface="Proxima Nova"/>
            </a:endParaRPr>
          </a:p>
          <a:p>
            <a:pPr indent="0" lvl="0" marL="0" rtl="0" algn="ctr">
              <a:spcBef>
                <a:spcPts val="0"/>
              </a:spcBef>
              <a:spcAft>
                <a:spcPts val="0"/>
              </a:spcAft>
              <a:buNone/>
            </a:pPr>
            <a:r>
              <a:rPr lang="en" sz="1000">
                <a:latin typeface="Proxima Nova"/>
                <a:ea typeface="Proxima Nova"/>
                <a:cs typeface="Proxima Nova"/>
                <a:sym typeface="Proxima Nova"/>
              </a:rPr>
              <a:t>myArrayList.sort()</a:t>
            </a:r>
            <a:endParaRPr sz="1000">
              <a:latin typeface="Proxima Nova"/>
              <a:ea typeface="Proxima Nova"/>
              <a:cs typeface="Proxima Nova"/>
              <a:sym typeface="Proxima Nova"/>
            </a:endParaRPr>
          </a:p>
        </p:txBody>
      </p:sp>
      <p:cxnSp>
        <p:nvCxnSpPr>
          <p:cNvPr id="155" name="Google Shape;155;p29"/>
          <p:cNvCxnSpPr/>
          <p:nvPr/>
        </p:nvCxnSpPr>
        <p:spPr>
          <a:xfrm rot="10800000">
            <a:off x="6660525" y="1649400"/>
            <a:ext cx="0" cy="1069800"/>
          </a:xfrm>
          <a:prstGeom prst="straightConnector1">
            <a:avLst/>
          </a:prstGeom>
          <a:noFill/>
          <a:ln cap="flat" cmpd="sng" w="38100">
            <a:solidFill>
              <a:srgbClr val="000000"/>
            </a:solidFill>
            <a:prstDash val="solid"/>
            <a:round/>
            <a:headEnd len="med" w="med" type="stealth"/>
            <a:tailEnd len="med" w="med" type="stealth"/>
          </a:ln>
        </p:spPr>
      </p:cxnSp>
      <p:sp>
        <p:nvSpPr>
          <p:cNvPr id="156" name="Google Shape;156;p29"/>
          <p:cNvSpPr txBox="1"/>
          <p:nvPr/>
        </p:nvSpPr>
        <p:spPr>
          <a:xfrm>
            <a:off x="6268125" y="1872450"/>
            <a:ext cx="392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latin typeface="Proxima Nova"/>
                <a:ea typeface="Proxima Nova"/>
                <a:cs typeface="Proxima Nova"/>
                <a:sym typeface="Proxima Nova"/>
              </a:rPr>
              <a:t>?</a:t>
            </a:r>
            <a:endParaRPr b="1" sz="3300">
              <a:latin typeface="Proxima Nova"/>
              <a:ea typeface="Proxima Nova"/>
              <a:cs typeface="Proxima Nova"/>
              <a:sym typeface="Proxima Nova"/>
            </a:endParaRPr>
          </a:p>
        </p:txBody>
      </p:sp>
      <p:sp>
        <p:nvSpPr>
          <p:cNvPr id="157" name="Google Shape;157;p29"/>
          <p:cNvSpPr txBox="1"/>
          <p:nvPr/>
        </p:nvSpPr>
        <p:spPr>
          <a:xfrm>
            <a:off x="-929262"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Kyle </a:t>
            </a:r>
            <a:endParaRPr sz="2800">
              <a:solidFill>
                <a:srgbClr val="202729"/>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 Tasks</a:t>
            </a:r>
            <a:endParaRPr/>
          </a:p>
        </p:txBody>
      </p:sp>
      <p:sp>
        <p:nvSpPr>
          <p:cNvPr id="163" name="Google Shape;163;p30"/>
          <p:cNvSpPr txBox="1"/>
          <p:nvPr/>
        </p:nvSpPr>
        <p:spPr>
          <a:xfrm>
            <a:off x="5180475" y="1968575"/>
            <a:ext cx="2701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arrayList myArrayList = ref.get();</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myArrayList.sort();</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if ( … ) {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else {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64" name="Google Shape;164;p30"/>
          <p:cNvSpPr txBox="1"/>
          <p:nvPr/>
        </p:nvSpPr>
        <p:spPr>
          <a:xfrm>
            <a:off x="4845950" y="1761375"/>
            <a:ext cx="2493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doAsync{</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65" name="Google Shape;165;p30"/>
          <p:cNvSpPr txBox="1"/>
          <p:nvPr/>
        </p:nvSpPr>
        <p:spPr>
          <a:xfrm>
            <a:off x="111450" y="1357675"/>
            <a:ext cx="4825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3"/>
              </a:buClr>
              <a:buSzPts val="1800"/>
              <a:buFont typeface="Proxima Nova"/>
              <a:buChar char="●"/>
            </a:pPr>
            <a:r>
              <a:rPr lang="en" sz="1800">
                <a:solidFill>
                  <a:schemeClr val="accent3"/>
                </a:solidFill>
                <a:latin typeface="Proxima Nova"/>
                <a:ea typeface="Proxima Nova"/>
                <a:cs typeface="Proxima Nova"/>
                <a:sym typeface="Proxima Nova"/>
              </a:rPr>
              <a:t>Start a new thread to handle API calls</a:t>
            </a:r>
            <a:endParaRPr sz="1800">
              <a:solidFill>
                <a:schemeClr val="accent3"/>
              </a:solidFill>
              <a:latin typeface="Proxima Nova"/>
              <a:ea typeface="Proxima Nova"/>
              <a:cs typeface="Proxima Nova"/>
              <a:sym typeface="Proxima Nova"/>
            </a:endParaRPr>
          </a:p>
        </p:txBody>
      </p:sp>
      <p:sp>
        <p:nvSpPr>
          <p:cNvPr id="166" name="Google Shape;166;p30"/>
          <p:cNvSpPr txBox="1"/>
          <p:nvPr/>
        </p:nvSpPr>
        <p:spPr>
          <a:xfrm>
            <a:off x="311700" y="1761375"/>
            <a:ext cx="4424700" cy="2401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solidFill>
                  <a:schemeClr val="accent3"/>
                </a:solidFill>
                <a:latin typeface="Proxima Nova"/>
                <a:ea typeface="Proxima Nova"/>
                <a:cs typeface="Proxima Nova"/>
                <a:sym typeface="Proxima Nova"/>
              </a:rPr>
              <a:t>These threads will handle all code relevant to the call</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rPr lang="en" sz="1800">
                <a:solidFill>
                  <a:schemeClr val="accent3"/>
                </a:solidFill>
                <a:latin typeface="Proxima Nova"/>
                <a:ea typeface="Proxima Nova"/>
                <a:cs typeface="Proxima Nova"/>
                <a:sym typeface="Proxima Nova"/>
              </a:rPr>
              <a:t>The main thread will continue to run and execute other code</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457200" rtl="0" algn="l">
              <a:spcBef>
                <a:spcPts val="0"/>
              </a:spcBef>
              <a:spcAft>
                <a:spcPts val="0"/>
              </a:spcAft>
              <a:buNone/>
            </a:pPr>
            <a:r>
              <a:rPr lang="en" sz="1800">
                <a:solidFill>
                  <a:schemeClr val="accent3"/>
                </a:solidFill>
                <a:latin typeface="Proxima Nova"/>
                <a:ea typeface="Proxima Nova"/>
                <a:cs typeface="Proxima Nova"/>
                <a:sym typeface="Proxima Nova"/>
              </a:rPr>
              <a:t>The Async threads will execute code over time as they are available</a:t>
            </a:r>
            <a:endParaRPr sz="1800">
              <a:solidFill>
                <a:schemeClr val="accent3"/>
              </a:solidFill>
              <a:latin typeface="Proxima Nova"/>
              <a:ea typeface="Proxima Nova"/>
              <a:cs typeface="Proxima Nova"/>
              <a:sym typeface="Proxima Nova"/>
            </a:endParaRPr>
          </a:p>
        </p:txBody>
      </p:sp>
      <p:sp>
        <p:nvSpPr>
          <p:cNvPr id="167" name="Google Shape;167;p30"/>
          <p:cNvSpPr txBox="1"/>
          <p:nvPr/>
        </p:nvSpPr>
        <p:spPr>
          <a:xfrm>
            <a:off x="-929262"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Kyle </a:t>
            </a:r>
            <a:endParaRPr sz="2800">
              <a:solidFill>
                <a:srgbClr val="202729"/>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2500"/>
                                        <p:tgtEl>
                                          <p:spTgt spid="164"/>
                                        </p:tgtEl>
                                        <p:attrNameLst>
                                          <p:attrName>ppt_w</p:attrName>
                                        </p:attrNameLst>
                                      </p:cBhvr>
                                      <p:tavLst>
                                        <p:tav fmla="" tm="0">
                                          <p:val>
                                            <p:strVal val="0"/>
                                          </p:val>
                                        </p:tav>
                                        <p:tav fmla="" tm="100000">
                                          <p:val>
                                            <p:strVal val="#ppt_w"/>
                                          </p:val>
                                        </p:tav>
                                      </p:tavLst>
                                    </p:anim>
                                    <p:anim calcmode="lin" valueType="num">
                                      <p:cBhvr additive="base">
                                        <p:cTn dur="2500"/>
                                        <p:tgtEl>
                                          <p:spTgt spid="16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3000"/>
                                        <p:tgtEl>
                                          <p:spTgt spid="165">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2500"/>
                                        <p:tgtEl>
                                          <p:spTgt spid="166">
                                            <p:txEl>
                                              <p:pRg end="0" st="0"/>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2500"/>
                                        <p:tgtEl>
                                          <p:spTgt spid="166">
                                            <p:txEl>
                                              <p:pRg end="1" st="1"/>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2500"/>
                                        <p:tgtEl>
                                          <p:spTgt spid="166">
                                            <p:txEl>
                                              <p:pRg end="2" st="2"/>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2500"/>
                                        <p:tgtEl>
                                          <p:spTgt spid="166">
                                            <p:txEl>
                                              <p:pRg end="3" st="3"/>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2500"/>
                                        <p:tgtEl>
                                          <p:spTgt spid="16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Asynchronous</a:t>
            </a:r>
            <a:r>
              <a:rPr lang="en"/>
              <a:t> Tasks - The Many Versions</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Anko doAsync</a:t>
            </a:r>
            <a:br>
              <a:rPr lang="en"/>
            </a:br>
            <a:r>
              <a:rPr lang="en"/>
              <a:t>	Made by JetBrains (makers of Kotlin and Android Studio.)</a:t>
            </a:r>
            <a:br>
              <a:rPr lang="en"/>
            </a:br>
            <a:r>
              <a:rPr lang="en"/>
              <a:t>	Preferred for traditional async tasks.</a:t>
            </a:r>
            <a:br>
              <a:rPr lang="en"/>
            </a:br>
            <a:endParaRPr/>
          </a:p>
          <a:p>
            <a:pPr indent="-342900" lvl="0" marL="457200" rtl="0" algn="l">
              <a:spcBef>
                <a:spcPts val="0"/>
              </a:spcBef>
              <a:spcAft>
                <a:spcPts val="0"/>
              </a:spcAft>
              <a:buSzPts val="1800"/>
              <a:buChar char="●"/>
            </a:pPr>
            <a:r>
              <a:rPr lang="en"/>
              <a:t>Android</a:t>
            </a:r>
            <a:r>
              <a:rPr lang="en"/>
              <a:t> AsyncTask</a:t>
            </a:r>
            <a:br>
              <a:rPr lang="en"/>
            </a:br>
            <a:r>
              <a:rPr lang="en"/>
              <a:t>	Similar to Anko doAsync, but deprecated.</a:t>
            </a:r>
            <a:br>
              <a:rPr lang="en"/>
            </a:br>
            <a:r>
              <a:rPr lang="en"/>
              <a:t>	Inconsistent behavior.</a:t>
            </a:r>
            <a:br>
              <a:rPr lang="en"/>
            </a:br>
            <a:endParaRPr/>
          </a:p>
          <a:p>
            <a:pPr indent="-342900" lvl="0" marL="457200" rtl="0" algn="l">
              <a:spcBef>
                <a:spcPts val="0"/>
              </a:spcBef>
              <a:spcAft>
                <a:spcPts val="0"/>
              </a:spcAft>
              <a:buSzPts val="1800"/>
              <a:buChar char="●"/>
            </a:pPr>
            <a:r>
              <a:rPr lang="en"/>
              <a:t>Event handlers</a:t>
            </a:r>
            <a:br>
              <a:rPr lang="en"/>
            </a:br>
            <a:r>
              <a:rPr lang="en"/>
              <a:t>	In a similar vein to an async task</a:t>
            </a:r>
            <a:br>
              <a:rPr lang="en"/>
            </a:br>
            <a:r>
              <a:rPr lang="en"/>
              <a:t>	Useful for tracking and executing actions.</a:t>
            </a:r>
            <a:endParaRPr/>
          </a:p>
        </p:txBody>
      </p:sp>
      <p:pic>
        <p:nvPicPr>
          <p:cNvPr id="174" name="Google Shape;174;p31"/>
          <p:cNvPicPr preferRelativeResize="0"/>
          <p:nvPr/>
        </p:nvPicPr>
        <p:blipFill>
          <a:blip r:embed="rId3">
            <a:alphaModFix/>
          </a:blip>
          <a:stretch>
            <a:fillRect/>
          </a:stretch>
        </p:blipFill>
        <p:spPr>
          <a:xfrm>
            <a:off x="7090975" y="1542763"/>
            <a:ext cx="1551949" cy="345475"/>
          </a:xfrm>
          <a:prstGeom prst="rect">
            <a:avLst/>
          </a:prstGeom>
          <a:noFill/>
          <a:ln>
            <a:noFill/>
          </a:ln>
        </p:spPr>
      </p:pic>
      <p:pic>
        <p:nvPicPr>
          <p:cNvPr id="175" name="Google Shape;175;p31"/>
          <p:cNvPicPr preferRelativeResize="0"/>
          <p:nvPr/>
        </p:nvPicPr>
        <p:blipFill>
          <a:blip r:embed="rId4">
            <a:alphaModFix/>
          </a:blip>
          <a:stretch>
            <a:fillRect/>
          </a:stretch>
        </p:blipFill>
        <p:spPr>
          <a:xfrm>
            <a:off x="7150200" y="3933975"/>
            <a:ext cx="1433500" cy="897200"/>
          </a:xfrm>
          <a:prstGeom prst="rect">
            <a:avLst/>
          </a:prstGeom>
          <a:noFill/>
          <a:ln>
            <a:noFill/>
          </a:ln>
        </p:spPr>
      </p:pic>
      <p:pic>
        <p:nvPicPr>
          <p:cNvPr id="176" name="Google Shape;176;p31"/>
          <p:cNvPicPr preferRelativeResize="0"/>
          <p:nvPr/>
        </p:nvPicPr>
        <p:blipFill>
          <a:blip r:embed="rId5">
            <a:alphaModFix/>
          </a:blip>
          <a:stretch>
            <a:fillRect/>
          </a:stretch>
        </p:blipFill>
        <p:spPr>
          <a:xfrm>
            <a:off x="7090974" y="2465042"/>
            <a:ext cx="1551946" cy="969972"/>
          </a:xfrm>
          <a:prstGeom prst="rect">
            <a:avLst/>
          </a:prstGeom>
          <a:noFill/>
          <a:ln>
            <a:noFill/>
          </a:ln>
        </p:spPr>
      </p:pic>
      <p:sp>
        <p:nvSpPr>
          <p:cNvPr id="177" name="Google Shape;177;p31"/>
          <p:cNvSpPr txBox="1"/>
          <p:nvPr/>
        </p:nvSpPr>
        <p:spPr>
          <a:xfrm>
            <a:off x="-929262"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Kyle </a:t>
            </a:r>
            <a:endParaRPr sz="2800">
              <a:solidFill>
                <a:srgbClr val="202729"/>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use Asynchronous Tasks </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555555"/>
                </a:solidFill>
                <a:highlight>
                  <a:srgbClr val="FFFFFF"/>
                </a:highlight>
                <a:latin typeface="Calibri"/>
                <a:ea typeface="Calibri"/>
                <a:cs typeface="Calibri"/>
                <a:sym typeface="Calibri"/>
              </a:rPr>
              <a:t>In Android, Asynchronous Tasks allows users to run the instruction in the background and then synchronize again with their main thread.</a:t>
            </a:r>
            <a:endParaRPr sz="1300">
              <a:solidFill>
                <a:srgbClr val="555555"/>
              </a:solidFill>
              <a:highlight>
                <a:srgbClr val="FFFFFF"/>
              </a:highlight>
              <a:latin typeface="Calibri"/>
              <a:ea typeface="Calibri"/>
              <a:cs typeface="Calibri"/>
              <a:sym typeface="Calibri"/>
            </a:endParaRPr>
          </a:p>
          <a:p>
            <a:pPr indent="0" lvl="0" marL="0" rtl="0" algn="l">
              <a:spcBef>
                <a:spcPts val="1600"/>
              </a:spcBef>
              <a:spcAft>
                <a:spcPts val="0"/>
              </a:spcAft>
              <a:buNone/>
            </a:pPr>
            <a:r>
              <a:t/>
            </a:r>
            <a:endParaRPr sz="1300">
              <a:solidFill>
                <a:srgbClr val="555555"/>
              </a:solidFill>
              <a:highlight>
                <a:srgbClr val="FFFFFF"/>
              </a:highlight>
              <a:latin typeface="Calibri"/>
              <a:ea typeface="Calibri"/>
              <a:cs typeface="Calibri"/>
              <a:sym typeface="Calibri"/>
            </a:endParaRPr>
          </a:p>
          <a:p>
            <a:pPr indent="0" lvl="0" marL="0" rtl="0" algn="l">
              <a:spcBef>
                <a:spcPts val="1600"/>
              </a:spcBef>
              <a:spcAft>
                <a:spcPts val="1600"/>
              </a:spcAft>
              <a:buNone/>
            </a:pPr>
            <a:r>
              <a:t/>
            </a:r>
            <a:endParaRPr sz="1300">
              <a:solidFill>
                <a:srgbClr val="555555"/>
              </a:solidFill>
              <a:highlight>
                <a:srgbClr val="FFFFFF"/>
              </a:highlight>
              <a:latin typeface="Calibri"/>
              <a:ea typeface="Calibri"/>
              <a:cs typeface="Calibri"/>
              <a:sym typeface="Calibri"/>
            </a:endParaRPr>
          </a:p>
        </p:txBody>
      </p:sp>
      <p:sp>
        <p:nvSpPr>
          <p:cNvPr id="184" name="Google Shape;184;p32"/>
          <p:cNvSpPr txBox="1"/>
          <p:nvPr/>
        </p:nvSpPr>
        <p:spPr>
          <a:xfrm>
            <a:off x="-1488187"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Anthony</a:t>
            </a:r>
            <a:r>
              <a:rPr lang="en" sz="2800">
                <a:solidFill>
                  <a:srgbClr val="202729"/>
                </a:solidFill>
                <a:latin typeface="Proxima Nova"/>
                <a:ea typeface="Proxima Nova"/>
                <a:cs typeface="Proxima Nova"/>
                <a:sym typeface="Proxima Nova"/>
              </a:rPr>
              <a:t> </a:t>
            </a:r>
            <a:endParaRPr sz="2800">
              <a:solidFill>
                <a:srgbClr val="202729"/>
              </a:solidFill>
              <a:latin typeface="Proxima Nova"/>
              <a:ea typeface="Proxima Nova"/>
              <a:cs typeface="Proxima Nova"/>
              <a:sym typeface="Proxima Nova"/>
            </a:endParaRPr>
          </a:p>
        </p:txBody>
      </p:sp>
      <p:pic>
        <p:nvPicPr>
          <p:cNvPr id="185" name="Google Shape;185;p32"/>
          <p:cNvPicPr preferRelativeResize="0"/>
          <p:nvPr/>
        </p:nvPicPr>
        <p:blipFill>
          <a:blip r:embed="rId3">
            <a:alphaModFix/>
          </a:blip>
          <a:stretch>
            <a:fillRect/>
          </a:stretch>
        </p:blipFill>
        <p:spPr>
          <a:xfrm>
            <a:off x="111075" y="2070125"/>
            <a:ext cx="2857500" cy="2857500"/>
          </a:xfrm>
          <a:prstGeom prst="rect">
            <a:avLst/>
          </a:prstGeom>
          <a:noFill/>
          <a:ln>
            <a:noFill/>
          </a:ln>
        </p:spPr>
      </p:pic>
      <p:pic>
        <p:nvPicPr>
          <p:cNvPr id="186" name="Google Shape;186;p32"/>
          <p:cNvPicPr preferRelativeResize="0"/>
          <p:nvPr/>
        </p:nvPicPr>
        <p:blipFill>
          <a:blip r:embed="rId4">
            <a:alphaModFix/>
          </a:blip>
          <a:stretch>
            <a:fillRect/>
          </a:stretch>
        </p:blipFill>
        <p:spPr>
          <a:xfrm>
            <a:off x="2847575" y="2144017"/>
            <a:ext cx="1426500" cy="2528008"/>
          </a:xfrm>
          <a:prstGeom prst="rect">
            <a:avLst/>
          </a:prstGeom>
          <a:noFill/>
          <a:ln>
            <a:noFill/>
          </a:ln>
        </p:spPr>
      </p:pic>
      <p:cxnSp>
        <p:nvCxnSpPr>
          <p:cNvPr id="187" name="Google Shape;187;p32"/>
          <p:cNvCxnSpPr/>
          <p:nvPr/>
        </p:nvCxnSpPr>
        <p:spPr>
          <a:xfrm flipH="1" rot="10800000">
            <a:off x="1290294" y="2982993"/>
            <a:ext cx="1426500" cy="1168800"/>
          </a:xfrm>
          <a:prstGeom prst="straightConnector1">
            <a:avLst/>
          </a:prstGeom>
          <a:noFill/>
          <a:ln cap="flat" cmpd="sng" w="9525">
            <a:solidFill>
              <a:srgbClr val="000000"/>
            </a:solidFill>
            <a:prstDash val="solid"/>
            <a:round/>
            <a:headEnd len="med" w="med" type="none"/>
            <a:tailEnd len="med" w="med" type="triangle"/>
          </a:ln>
          <a:effectLst>
            <a:reflection blurRad="0" dir="5400000" dist="38100" endA="0" endPos="30000" fadeDir="5400012" kx="0" rotWithShape="0" algn="bl" stPos="0" sy="-100000" ky="0"/>
          </a:effectLst>
        </p:spPr>
      </p:cxnSp>
      <p:pic>
        <p:nvPicPr>
          <p:cNvPr id="188" name="Google Shape;188;p32"/>
          <p:cNvPicPr preferRelativeResize="0"/>
          <p:nvPr/>
        </p:nvPicPr>
        <p:blipFill>
          <a:blip r:embed="rId5">
            <a:alphaModFix/>
          </a:blip>
          <a:stretch>
            <a:fillRect/>
          </a:stretch>
        </p:blipFill>
        <p:spPr>
          <a:xfrm>
            <a:off x="4940100" y="2070124"/>
            <a:ext cx="1928650" cy="1080025"/>
          </a:xfrm>
          <a:prstGeom prst="rect">
            <a:avLst/>
          </a:prstGeom>
          <a:noFill/>
          <a:ln>
            <a:noFill/>
          </a:ln>
        </p:spPr>
      </p:pic>
      <p:sp>
        <p:nvSpPr>
          <p:cNvPr id="189" name="Google Shape;189;p32"/>
          <p:cNvSpPr txBox="1"/>
          <p:nvPr/>
        </p:nvSpPr>
        <p:spPr>
          <a:xfrm>
            <a:off x="7131850" y="2247500"/>
            <a:ext cx="21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Connect to internet</a:t>
            </a:r>
            <a:endParaRPr>
              <a:latin typeface="Proxima Nova"/>
              <a:ea typeface="Proxima Nova"/>
              <a:cs typeface="Proxima Nova"/>
              <a:sym typeface="Proxima Nova"/>
            </a:endParaRPr>
          </a:p>
        </p:txBody>
      </p:sp>
      <p:sp>
        <p:nvSpPr>
          <p:cNvPr id="190" name="Google Shape;190;p32"/>
          <p:cNvSpPr txBox="1"/>
          <p:nvPr/>
        </p:nvSpPr>
        <p:spPr>
          <a:xfrm>
            <a:off x="2706775" y="1743813"/>
            <a:ext cx="21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Sees this on screen</a:t>
            </a:r>
            <a:endParaRPr>
              <a:latin typeface="Proxima Nova"/>
              <a:ea typeface="Proxima Nova"/>
              <a:cs typeface="Proxima Nova"/>
              <a:sym typeface="Proxima Nova"/>
            </a:endParaRPr>
          </a:p>
        </p:txBody>
      </p:sp>
      <p:sp>
        <p:nvSpPr>
          <p:cNvPr id="191" name="Google Shape;191;p32"/>
          <p:cNvSpPr txBox="1"/>
          <p:nvPr/>
        </p:nvSpPr>
        <p:spPr>
          <a:xfrm>
            <a:off x="4940075" y="1669913"/>
            <a:ext cx="21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Does in background</a:t>
            </a:r>
            <a:endParaRPr>
              <a:latin typeface="Proxima Nova"/>
              <a:ea typeface="Proxima Nova"/>
              <a:cs typeface="Proxima Nova"/>
              <a:sym typeface="Proxima Nova"/>
            </a:endParaRPr>
          </a:p>
        </p:txBody>
      </p:sp>
      <p:pic>
        <p:nvPicPr>
          <p:cNvPr id="192" name="Google Shape;192;p32"/>
          <p:cNvPicPr preferRelativeResize="0"/>
          <p:nvPr/>
        </p:nvPicPr>
        <p:blipFill>
          <a:blip r:embed="rId6">
            <a:alphaModFix/>
          </a:blip>
          <a:stretch>
            <a:fillRect/>
          </a:stretch>
        </p:blipFill>
        <p:spPr>
          <a:xfrm>
            <a:off x="5019713" y="3369875"/>
            <a:ext cx="1688775" cy="1477026"/>
          </a:xfrm>
          <a:prstGeom prst="rect">
            <a:avLst/>
          </a:prstGeom>
          <a:noFill/>
          <a:ln>
            <a:noFill/>
          </a:ln>
        </p:spPr>
      </p:pic>
      <p:sp>
        <p:nvSpPr>
          <p:cNvPr id="193" name="Google Shape;193;p32"/>
          <p:cNvSpPr txBox="1"/>
          <p:nvPr/>
        </p:nvSpPr>
        <p:spPr>
          <a:xfrm>
            <a:off x="6952200" y="3786550"/>
            <a:ext cx="21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Interacts with internet</a:t>
            </a:r>
            <a:endParaRPr>
              <a:latin typeface="Proxima Nova"/>
              <a:ea typeface="Proxima Nova"/>
              <a:cs typeface="Proxima Nova"/>
              <a:sym typeface="Proxima Nova"/>
            </a:endParaRPr>
          </a:p>
        </p:txBody>
      </p:sp>
      <p:sp>
        <p:nvSpPr>
          <p:cNvPr id="194" name="Google Shape;194;p32"/>
          <p:cNvSpPr/>
          <p:nvPr/>
        </p:nvSpPr>
        <p:spPr>
          <a:xfrm>
            <a:off x="4458225" y="2458875"/>
            <a:ext cx="285900" cy="24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2"/>
          <p:cNvSpPr/>
          <p:nvPr/>
        </p:nvSpPr>
        <p:spPr>
          <a:xfrm rot="5400000">
            <a:off x="7849650" y="2983000"/>
            <a:ext cx="285900" cy="24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idx="1" type="body"/>
          </p:nvPr>
        </p:nvSpPr>
        <p:spPr>
          <a:xfrm>
            <a:off x="311700" y="530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555555"/>
                </a:solidFill>
                <a:highlight>
                  <a:schemeClr val="lt1"/>
                </a:highlight>
                <a:latin typeface="Calibri"/>
                <a:ea typeface="Calibri"/>
                <a:cs typeface="Calibri"/>
                <a:sym typeface="Calibri"/>
              </a:rPr>
              <a:t>Two ways we incorporated asynchronous tasks  to our application was implementing JetBrains Anko doAsync and Firebase Event Listener. </a:t>
            </a:r>
            <a:endParaRPr sz="2000"/>
          </a:p>
        </p:txBody>
      </p:sp>
      <p:sp>
        <p:nvSpPr>
          <p:cNvPr id="201" name="Google Shape;201;p33"/>
          <p:cNvSpPr txBox="1"/>
          <p:nvPr/>
        </p:nvSpPr>
        <p:spPr>
          <a:xfrm>
            <a:off x="-1488187"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02729"/>
                </a:solidFill>
                <a:latin typeface="Proxima Nova"/>
                <a:ea typeface="Proxima Nova"/>
                <a:cs typeface="Proxima Nova"/>
                <a:sym typeface="Proxima Nova"/>
              </a:rPr>
              <a:t>Anthony </a:t>
            </a:r>
            <a:endParaRPr sz="2800">
              <a:solidFill>
                <a:srgbClr val="202729"/>
              </a:solidFill>
              <a:latin typeface="Proxima Nova"/>
              <a:ea typeface="Proxima Nova"/>
              <a:cs typeface="Proxima Nova"/>
              <a:sym typeface="Proxima Nova"/>
            </a:endParaRPr>
          </a:p>
        </p:txBody>
      </p:sp>
      <p:pic>
        <p:nvPicPr>
          <p:cNvPr id="202" name="Google Shape;202;p33"/>
          <p:cNvPicPr preferRelativeResize="0"/>
          <p:nvPr/>
        </p:nvPicPr>
        <p:blipFill>
          <a:blip r:embed="rId3">
            <a:alphaModFix/>
          </a:blip>
          <a:stretch>
            <a:fillRect/>
          </a:stretch>
        </p:blipFill>
        <p:spPr>
          <a:xfrm>
            <a:off x="257963" y="3201125"/>
            <a:ext cx="3028950" cy="1514475"/>
          </a:xfrm>
          <a:prstGeom prst="rect">
            <a:avLst/>
          </a:prstGeom>
          <a:noFill/>
          <a:ln>
            <a:noFill/>
          </a:ln>
        </p:spPr>
      </p:pic>
      <p:pic>
        <p:nvPicPr>
          <p:cNvPr id="203" name="Google Shape;203;p33"/>
          <p:cNvPicPr preferRelativeResize="0"/>
          <p:nvPr/>
        </p:nvPicPr>
        <p:blipFill>
          <a:blip r:embed="rId4">
            <a:alphaModFix/>
          </a:blip>
          <a:stretch>
            <a:fillRect/>
          </a:stretch>
        </p:blipFill>
        <p:spPr>
          <a:xfrm>
            <a:off x="3756850" y="1445425"/>
            <a:ext cx="4753700" cy="1337925"/>
          </a:xfrm>
          <a:prstGeom prst="rect">
            <a:avLst/>
          </a:prstGeom>
          <a:noFill/>
          <a:ln>
            <a:noFill/>
          </a:ln>
        </p:spPr>
      </p:pic>
      <p:pic>
        <p:nvPicPr>
          <p:cNvPr id="204" name="Google Shape;204;p33"/>
          <p:cNvPicPr preferRelativeResize="0"/>
          <p:nvPr/>
        </p:nvPicPr>
        <p:blipFill>
          <a:blip r:embed="rId5">
            <a:alphaModFix/>
          </a:blip>
          <a:stretch>
            <a:fillRect/>
          </a:stretch>
        </p:blipFill>
        <p:spPr>
          <a:xfrm>
            <a:off x="707075" y="1324498"/>
            <a:ext cx="1829075" cy="1829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