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6:45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Review HW2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6:45 – 7:15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Regex and Pandas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7:15 – 7:25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Exercise 1: Regex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7:30 – 7:45</a:t>
          </a:r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Wrap Up TF-IDF</a:t>
          </a:r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7:45 – 8:00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Exercise II: TF-IDF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8:00-8:30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Logistic Regression and Text Classification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8:30-8:35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C3FCFA0D-92F7-47DC-8C03-2D074861593A}">
      <dgm:prSet/>
      <dgm:spPr/>
      <dgm:t>
        <a:bodyPr/>
        <a:lstStyle/>
        <a:p>
          <a:pPr>
            <a:defRPr b="1"/>
          </a:pPr>
          <a:r>
            <a:rPr lang="en-US" dirty="0"/>
            <a:t>9:10 – 9:20</a:t>
          </a:r>
        </a:p>
      </dgm:t>
    </dgm:pt>
    <dgm:pt modelId="{E41DDD92-D4AC-479C-B785-3456B4C1CA44}" type="parTrans" cxnId="{B600A5EF-0AA8-4FFD-AABF-078088918AFC}">
      <dgm:prSet/>
      <dgm:spPr/>
      <dgm:t>
        <a:bodyPr/>
        <a:lstStyle/>
        <a:p>
          <a:endParaRPr lang="en-US"/>
        </a:p>
      </dgm:t>
    </dgm:pt>
    <dgm:pt modelId="{9869221D-64CA-4961-8E63-22FFF901EE8B}" type="sibTrans" cxnId="{B600A5EF-0AA8-4FFD-AABF-078088918AFC}">
      <dgm:prSet/>
      <dgm:spPr/>
      <dgm:t>
        <a:bodyPr/>
        <a:lstStyle/>
        <a:p>
          <a:endParaRPr lang="en-US"/>
        </a:p>
      </dgm:t>
    </dgm:pt>
    <dgm:pt modelId="{E8F975E5-A9B6-4184-9C41-E3F5F59BB7D1}">
      <dgm:prSet/>
      <dgm:spPr/>
      <dgm:t>
        <a:bodyPr/>
        <a:lstStyle/>
        <a:p>
          <a:r>
            <a:rPr lang="en-US" dirty="0"/>
            <a:t>Midterm Overview</a:t>
          </a:r>
        </a:p>
      </dgm:t>
    </dgm:pt>
    <dgm:pt modelId="{E1A75CBC-3730-4F7B-9033-300325BA6E73}" type="parTrans" cxnId="{7FE7D14F-0E2A-48A4-82E5-E67C8F1C5C29}">
      <dgm:prSet/>
      <dgm:spPr/>
      <dgm:t>
        <a:bodyPr/>
        <a:lstStyle/>
        <a:p>
          <a:endParaRPr lang="en-US"/>
        </a:p>
      </dgm:t>
    </dgm:pt>
    <dgm:pt modelId="{1DF5AFBE-96BC-4987-BADC-76322DAD61AD}" type="sibTrans" cxnId="{7FE7D14F-0E2A-48A4-82E5-E67C8F1C5C29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7:25-7:30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C6B507A8-C021-7A4F-885C-EF5D1D0A9024}">
      <dgm:prSet/>
      <dgm:spPr/>
      <dgm:t>
        <a:bodyPr/>
        <a:lstStyle/>
        <a:p>
          <a:pPr>
            <a:defRPr b="1"/>
          </a:pPr>
          <a:r>
            <a:rPr lang="en-US" dirty="0"/>
            <a:t>8:35-9:00</a:t>
          </a:r>
        </a:p>
      </dgm:t>
    </dgm:pt>
    <dgm:pt modelId="{4806FC0A-85DA-1A44-BC60-666348ECDD41}" type="parTrans" cxnId="{D1E0182F-39ED-3C4B-9A01-7BEB0BA113AA}">
      <dgm:prSet/>
      <dgm:spPr/>
      <dgm:t>
        <a:bodyPr/>
        <a:lstStyle/>
        <a:p>
          <a:endParaRPr lang="en-US"/>
        </a:p>
      </dgm:t>
    </dgm:pt>
    <dgm:pt modelId="{96AD2EE9-AF7F-4E4A-A7D9-79E1F29CCFEA}" type="sibTrans" cxnId="{D1E0182F-39ED-3C4B-9A01-7BEB0BA113AA}">
      <dgm:prSet/>
      <dgm:spPr/>
      <dgm:t>
        <a:bodyPr/>
        <a:lstStyle/>
        <a:p>
          <a:endParaRPr lang="en-US"/>
        </a:p>
      </dgm:t>
    </dgm:pt>
    <dgm:pt modelId="{50CEFF7D-0232-3F4E-AE7E-AB07568F7C70}">
      <dgm:prSet/>
      <dgm:spPr/>
      <dgm:t>
        <a:bodyPr/>
        <a:lstStyle/>
        <a:p>
          <a:r>
            <a:rPr lang="en-US" dirty="0"/>
            <a:t>Word Embeddings</a:t>
          </a:r>
        </a:p>
      </dgm:t>
    </dgm:pt>
    <dgm:pt modelId="{EEBFF670-9F03-104C-9EAD-D1A6D9F9AEC4}" type="parTrans" cxnId="{244DE4F0-DD86-8243-92C8-42D173BB921E}">
      <dgm:prSet/>
      <dgm:spPr/>
      <dgm:t>
        <a:bodyPr/>
        <a:lstStyle/>
        <a:p>
          <a:endParaRPr lang="en-US"/>
        </a:p>
      </dgm:t>
    </dgm:pt>
    <dgm:pt modelId="{635F6A83-ADE6-DD4C-B901-E5749F8A7DDD}" type="sibTrans" cxnId="{244DE4F0-DD86-8243-92C8-42D173BB921E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10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10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10"/>
      <dgm:spPr/>
    </dgm:pt>
    <dgm:pt modelId="{3F47A702-F3BF-714E-9DC2-F4F2BDFDC762}" type="pres">
      <dgm:prSet presAssocID="{B54FB658-CF60-4FED-A5A6-E5C90FAA09A4}" presName="ConnectorPoint" presStyleLbl="node1" presStyleIdx="0" presStyleCnt="10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10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10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10"/>
      <dgm:spPr/>
    </dgm:pt>
    <dgm:pt modelId="{976E72B8-99D6-0640-813C-95E96BB76C17}" type="pres">
      <dgm:prSet presAssocID="{14ACB194-71BB-4898-9B67-2FA6DBE5C2D8}" presName="ConnectorPoint" presStyleLbl="node1" presStyleIdx="1" presStyleCnt="10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10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10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10"/>
      <dgm:spPr/>
    </dgm:pt>
    <dgm:pt modelId="{5C911806-BFFB-FC4B-A224-067D91E1E064}" type="pres">
      <dgm:prSet presAssocID="{95783E4C-4F5D-4E20-AA6C-5C5F9BAC7BCC}" presName="ConnectorPoint" presStyleLbl="node1" presStyleIdx="2" presStyleCnt="10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10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10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10"/>
      <dgm:spPr/>
    </dgm:pt>
    <dgm:pt modelId="{EB850F0B-C261-844F-AA19-D873E9C68AAB}" type="pres">
      <dgm:prSet presAssocID="{4853A949-DDD4-1949-B0C3-BF0D83FA67D9}" presName="ConnectorPoint" presStyleLbl="node1" presStyleIdx="3" presStyleCnt="10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10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10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10"/>
      <dgm:spPr/>
    </dgm:pt>
    <dgm:pt modelId="{398674C4-0E16-B040-8725-3FC65E4BA079}" type="pres">
      <dgm:prSet presAssocID="{E3332335-6BE2-4250-AFA3-A105A753BC3B}" presName="ConnectorPoint" presStyleLbl="node1" presStyleIdx="4" presStyleCnt="10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10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10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10"/>
      <dgm:spPr/>
    </dgm:pt>
    <dgm:pt modelId="{9987204D-7D5E-224E-9B52-14F0E3F3F80C}" type="pres">
      <dgm:prSet presAssocID="{AAE2FA83-1ECE-4F35-BAB4-BAB3F59366A2}" presName="ConnectorPoint" presStyleLbl="node1" presStyleIdx="5" presStyleCnt="10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10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10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10"/>
      <dgm:spPr/>
    </dgm:pt>
    <dgm:pt modelId="{36F262F5-7500-BD4C-ADC3-B13F880C8102}" type="pres">
      <dgm:prSet presAssocID="{7E061A6D-4FA9-424F-809B-8A36C3990A0B}" presName="ConnectorPoint" presStyleLbl="node1" presStyleIdx="6" presStyleCnt="10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10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10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10"/>
      <dgm:spPr/>
    </dgm:pt>
    <dgm:pt modelId="{3865D917-D0D1-6C47-ACC2-67767EE34BBD}" type="pres">
      <dgm:prSet presAssocID="{47123E12-51A5-484C-BFBF-655EC6F195BA}" presName="ConnectorPoint" presStyleLbl="node1" presStyleIdx="7" presStyleCnt="10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  <dgm:pt modelId="{1656F675-E5FB-944F-994E-5B0FEF60B303}" type="pres">
      <dgm:prSet presAssocID="{E3109E92-431E-40B4-8E01-DD0AD7031544}" presName="spaceBetweenRectangles" presStyleCnt="0"/>
      <dgm:spPr/>
    </dgm:pt>
    <dgm:pt modelId="{81433A29-8348-8D41-888A-76E0FDDD7B81}" type="pres">
      <dgm:prSet presAssocID="{C6B507A8-C021-7A4F-885C-EF5D1D0A9024}" presName="composite" presStyleCnt="0"/>
      <dgm:spPr/>
    </dgm:pt>
    <dgm:pt modelId="{29A15B64-89C3-C842-8C3D-EF7E7DD09F02}" type="pres">
      <dgm:prSet presAssocID="{C6B507A8-C021-7A4F-885C-EF5D1D0A9024}" presName="L1TextContainer" presStyleLbl="alignNode1" presStyleIdx="8" presStyleCnt="10">
        <dgm:presLayoutVars>
          <dgm:chMax val="1"/>
          <dgm:chPref val="1"/>
          <dgm:bulletEnabled val="1"/>
        </dgm:presLayoutVars>
      </dgm:prSet>
      <dgm:spPr/>
    </dgm:pt>
    <dgm:pt modelId="{59F86E5E-6A38-6243-8D1B-952DC4C67EAA}" type="pres">
      <dgm:prSet presAssocID="{C6B507A8-C021-7A4F-885C-EF5D1D0A9024}" presName="L2TextContainerWrapper" presStyleCnt="0">
        <dgm:presLayoutVars>
          <dgm:bulletEnabled val="1"/>
        </dgm:presLayoutVars>
      </dgm:prSet>
      <dgm:spPr/>
    </dgm:pt>
    <dgm:pt modelId="{AA80307C-8571-774E-B9C0-21772E90C39A}" type="pres">
      <dgm:prSet presAssocID="{C6B507A8-C021-7A4F-885C-EF5D1D0A9024}" presName="L2TextContainer" presStyleLbl="bgAccFollowNode1" presStyleIdx="8" presStyleCnt="10"/>
      <dgm:spPr/>
    </dgm:pt>
    <dgm:pt modelId="{775F1166-40AB-0247-A644-0BB96665D7B4}" type="pres">
      <dgm:prSet presAssocID="{C6B507A8-C021-7A4F-885C-EF5D1D0A9024}" presName="FlexibleEmptyPlaceHolder" presStyleCnt="0"/>
      <dgm:spPr/>
    </dgm:pt>
    <dgm:pt modelId="{E72E0925-6EFD-0541-995E-D2D869A1782A}" type="pres">
      <dgm:prSet presAssocID="{C6B507A8-C021-7A4F-885C-EF5D1D0A9024}" presName="ConnectLine" presStyleLbl="sibTrans1D1" presStyleIdx="8" presStyleCnt="10"/>
      <dgm:spPr/>
    </dgm:pt>
    <dgm:pt modelId="{2545BEF3-290D-204A-8888-44972FE01920}" type="pres">
      <dgm:prSet presAssocID="{C6B507A8-C021-7A4F-885C-EF5D1D0A9024}" presName="ConnectorPoint" presStyleLbl="node1" presStyleIdx="8" presStyleCnt="10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AF6091A-D846-0A40-81F8-1FB8B5D91153}" type="pres">
      <dgm:prSet presAssocID="{C6B507A8-C021-7A4F-885C-EF5D1D0A9024}" presName="EmptyPlaceHolder" presStyleCnt="0"/>
      <dgm:spPr/>
    </dgm:pt>
    <dgm:pt modelId="{7C2B1E6D-DD98-F349-80DE-44828D75679D}" type="pres">
      <dgm:prSet presAssocID="{96AD2EE9-AF7F-4E4A-A7D9-79E1F29CCFEA}" presName="spaceBetweenRectangles" presStyleCnt="0"/>
      <dgm:spPr/>
    </dgm:pt>
    <dgm:pt modelId="{4024D7EB-4F11-4946-A8C1-93BCCB0AA3AC}" type="pres">
      <dgm:prSet presAssocID="{C3FCFA0D-92F7-47DC-8C03-2D074861593A}" presName="composite" presStyleCnt="0"/>
      <dgm:spPr/>
    </dgm:pt>
    <dgm:pt modelId="{C07DB92B-83AE-624B-A887-C5D81521E187}" type="pres">
      <dgm:prSet presAssocID="{C3FCFA0D-92F7-47DC-8C03-2D074861593A}" presName="L1TextContainer" presStyleLbl="alignNode1" presStyleIdx="9" presStyleCnt="10">
        <dgm:presLayoutVars>
          <dgm:chMax val="1"/>
          <dgm:chPref val="1"/>
          <dgm:bulletEnabled val="1"/>
        </dgm:presLayoutVars>
      </dgm:prSet>
      <dgm:spPr/>
    </dgm:pt>
    <dgm:pt modelId="{BE44E156-FFF9-474D-8B83-2323DCB6B633}" type="pres">
      <dgm:prSet presAssocID="{C3FCFA0D-92F7-47DC-8C03-2D074861593A}" presName="L2TextContainerWrapper" presStyleCnt="0">
        <dgm:presLayoutVars>
          <dgm:bulletEnabled val="1"/>
        </dgm:presLayoutVars>
      </dgm:prSet>
      <dgm:spPr/>
    </dgm:pt>
    <dgm:pt modelId="{A56DC095-BA8E-CE4F-9630-EC646367BC35}" type="pres">
      <dgm:prSet presAssocID="{C3FCFA0D-92F7-47DC-8C03-2D074861593A}" presName="L2TextContainer" presStyleLbl="bgAccFollowNode1" presStyleIdx="9" presStyleCnt="10"/>
      <dgm:spPr/>
    </dgm:pt>
    <dgm:pt modelId="{6120902E-F512-934F-9AA6-7E06DB2F83E2}" type="pres">
      <dgm:prSet presAssocID="{C3FCFA0D-92F7-47DC-8C03-2D074861593A}" presName="FlexibleEmptyPlaceHolder" presStyleCnt="0"/>
      <dgm:spPr/>
    </dgm:pt>
    <dgm:pt modelId="{43B2DA92-57FF-2141-982C-D6C5775B0BE6}" type="pres">
      <dgm:prSet presAssocID="{C3FCFA0D-92F7-47DC-8C03-2D074861593A}" presName="ConnectLine" presStyleLbl="sibTrans1D1" presStyleIdx="9" presStyleCnt="10"/>
      <dgm:spPr/>
    </dgm:pt>
    <dgm:pt modelId="{18A8E77F-01A8-9C49-A9F6-0E5A7B34CC8E}" type="pres">
      <dgm:prSet presAssocID="{C3FCFA0D-92F7-47DC-8C03-2D074861593A}" presName="ConnectorPoint" presStyleLbl="node1" presStyleIdx="9" presStyleCnt="10"/>
      <dgm:spPr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90CE34F-52E7-E34E-893B-ABB111A9C580}" type="pres">
      <dgm:prSet presAssocID="{C3FCFA0D-92F7-47DC-8C03-2D074861593A}" presName="EmptyPlaceHolder" presStyleCnt="0"/>
      <dgm:spPr/>
    </dgm:pt>
  </dgm:ptLst>
  <dgm:cxnLst>
    <dgm:cxn modelId="{21C10800-939B-A746-B9D5-D9AD07A85585}" type="presOf" srcId="{C6B507A8-C021-7A4F-885C-EF5D1D0A9024}" destId="{29A15B64-89C3-C842-8C3D-EF7E7DD09F02}" srcOrd="0" destOrd="0" presId="urn:microsoft.com/office/officeart/2017/3/layout/HorizontalLabelsTimeline"/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D1E0182F-39ED-3C4B-9A01-7BEB0BA113AA}" srcId="{B9745A93-03F7-482E-8689-FC73D01E3F69}" destId="{C6B507A8-C021-7A4F-885C-EF5D1D0A9024}" srcOrd="8" destOrd="0" parTransId="{4806FC0A-85DA-1A44-BC60-666348ECDD41}" sibTransId="{96AD2EE9-AF7F-4E4A-A7D9-79E1F29CCFEA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7FE7D14F-0E2A-48A4-82E5-E67C8F1C5C29}" srcId="{C3FCFA0D-92F7-47DC-8C03-2D074861593A}" destId="{E8F975E5-A9B6-4184-9C41-E3F5F59BB7D1}" srcOrd="0" destOrd="0" parTransId="{E1A75CBC-3730-4F7B-9033-300325BA6E73}" sibTransId="{1DF5AFBE-96BC-4987-BADC-76322DAD61AD}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2B640E64-BA69-8E4D-8424-FA2654139787}" type="presOf" srcId="{E8F975E5-A9B6-4184-9C41-E3F5F59BB7D1}" destId="{A56DC095-BA8E-CE4F-9630-EC646367BC35}" srcOrd="0" destOrd="0" presId="urn:microsoft.com/office/officeart/2017/3/layout/HorizontalLabelsTimeline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CC4D8485-C7C5-1743-A03D-ADBD78AD6D4A}" type="presOf" srcId="{50CEFF7D-0232-3F4E-AE7E-AB07568F7C70}" destId="{AA80307C-8571-774E-B9C0-21772E90C39A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88A4E29A-28E6-2E48-BC65-C226862D8C96}" type="presOf" srcId="{C3FCFA0D-92F7-47DC-8C03-2D074861593A}" destId="{C07DB92B-83AE-624B-A887-C5D81521E187}" srcOrd="0" destOrd="0" presId="urn:microsoft.com/office/officeart/2017/3/layout/HorizontalLabelsTimeline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B600A5EF-0AA8-4FFD-AABF-078088918AFC}" srcId="{B9745A93-03F7-482E-8689-FC73D01E3F69}" destId="{C3FCFA0D-92F7-47DC-8C03-2D074861593A}" srcOrd="9" destOrd="0" parTransId="{E41DDD92-D4AC-479C-B785-3456B4C1CA44}" sibTransId="{9869221D-64CA-4961-8E63-22FFF901EE8B}"/>
    <dgm:cxn modelId="{244DE4F0-DD86-8243-92C8-42D173BB921E}" srcId="{C6B507A8-C021-7A4F-885C-EF5D1D0A9024}" destId="{50CEFF7D-0232-3F4E-AE7E-AB07568F7C70}" srcOrd="0" destOrd="0" parTransId="{EEBFF670-9F03-104C-9EAD-D1A6D9F9AEC4}" sibTransId="{635F6A83-ADE6-DD4C-B901-E5749F8A7DDD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  <dgm:cxn modelId="{3167B147-B792-5A47-856F-38C2ED3EF358}" type="presParOf" srcId="{ED39A619-2033-0443-A069-3E84D984F371}" destId="{1656F675-E5FB-944F-994E-5B0FEF60B303}" srcOrd="15" destOrd="0" presId="urn:microsoft.com/office/officeart/2017/3/layout/HorizontalLabelsTimeline"/>
    <dgm:cxn modelId="{0288F3B6-016B-2240-805A-8CF7C150C9AF}" type="presParOf" srcId="{ED39A619-2033-0443-A069-3E84D984F371}" destId="{81433A29-8348-8D41-888A-76E0FDDD7B81}" srcOrd="16" destOrd="0" presId="urn:microsoft.com/office/officeart/2017/3/layout/HorizontalLabelsTimeline"/>
    <dgm:cxn modelId="{D48DC064-86FF-B144-B1D1-C95E3BBDAFCE}" type="presParOf" srcId="{81433A29-8348-8D41-888A-76E0FDDD7B81}" destId="{29A15B64-89C3-C842-8C3D-EF7E7DD09F02}" srcOrd="0" destOrd="0" presId="urn:microsoft.com/office/officeart/2017/3/layout/HorizontalLabelsTimeline"/>
    <dgm:cxn modelId="{94E0098B-0E0B-274B-92BA-E0215290EC60}" type="presParOf" srcId="{81433A29-8348-8D41-888A-76E0FDDD7B81}" destId="{59F86E5E-6A38-6243-8D1B-952DC4C67EAA}" srcOrd="1" destOrd="0" presId="urn:microsoft.com/office/officeart/2017/3/layout/HorizontalLabelsTimeline"/>
    <dgm:cxn modelId="{41132A86-BB8B-084F-91D3-E286F86CB510}" type="presParOf" srcId="{59F86E5E-6A38-6243-8D1B-952DC4C67EAA}" destId="{AA80307C-8571-774E-B9C0-21772E90C39A}" srcOrd="0" destOrd="0" presId="urn:microsoft.com/office/officeart/2017/3/layout/HorizontalLabelsTimeline"/>
    <dgm:cxn modelId="{C57D3E65-3475-7744-BDFE-C2545C029F65}" type="presParOf" srcId="{59F86E5E-6A38-6243-8D1B-952DC4C67EAA}" destId="{775F1166-40AB-0247-A644-0BB96665D7B4}" srcOrd="1" destOrd="0" presId="urn:microsoft.com/office/officeart/2017/3/layout/HorizontalLabelsTimeline"/>
    <dgm:cxn modelId="{439F13B8-3092-1C4F-976D-F49AEC157CB4}" type="presParOf" srcId="{81433A29-8348-8D41-888A-76E0FDDD7B81}" destId="{E72E0925-6EFD-0541-995E-D2D869A1782A}" srcOrd="2" destOrd="0" presId="urn:microsoft.com/office/officeart/2017/3/layout/HorizontalLabelsTimeline"/>
    <dgm:cxn modelId="{C2675077-521B-1241-83FC-234F7BC2B4D0}" type="presParOf" srcId="{81433A29-8348-8D41-888A-76E0FDDD7B81}" destId="{2545BEF3-290D-204A-8888-44972FE01920}" srcOrd="3" destOrd="0" presId="urn:microsoft.com/office/officeart/2017/3/layout/HorizontalLabelsTimeline"/>
    <dgm:cxn modelId="{A0B77159-93F9-E74E-9E00-E613BC1F43DD}" type="presParOf" srcId="{81433A29-8348-8D41-888A-76E0FDDD7B81}" destId="{5AF6091A-D846-0A40-81F8-1FB8B5D91153}" srcOrd="4" destOrd="0" presId="urn:microsoft.com/office/officeart/2017/3/layout/HorizontalLabelsTimeline"/>
    <dgm:cxn modelId="{AD0ABD63-D589-DF46-9516-9020142CA5CC}" type="presParOf" srcId="{ED39A619-2033-0443-A069-3E84D984F371}" destId="{7C2B1E6D-DD98-F349-80DE-44828D75679D}" srcOrd="17" destOrd="0" presId="urn:microsoft.com/office/officeart/2017/3/layout/HorizontalLabelsTimeline"/>
    <dgm:cxn modelId="{B68CCF3E-1B5A-D74A-B10A-E821E9945FB8}" type="presParOf" srcId="{ED39A619-2033-0443-A069-3E84D984F371}" destId="{4024D7EB-4F11-4946-A8C1-93BCCB0AA3AC}" srcOrd="18" destOrd="0" presId="urn:microsoft.com/office/officeart/2017/3/layout/HorizontalLabelsTimeline"/>
    <dgm:cxn modelId="{8E1CF0C0-65C0-A44D-9003-4F7EF40AC733}" type="presParOf" srcId="{4024D7EB-4F11-4946-A8C1-93BCCB0AA3AC}" destId="{C07DB92B-83AE-624B-A887-C5D81521E187}" srcOrd="0" destOrd="0" presId="urn:microsoft.com/office/officeart/2017/3/layout/HorizontalLabelsTimeline"/>
    <dgm:cxn modelId="{E5A6622E-E9D2-2C42-B87D-5302D74B7C26}" type="presParOf" srcId="{4024D7EB-4F11-4946-A8C1-93BCCB0AA3AC}" destId="{BE44E156-FFF9-474D-8B83-2323DCB6B633}" srcOrd="1" destOrd="0" presId="urn:microsoft.com/office/officeart/2017/3/layout/HorizontalLabelsTimeline"/>
    <dgm:cxn modelId="{59BA130E-5400-174F-8C7F-7881A64E01A4}" type="presParOf" srcId="{BE44E156-FFF9-474D-8B83-2323DCB6B633}" destId="{A56DC095-BA8E-CE4F-9630-EC646367BC35}" srcOrd="0" destOrd="0" presId="urn:microsoft.com/office/officeart/2017/3/layout/HorizontalLabelsTimeline"/>
    <dgm:cxn modelId="{337EF99F-9830-194F-B1A7-FAF8967106F5}" type="presParOf" srcId="{BE44E156-FFF9-474D-8B83-2323DCB6B633}" destId="{6120902E-F512-934F-9AA6-7E06DB2F83E2}" srcOrd="1" destOrd="0" presId="urn:microsoft.com/office/officeart/2017/3/layout/HorizontalLabelsTimeline"/>
    <dgm:cxn modelId="{B02516D8-21BE-6C4A-911B-F4C384A029AB}" type="presParOf" srcId="{4024D7EB-4F11-4946-A8C1-93BCCB0AA3AC}" destId="{43B2DA92-57FF-2141-982C-D6C5775B0BE6}" srcOrd="2" destOrd="0" presId="urn:microsoft.com/office/officeart/2017/3/layout/HorizontalLabelsTimeline"/>
    <dgm:cxn modelId="{B41D7E2D-8B6C-D549-9CCA-817A66E0FA1C}" type="presParOf" srcId="{4024D7EB-4F11-4946-A8C1-93BCCB0AA3AC}" destId="{18A8E77F-01A8-9C49-A9F6-0E5A7B34CC8E}" srcOrd="3" destOrd="0" presId="urn:microsoft.com/office/officeart/2017/3/layout/HorizontalLabelsTimeline"/>
    <dgm:cxn modelId="{4CB01C34-DE4E-BE4D-B155-242FE2D3B71A}" type="presParOf" srcId="{4024D7EB-4F11-4946-A8C1-93BCCB0AA3AC}" destId="{290CE34F-52E7-E34E-893B-ABB111A9C58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25594" y="1140253"/>
          <a:ext cx="1763068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6:45</a:t>
          </a:r>
        </a:p>
      </dsp:txBody>
      <dsp:txXfrm>
        <a:off x="125594" y="1140253"/>
        <a:ext cx="1763068" cy="441388"/>
      </dsp:txXfrm>
    </dsp:sp>
    <dsp:sp modelId="{38C1D5C2-CF61-104E-B50F-5E8379136A44}">
      <dsp:nvSpPr>
        <dsp:cNvPr id="0" name=""/>
        <dsp:cNvSpPr/>
      </dsp:nvSpPr>
      <dsp:spPr>
        <a:xfrm>
          <a:off x="125594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HW2</a:t>
          </a:r>
        </a:p>
      </dsp:txBody>
      <dsp:txXfrm>
        <a:off x="125594" y="653864"/>
        <a:ext cx="1763068" cy="486389"/>
      </dsp:txXfrm>
    </dsp:sp>
    <dsp:sp modelId="{EFACDE30-CEEC-DA47-AF73-AAFC1F550F19}">
      <dsp:nvSpPr>
        <dsp:cNvPr id="0" name=""/>
        <dsp:cNvSpPr/>
      </dsp:nvSpPr>
      <dsp:spPr>
        <a:xfrm>
          <a:off x="1007129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127338" y="2096595"/>
          <a:ext cx="1763068" cy="441388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22225" cap="rnd" cmpd="sng" algn="ctr">
          <a:solidFill>
            <a:schemeClr val="accent2">
              <a:hueOff val="132415"/>
              <a:satOff val="768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6:45 – 7:15</a:t>
          </a:r>
        </a:p>
      </dsp:txBody>
      <dsp:txXfrm>
        <a:off x="1127338" y="2096595"/>
        <a:ext cx="1763068" cy="441388"/>
      </dsp:txXfrm>
    </dsp:sp>
    <dsp:sp modelId="{87A2D70A-2FE6-624A-ACA6-67ED5F1CB006}">
      <dsp:nvSpPr>
        <dsp:cNvPr id="0" name=""/>
        <dsp:cNvSpPr/>
      </dsp:nvSpPr>
      <dsp:spPr>
        <a:xfrm>
          <a:off x="1127338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116088"/>
            <a:satOff val="1494"/>
            <a:lumOff val="19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16088"/>
              <a:satOff val="1494"/>
              <a:lumOff val="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Regex and Pandas</a:t>
          </a:r>
        </a:p>
      </dsp:txBody>
      <dsp:txXfrm>
        <a:off x="1127338" y="2537984"/>
        <a:ext cx="1763068" cy="486389"/>
      </dsp:txXfrm>
    </dsp:sp>
    <dsp:sp modelId="{AAF71D0A-EDA1-9D46-9D4A-79946F543362}">
      <dsp:nvSpPr>
        <dsp:cNvPr id="0" name=""/>
        <dsp:cNvSpPr/>
      </dsp:nvSpPr>
      <dsp:spPr>
        <a:xfrm>
          <a:off x="200887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32415"/>
              <a:satOff val="768"/>
              <a:lumOff val="7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978519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1980262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129081" y="1140253"/>
          <a:ext cx="1763068" cy="441388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22225" cap="rnd" cmpd="sng" algn="ctr">
          <a:solidFill>
            <a:schemeClr val="accent2">
              <a:hueOff val="264830"/>
              <a:satOff val="1536"/>
              <a:lumOff val="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7:15 – 7:25</a:t>
          </a:r>
        </a:p>
      </dsp:txBody>
      <dsp:txXfrm>
        <a:off x="2129081" y="1140253"/>
        <a:ext cx="1763068" cy="441388"/>
      </dsp:txXfrm>
    </dsp:sp>
    <dsp:sp modelId="{F6717096-E83B-C745-8025-6DCAFB62E5BF}">
      <dsp:nvSpPr>
        <dsp:cNvPr id="0" name=""/>
        <dsp:cNvSpPr/>
      </dsp:nvSpPr>
      <dsp:spPr>
        <a:xfrm>
          <a:off x="2129081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232175"/>
            <a:satOff val="2988"/>
            <a:lumOff val="38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32175"/>
              <a:satOff val="2988"/>
              <a:lumOff val="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1: Regex</a:t>
          </a:r>
        </a:p>
      </dsp:txBody>
      <dsp:txXfrm>
        <a:off x="2129081" y="653864"/>
        <a:ext cx="1763068" cy="486389"/>
      </dsp:txXfrm>
    </dsp:sp>
    <dsp:sp modelId="{E80CAB82-90E5-A34A-97E5-D162134ACAF2}">
      <dsp:nvSpPr>
        <dsp:cNvPr id="0" name=""/>
        <dsp:cNvSpPr/>
      </dsp:nvSpPr>
      <dsp:spPr>
        <a:xfrm>
          <a:off x="3010616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264830"/>
              <a:satOff val="1536"/>
              <a:lumOff val="15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130825" y="2096595"/>
          <a:ext cx="1763068" cy="441388"/>
        </a:xfrm>
        <a:prstGeom prst="rect">
          <a:avLst/>
        </a:prstGeom>
        <a:solidFill>
          <a:schemeClr val="accent2">
            <a:hueOff val="397245"/>
            <a:satOff val="2304"/>
            <a:lumOff val="2288"/>
            <a:alphaOff val="0"/>
          </a:schemeClr>
        </a:solidFill>
        <a:ln w="22225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7:25-7:30</a:t>
          </a:r>
        </a:p>
      </dsp:txBody>
      <dsp:txXfrm>
        <a:off x="3130825" y="2096595"/>
        <a:ext cx="1763068" cy="441388"/>
      </dsp:txXfrm>
    </dsp:sp>
    <dsp:sp modelId="{F3E731BF-201C-6F4C-8A91-66AA0F233088}">
      <dsp:nvSpPr>
        <dsp:cNvPr id="0" name=""/>
        <dsp:cNvSpPr/>
      </dsp:nvSpPr>
      <dsp:spPr>
        <a:xfrm>
          <a:off x="3130825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348263"/>
            <a:satOff val="4482"/>
            <a:lumOff val="5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48263"/>
              <a:satOff val="4482"/>
              <a:lumOff val="5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3130825" y="2537984"/>
        <a:ext cx="1763068" cy="486389"/>
      </dsp:txXfrm>
    </dsp:sp>
    <dsp:sp modelId="{4551124C-9BE5-EC4A-8B49-66B6ACDE31C6}">
      <dsp:nvSpPr>
        <dsp:cNvPr id="0" name=""/>
        <dsp:cNvSpPr/>
      </dsp:nvSpPr>
      <dsp:spPr>
        <a:xfrm>
          <a:off x="401235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2982006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398374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4132568" y="1140253"/>
          <a:ext cx="1763068" cy="441388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22225" cap="rnd" cmpd="sng" algn="ctr">
          <a:solidFill>
            <a:schemeClr val="accent2">
              <a:hueOff val="529660"/>
              <a:satOff val="3072"/>
              <a:lumOff val="3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 – 7:45</a:t>
          </a:r>
        </a:p>
      </dsp:txBody>
      <dsp:txXfrm>
        <a:off x="4132568" y="1140253"/>
        <a:ext cx="1763068" cy="441388"/>
      </dsp:txXfrm>
    </dsp:sp>
    <dsp:sp modelId="{1A2CE2C5-1944-9A42-B822-093ED8629716}">
      <dsp:nvSpPr>
        <dsp:cNvPr id="0" name=""/>
        <dsp:cNvSpPr/>
      </dsp:nvSpPr>
      <dsp:spPr>
        <a:xfrm>
          <a:off x="4132568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464351"/>
            <a:satOff val="5976"/>
            <a:lumOff val="77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64351"/>
              <a:satOff val="5976"/>
              <a:lumOff val="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Wrap Up TF-IDF</a:t>
          </a:r>
        </a:p>
      </dsp:txBody>
      <dsp:txXfrm>
        <a:off x="4132568" y="653864"/>
        <a:ext cx="1763068" cy="486389"/>
      </dsp:txXfrm>
    </dsp:sp>
    <dsp:sp modelId="{14919DA7-2AF0-6B49-AE4D-BBFB5951E495}">
      <dsp:nvSpPr>
        <dsp:cNvPr id="0" name=""/>
        <dsp:cNvSpPr/>
      </dsp:nvSpPr>
      <dsp:spPr>
        <a:xfrm>
          <a:off x="5014103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29660"/>
              <a:satOff val="3072"/>
              <a:lumOff val="30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5134312" y="2096595"/>
          <a:ext cx="1763068" cy="441388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22225" cap="rnd" cmpd="sng" algn="ctr">
          <a:solidFill>
            <a:schemeClr val="accent2">
              <a:hueOff val="662075"/>
              <a:satOff val="3841"/>
              <a:lumOff val="3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7:45 – 8:00</a:t>
          </a:r>
        </a:p>
      </dsp:txBody>
      <dsp:txXfrm>
        <a:off x="5134312" y="2096595"/>
        <a:ext cx="1763068" cy="441388"/>
      </dsp:txXfrm>
    </dsp:sp>
    <dsp:sp modelId="{F76CAAA2-371D-4A4B-9D68-A16A57FCF9A4}">
      <dsp:nvSpPr>
        <dsp:cNvPr id="0" name=""/>
        <dsp:cNvSpPr/>
      </dsp:nvSpPr>
      <dsp:spPr>
        <a:xfrm>
          <a:off x="5134312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580438"/>
            <a:satOff val="7470"/>
            <a:lumOff val="97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80438"/>
              <a:satOff val="7470"/>
              <a:lumOff val="9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II: TF-IDF</a:t>
          </a:r>
        </a:p>
      </dsp:txBody>
      <dsp:txXfrm>
        <a:off x="5134312" y="2537984"/>
        <a:ext cx="1763068" cy="486389"/>
      </dsp:txXfrm>
    </dsp:sp>
    <dsp:sp modelId="{0F90F0CE-2587-5E48-B021-13227B9C23AE}">
      <dsp:nvSpPr>
        <dsp:cNvPr id="0" name=""/>
        <dsp:cNvSpPr/>
      </dsp:nvSpPr>
      <dsp:spPr>
        <a:xfrm>
          <a:off x="6015846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662075"/>
              <a:satOff val="3841"/>
              <a:lumOff val="38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4985493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5987236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6136055" y="1140253"/>
          <a:ext cx="1763068" cy="441388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22225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8:00-8:30</a:t>
          </a:r>
        </a:p>
      </dsp:txBody>
      <dsp:txXfrm>
        <a:off x="6136055" y="1140253"/>
        <a:ext cx="1763068" cy="441388"/>
      </dsp:txXfrm>
    </dsp:sp>
    <dsp:sp modelId="{904114FA-B506-0E41-9395-5AF8D280FD40}">
      <dsp:nvSpPr>
        <dsp:cNvPr id="0" name=""/>
        <dsp:cNvSpPr/>
      </dsp:nvSpPr>
      <dsp:spPr>
        <a:xfrm>
          <a:off x="6136055" y="250855"/>
          <a:ext cx="1763068" cy="889397"/>
        </a:xfrm>
        <a:prstGeom prst="rect">
          <a:avLst/>
        </a:prstGeom>
        <a:solidFill>
          <a:schemeClr val="accent2">
            <a:tint val="40000"/>
            <a:alpha val="90000"/>
            <a:hueOff val="696526"/>
            <a:satOff val="8964"/>
            <a:lumOff val="1167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96526"/>
              <a:satOff val="8964"/>
              <a:lumOff val="11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Logistic Regression and Text Classification</a:t>
          </a:r>
        </a:p>
      </dsp:txBody>
      <dsp:txXfrm>
        <a:off x="6136055" y="250855"/>
        <a:ext cx="1763068" cy="889397"/>
      </dsp:txXfrm>
    </dsp:sp>
    <dsp:sp modelId="{C3E20828-B9A2-074B-806A-A57DE5E9F012}">
      <dsp:nvSpPr>
        <dsp:cNvPr id="0" name=""/>
        <dsp:cNvSpPr/>
      </dsp:nvSpPr>
      <dsp:spPr>
        <a:xfrm>
          <a:off x="7017590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7137799" y="2096595"/>
          <a:ext cx="1763068" cy="441388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22225" cap="rnd" cmpd="sng" algn="ctr">
          <a:solidFill>
            <a:schemeClr val="accent2">
              <a:hueOff val="926905"/>
              <a:satOff val="5377"/>
              <a:lumOff val="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8:30-8:35</a:t>
          </a:r>
        </a:p>
      </dsp:txBody>
      <dsp:txXfrm>
        <a:off x="7137799" y="2096595"/>
        <a:ext cx="1763068" cy="441388"/>
      </dsp:txXfrm>
    </dsp:sp>
    <dsp:sp modelId="{6CB7BEEA-DDE4-6C48-A5D5-B8E5A5AB5B9D}">
      <dsp:nvSpPr>
        <dsp:cNvPr id="0" name=""/>
        <dsp:cNvSpPr/>
      </dsp:nvSpPr>
      <dsp:spPr>
        <a:xfrm>
          <a:off x="7137799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812614"/>
            <a:satOff val="10458"/>
            <a:lumOff val="136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12614"/>
              <a:satOff val="10458"/>
              <a:lumOff val="1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7137799" y="2537984"/>
        <a:ext cx="1763068" cy="486389"/>
      </dsp:txXfrm>
    </dsp:sp>
    <dsp:sp modelId="{945C20F7-19F5-E14B-BE71-4C38B77EEC76}">
      <dsp:nvSpPr>
        <dsp:cNvPr id="0" name=""/>
        <dsp:cNvSpPr/>
      </dsp:nvSpPr>
      <dsp:spPr>
        <a:xfrm>
          <a:off x="8019333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926905"/>
              <a:satOff val="5377"/>
              <a:lumOff val="53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6988980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7990723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B64-89C3-C842-8C3D-EF7E7DD09F02}">
      <dsp:nvSpPr>
        <dsp:cNvPr id="0" name=""/>
        <dsp:cNvSpPr/>
      </dsp:nvSpPr>
      <dsp:spPr>
        <a:xfrm>
          <a:off x="8139542" y="1140253"/>
          <a:ext cx="1763068" cy="441388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22225" cap="rnd" cmpd="sng" algn="ctr">
          <a:solidFill>
            <a:schemeClr val="accent2">
              <a:hueOff val="1059320"/>
              <a:satOff val="6145"/>
              <a:lumOff val="6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8:35-9:00</a:t>
          </a:r>
        </a:p>
      </dsp:txBody>
      <dsp:txXfrm>
        <a:off x="8139542" y="1140253"/>
        <a:ext cx="1763068" cy="441388"/>
      </dsp:txXfrm>
    </dsp:sp>
    <dsp:sp modelId="{AA80307C-8571-774E-B9C0-21772E90C39A}">
      <dsp:nvSpPr>
        <dsp:cNvPr id="0" name=""/>
        <dsp:cNvSpPr/>
      </dsp:nvSpPr>
      <dsp:spPr>
        <a:xfrm>
          <a:off x="8139542" y="65386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928701"/>
            <a:satOff val="11952"/>
            <a:lumOff val="155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28701"/>
              <a:satOff val="11952"/>
              <a:lumOff val="1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 Embeddings</a:t>
          </a:r>
        </a:p>
      </dsp:txBody>
      <dsp:txXfrm>
        <a:off x="8139542" y="653864"/>
        <a:ext cx="1763068" cy="486389"/>
      </dsp:txXfrm>
    </dsp:sp>
    <dsp:sp modelId="{E72E0925-6EFD-0541-995E-D2D869A1782A}">
      <dsp:nvSpPr>
        <dsp:cNvPr id="0" name=""/>
        <dsp:cNvSpPr/>
      </dsp:nvSpPr>
      <dsp:spPr>
        <a:xfrm>
          <a:off x="902107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59320"/>
              <a:satOff val="6145"/>
              <a:lumOff val="6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DB92B-83AE-624B-A887-C5D81521E187}">
      <dsp:nvSpPr>
        <dsp:cNvPr id="0" name=""/>
        <dsp:cNvSpPr/>
      </dsp:nvSpPr>
      <dsp:spPr>
        <a:xfrm>
          <a:off x="9141286" y="2096595"/>
          <a:ext cx="1763068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9:10 – 9:20</a:t>
          </a:r>
        </a:p>
      </dsp:txBody>
      <dsp:txXfrm>
        <a:off x="9141286" y="2096595"/>
        <a:ext cx="1763068" cy="441388"/>
      </dsp:txXfrm>
    </dsp:sp>
    <dsp:sp modelId="{A56DC095-BA8E-CE4F-9630-EC646367BC35}">
      <dsp:nvSpPr>
        <dsp:cNvPr id="0" name=""/>
        <dsp:cNvSpPr/>
      </dsp:nvSpPr>
      <dsp:spPr>
        <a:xfrm>
          <a:off x="9141286" y="2537984"/>
          <a:ext cx="1763068" cy="486389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Midterm Overview</a:t>
          </a:r>
        </a:p>
      </dsp:txBody>
      <dsp:txXfrm>
        <a:off x="9141286" y="2537984"/>
        <a:ext cx="1763068" cy="486389"/>
      </dsp:txXfrm>
    </dsp:sp>
    <dsp:sp modelId="{43B2DA92-57FF-2141-982C-D6C5775B0BE6}">
      <dsp:nvSpPr>
        <dsp:cNvPr id="0" name=""/>
        <dsp:cNvSpPr/>
      </dsp:nvSpPr>
      <dsp:spPr>
        <a:xfrm>
          <a:off x="10022820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5BEF3-290D-204A-8888-44972FE01920}">
      <dsp:nvSpPr>
        <dsp:cNvPr id="0" name=""/>
        <dsp:cNvSpPr/>
      </dsp:nvSpPr>
      <dsp:spPr>
        <a:xfrm rot="2700000">
          <a:off x="8992467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E77F-01A8-9C49-A9F6-0E5A7B34CC8E}">
      <dsp:nvSpPr>
        <dsp:cNvPr id="0" name=""/>
        <dsp:cNvSpPr/>
      </dsp:nvSpPr>
      <dsp:spPr>
        <a:xfrm rot="2700000">
          <a:off x="9994210" y="1810509"/>
          <a:ext cx="57219" cy="57219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You’ll have two exercises today: one on regular expressions, and one on classification/word embeddings.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>
                <a:solidFill>
                  <a:schemeClr val="bg1"/>
                </a:solidFill>
              </a:rPr>
              <a:t>spacy</a:t>
            </a:r>
            <a:r>
              <a:rPr lang="en-US" sz="2000" dirty="0">
                <a:solidFill>
                  <a:schemeClr val="bg1"/>
                </a:solidFill>
              </a:rPr>
              <a:t> (pip install spacy)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 for week 4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(April 2</a:t>
            </a:r>
            <a:r>
              <a:rPr lang="en-US" baseline="30000" dirty="0">
                <a:solidFill>
                  <a:srgbClr val="FFFEFF"/>
                </a:solidFill>
              </a:rPr>
              <a:t>nd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1151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1A1-3727-2F48-A5CE-BF7EF65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8F3-BBD1-994D-B42F-37ACBB70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Check/post </a:t>
            </a:r>
            <a:r>
              <a:rPr lang="en-US" b="1" dirty="0"/>
              <a:t>#questions </a:t>
            </a:r>
            <a:r>
              <a:rPr lang="en-US" dirty="0"/>
              <a:t>for class questions.</a:t>
            </a:r>
            <a:endParaRPr lang="en-US" b="1" dirty="0"/>
          </a:p>
          <a:p>
            <a:r>
              <a:rPr lang="en-US" dirty="0"/>
              <a:t>HW3 will be graded by</a:t>
            </a:r>
            <a:r>
              <a:rPr lang="en-US" b="1" dirty="0"/>
              <a:t> 11:59pm PST, Saturday April. 6</a:t>
            </a:r>
            <a:r>
              <a:rPr lang="en-US" b="1" baseline="30000" dirty="0"/>
              <a:t>th</a:t>
            </a:r>
            <a:r>
              <a:rPr lang="en-US" b="1" dirty="0"/>
              <a:t>.</a:t>
            </a:r>
          </a:p>
          <a:p>
            <a:r>
              <a:rPr lang="en-US" dirty="0"/>
              <a:t>Rubric for the midterm exam will be uploaded by </a:t>
            </a:r>
            <a:r>
              <a:rPr lang="en-US" b="1" dirty="0"/>
              <a:t>Sunday</a:t>
            </a:r>
            <a:r>
              <a:rPr lang="en-US" dirty="0"/>
              <a:t>.</a:t>
            </a:r>
          </a:p>
          <a:p>
            <a:r>
              <a:rPr lang="en-US" b="1" dirty="0"/>
              <a:t>Office hours this week are Saturday 9am-12pm PST.</a:t>
            </a:r>
          </a:p>
          <a:p>
            <a:r>
              <a:rPr lang="en-US" dirty="0"/>
              <a:t>Class exercises today need to be </a:t>
            </a:r>
            <a:r>
              <a:rPr lang="en-US" b="1" dirty="0"/>
              <a:t>submitted via Slack </a:t>
            </a:r>
            <a:r>
              <a:rPr lang="en-US" dirty="0"/>
              <a:t>to me for classwork grade.</a:t>
            </a:r>
          </a:p>
          <a:p>
            <a:r>
              <a:rPr lang="en-US" dirty="0"/>
              <a:t>Midterm exam will be </a:t>
            </a:r>
            <a:r>
              <a:rPr lang="en-US" b="1" dirty="0"/>
              <a:t>80 minutes </a:t>
            </a:r>
            <a:r>
              <a:rPr lang="en-US" dirty="0"/>
              <a:t>on </a:t>
            </a:r>
            <a:r>
              <a:rPr lang="en-US" b="1" dirty="0"/>
              <a:t>Tuesday,  April 9</a:t>
            </a:r>
            <a:r>
              <a:rPr lang="en-US" b="1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Document:</a:t>
            </a:r>
          </a:p>
          <a:p>
            <a:pPr lvl="1"/>
            <a:r>
              <a:rPr lang="en-US" sz="3000" b="1" dirty="0"/>
              <a:t>A.</a:t>
            </a:r>
          </a:p>
          <a:p>
            <a:pPr lvl="1"/>
            <a:r>
              <a:rPr lang="en-US" sz="3000" b="1" dirty="0"/>
              <a:t>B.</a:t>
            </a:r>
          </a:p>
          <a:p>
            <a:pPr lvl="1"/>
            <a:r>
              <a:rPr lang="en-US" sz="3000" b="1" dirty="0"/>
              <a:t>C.</a:t>
            </a:r>
          </a:p>
          <a:p>
            <a:pPr lvl="1"/>
            <a:r>
              <a:rPr lang="en-US" sz="3000" b="1" dirty="0"/>
              <a:t>D.</a:t>
            </a:r>
          </a:p>
          <a:p>
            <a:pPr lvl="1"/>
            <a:r>
              <a:rPr lang="en-US" sz="3000" b="1" dirty="0"/>
              <a:t>E.</a:t>
            </a:r>
          </a:p>
          <a:p>
            <a:pPr marL="324000" lvl="1" indent="0">
              <a:buNone/>
            </a:pPr>
            <a:r>
              <a:rPr lang="en-US" sz="3000" b="1" dirty="0"/>
              <a:t>Compute TF-IDF score for “plot”.</a:t>
            </a:r>
          </a:p>
        </p:txBody>
      </p:sp>
    </p:spTree>
    <p:extLst>
      <p:ext uri="{BB962C8B-B14F-4D97-AF65-F5344CB8AC3E}">
        <p14:creationId xmlns:p14="http://schemas.microsoft.com/office/powerpoint/2010/main" val="31361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(15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Work in pairs on </a:t>
            </a:r>
            <a:r>
              <a:rPr lang="en-US" sz="3200" b="1"/>
              <a:t>the exercise. </a:t>
            </a:r>
            <a:r>
              <a:rPr lang="en-US" sz="3200" b="1" dirty="0"/>
              <a:t>Submit only one copy of your code to me via Slack.</a:t>
            </a:r>
          </a:p>
        </p:txBody>
      </p:sp>
    </p:spTree>
    <p:extLst>
      <p:ext uri="{BB962C8B-B14F-4D97-AF65-F5344CB8AC3E}">
        <p14:creationId xmlns:p14="http://schemas.microsoft.com/office/powerpoint/2010/main" val="174395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219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TEXT ANALYTICs AND NATURAL LANGUAGE PROCESSING WEEK 4</vt:lpstr>
      <vt:lpstr>Agenda (April 2nd, 2019)</vt:lpstr>
      <vt:lpstr>Logistics</vt:lpstr>
      <vt:lpstr>TF-IDF Exercise (10 minutes)</vt:lpstr>
      <vt:lpstr>Regular Expressions (15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3</dc:title>
  <dc:creator>Yu Chen</dc:creator>
  <cp:lastModifiedBy>Yu Chen</cp:lastModifiedBy>
  <cp:revision>7</cp:revision>
  <dcterms:created xsi:type="dcterms:W3CDTF">2019-03-27T00:36:08Z</dcterms:created>
  <dcterms:modified xsi:type="dcterms:W3CDTF">2019-04-03T00:08:38Z</dcterms:modified>
</cp:coreProperties>
</file>