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T Sans Narrow"/>
      <p:regular r:id="rId13"/>
      <p:bold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regular.fntdata"/><Relationship Id="rId14" Type="http://schemas.openxmlformats.org/officeDocument/2006/relationships/font" Target="fonts/PTSansNarrow-bold.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900"/>
              </a:spcBef>
              <a:spcAft>
                <a:spcPts val="90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9a467ac4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9a467ac4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9a467ac4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9a467ac4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9a467ac4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9a467ac4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conceptual model reveals 3 important aspects of the designers when creative accessible learning materials:</a:t>
            </a:r>
            <a:br>
              <a:rPr lang="en"/>
            </a:br>
            <a:r>
              <a:rPr lang="en"/>
              <a:t>First: </a:t>
            </a:r>
            <a:r>
              <a:rPr b="1" lang="en"/>
              <a:t>Assistive</a:t>
            </a:r>
            <a:r>
              <a:rPr b="1" lang="en"/>
              <a:t> Technology</a:t>
            </a:r>
            <a:r>
              <a:rPr lang="en"/>
              <a:t>, such as visual tools to aid students with reading are different among the students, for examples, these tools are JAWS, NVDA, narrator, chromeVox, voiceover, etc. Since the students do not use just one single system, it is important for the designers to create a </a:t>
            </a:r>
            <a:r>
              <a:rPr b="1" lang="en"/>
              <a:t>personalized </a:t>
            </a:r>
            <a:r>
              <a:rPr b="1" lang="en"/>
              <a:t>solutio</a:t>
            </a:r>
            <a:r>
              <a:rPr lang="en"/>
              <a:t>n,</a:t>
            </a:r>
            <a:r>
              <a:rPr lang="en"/>
              <a:t> tailored to each specific system that the students are using. This is an important aspect of the conceptual model of the design process because it is a </a:t>
            </a:r>
            <a:r>
              <a:rPr b="1" lang="en"/>
              <a:t>physical limitation</a:t>
            </a:r>
            <a:r>
              <a:rPr lang="en"/>
              <a:t> that the designers are </a:t>
            </a:r>
            <a:r>
              <a:rPr lang="en"/>
              <a:t>constrained</a:t>
            </a:r>
            <a:r>
              <a:rPr lang="en"/>
              <a:t> to when designing, and it is crucial for the designers to established these limitations early on to mitigate designing </a:t>
            </a:r>
            <a:r>
              <a:rPr lang="en"/>
              <a:t>faulty</a:t>
            </a:r>
            <a:r>
              <a:rPr lang="en"/>
              <a:t> solutions.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Secondly, When designing something that is </a:t>
            </a:r>
            <a:r>
              <a:rPr b="1" lang="en"/>
              <a:t>dynamic</a:t>
            </a:r>
            <a:r>
              <a:rPr lang="en"/>
              <a:t>, the designers needs to account for the system in case of r</a:t>
            </a:r>
            <a:r>
              <a:rPr b="1" lang="en"/>
              <a:t>untime errors </a:t>
            </a:r>
            <a:r>
              <a:rPr lang="en"/>
              <a:t>occur. For example, let’s say that the students click on a pdf file, they might run into such as unsupported file for math, picture, and other media. Because the designers do not know when the students would run into the problem, it is </a:t>
            </a:r>
            <a:r>
              <a:rPr b="1" lang="en"/>
              <a:t>hard</a:t>
            </a:r>
            <a:r>
              <a:rPr lang="en"/>
              <a:t> to </a:t>
            </a:r>
            <a:r>
              <a:rPr b="1" lang="en"/>
              <a:t>pre-design</a:t>
            </a:r>
            <a:r>
              <a:rPr lang="en"/>
              <a:t> a consistent system. Students’ courses are updated every semester, it is</a:t>
            </a:r>
            <a:r>
              <a:rPr b="1" lang="en"/>
              <a:t> computationally expensive </a:t>
            </a:r>
            <a:r>
              <a:rPr lang="en"/>
              <a:t>to redesign the system again and again after every semester. Thus, error handling is important to our conceptual model as it allows the designers to design a sophisticate system that accounts for dynamic events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Third, Designing is not a one person job, hence it is a </a:t>
            </a:r>
            <a:r>
              <a:rPr b="1" lang="en"/>
              <a:t>collective effort of distributive cognition </a:t>
            </a:r>
            <a:r>
              <a:rPr lang="en"/>
              <a:t>process allowing multiple people to collab together; therefore, designers needs to understand what their peers know and communicate to reach a </a:t>
            </a:r>
            <a:r>
              <a:rPr b="1" lang="en"/>
              <a:t>consensus</a:t>
            </a:r>
            <a:r>
              <a:rPr b="1" lang="en"/>
              <a:t> goa</a:t>
            </a:r>
            <a:r>
              <a:rPr lang="en"/>
              <a:t>l. </a:t>
            </a:r>
            <a:r>
              <a:rPr lang="en">
                <a:solidFill>
                  <a:schemeClr val="dk1"/>
                </a:solidFill>
              </a:rPr>
              <a:t>On top of that, the designers also need to understand the user’s mental model to create an intuitive design that is coherent with the pre-existing system as mentioned above that the users are familiar with. This is crucial aspects of the conceptual model because as the number of designer increases, the need for effective brainstorming </a:t>
            </a:r>
            <a:r>
              <a:rPr b="1" lang="en">
                <a:solidFill>
                  <a:schemeClr val="dk1"/>
                </a:solidFill>
              </a:rPr>
              <a:t>sessions</a:t>
            </a:r>
            <a:r>
              <a:rPr lang="en">
                <a:solidFill>
                  <a:schemeClr val="dk1"/>
                </a:solidFill>
              </a:rPr>
              <a:t>, team </a:t>
            </a:r>
            <a:r>
              <a:rPr b="1" lang="en">
                <a:solidFill>
                  <a:schemeClr val="dk1"/>
                </a:solidFill>
              </a:rPr>
              <a:t>meetings</a:t>
            </a:r>
            <a:r>
              <a:rPr lang="en">
                <a:solidFill>
                  <a:schemeClr val="dk1"/>
                </a:solidFill>
              </a:rPr>
              <a:t> are needed for productive </a:t>
            </a:r>
            <a:r>
              <a:rPr b="1" lang="en">
                <a:solidFill>
                  <a:schemeClr val="dk1"/>
                </a:solidFill>
              </a:rPr>
              <a:t>workflow</a:t>
            </a:r>
            <a:r>
              <a:rPr lang="en">
                <a:solidFill>
                  <a:schemeClr val="dk1"/>
                </a:solidFill>
              </a:rPr>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9a467ac4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9a467ac4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9a467ac4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9a467ac4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1. Multisensory Integration</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Multisensory Integration refers to the way in which our brains combine information from different senses to build a holistic understanding. For visually impaired students, this primarily involves integrating auditory and tactile input.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Designers should design the app or website to provide congruent audio and tactile signals. For instance, as a student navigates through different sections of a course using swipe gestures or keyboard commands, auditory cues can provide additional information about the content, while tactile feedback can confirm successful navigation. Together, these auditory and tactile cues help create a richer, more intuitive user experience.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2. Predefined Templates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In the context of designing an app or website for visually impaired students, employing Predefined Templates can significantly streamline the design process and improve the final product. Templates allow designers to build on proven, effective structures rather than reinventing the wheel with each new feature or section.</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By using predefined templates, designers ensure that the interface remains consistent throughout the application or website, making it easier for users to understand and navigate. This consistency is vital for visually impaired users who rely on predictability to interact with digital platforms.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Moreover, templates also ensure that designers adhere to recognized accessibility standards, which are built into the template design. This reduces the risk of accessibility oversights and allows designers to focus on enhancing functionality and user experience.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3. Parallel Processing</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Finally, As for Parallel Processing, this principle can guide designers in creating interfaces that cater to the multi-sensory learning strengths of visually impaired students.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From a design perspective, parallel processing implies that designers should consider the synchrony and correlation of different information channels. In this, tasks are divided into smaller chunks of subtasks that can run in parallel on multiple nodes. Without parallel processing, tasks would need to be executed sequentially, significantly increasing the time required to complete computations. It would limit scalability and hinder the ability to efficiently process large amounts of data. By utilizing parallel processing, computations are performed concurrently, leading to faster processing times and increased throughput.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9a467ac4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59a467ac4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xqMz-IiV8g9fSk_zD_JP_uW8qsX9Rkpc/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xDu5PSnFH12DdLLhafLXNo9DcPUEyvyX/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rive.google.com/file/d/1OXJYxPnOb1WyaTE0N77QTKkaprvnPZwH/view"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1fEw8YqzTmwVJ-ZtqT3O7ku8r-O9VN0w/view" TargetMode="Externa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990"/>
              <a:buNone/>
            </a:pPr>
            <a:r>
              <a:t/>
            </a:r>
            <a:endParaRPr sz="2760"/>
          </a:p>
          <a:p>
            <a:pPr indent="0" lvl="0" marL="0" rtl="0" algn="ctr">
              <a:spcBef>
                <a:spcPts val="0"/>
              </a:spcBef>
              <a:spcAft>
                <a:spcPts val="0"/>
              </a:spcAft>
              <a:buSzPts val="990"/>
              <a:buNone/>
            </a:pPr>
            <a:r>
              <a:rPr lang="en" sz="3859"/>
              <a:t>A Design Thinking Approach for Creating Accessible Learning Materials</a:t>
            </a:r>
            <a:r>
              <a:rPr lang="en" sz="3859"/>
              <a:t> </a:t>
            </a:r>
            <a:endParaRPr sz="3859"/>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88"/>
              <a:buNone/>
            </a:pPr>
            <a:r>
              <a:rPr lang="en" sz="1700"/>
              <a:t>Access-Ability Innovators: </a:t>
            </a:r>
            <a:endParaRPr sz="1700"/>
          </a:p>
          <a:p>
            <a:pPr indent="0" lvl="0" marL="0" rtl="0" algn="ctr">
              <a:lnSpc>
                <a:spcPct val="80000"/>
              </a:lnSpc>
              <a:spcBef>
                <a:spcPts val="0"/>
              </a:spcBef>
              <a:spcAft>
                <a:spcPts val="0"/>
              </a:spcAft>
              <a:buSzPts val="688"/>
              <a:buNone/>
            </a:pPr>
            <a:r>
              <a:rPr lang="en" sz="1700"/>
              <a:t>Lama Rita El Shammas, Jiaying Li, </a:t>
            </a:r>
            <a:endParaRPr sz="1700"/>
          </a:p>
          <a:p>
            <a:pPr indent="0" lvl="0" marL="0" rtl="0" algn="ctr">
              <a:lnSpc>
                <a:spcPct val="80000"/>
              </a:lnSpc>
              <a:spcBef>
                <a:spcPts val="0"/>
              </a:spcBef>
              <a:spcAft>
                <a:spcPts val="0"/>
              </a:spcAft>
              <a:buSzPts val="688"/>
              <a:buNone/>
            </a:pPr>
            <a:r>
              <a:rPr lang="en" sz="1700"/>
              <a:t>Tam </a:t>
            </a:r>
            <a:r>
              <a:rPr lang="en" sz="1700"/>
              <a:t>Truong</a:t>
            </a:r>
            <a:r>
              <a:rPr lang="en" sz="1700"/>
              <a:t>, Siddharth </a:t>
            </a:r>
            <a:r>
              <a:rPr lang="en" sz="1700"/>
              <a:t>Srinivasan</a:t>
            </a:r>
            <a:r>
              <a:rPr lang="en" sz="1700"/>
              <a:t> </a:t>
            </a:r>
            <a:endParaRPr sz="1700"/>
          </a:p>
        </p:txBody>
      </p:sp>
      <p:pic>
        <p:nvPicPr>
          <p:cNvPr id="68" name="Google Shape;68;p13" title="Slide 1.mp3">
            <a:hlinkClick r:id="rId3"/>
          </p:cNvPr>
          <p:cNvPicPr preferRelativeResize="0"/>
          <p:nvPr/>
        </p:nvPicPr>
        <p:blipFill>
          <a:blip r:embed="rId4">
            <a:alphaModFix/>
          </a:blip>
          <a:stretch>
            <a:fillRect/>
          </a:stretch>
        </p:blipFill>
        <p:spPr>
          <a:xfrm>
            <a:off x="152400" y="152400"/>
            <a:ext cx="45720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Topic Importance </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t>
            </a:r>
            <a:r>
              <a:rPr lang="en"/>
              <a:t>mpower students with disabilities </a:t>
            </a:r>
            <a:endParaRPr/>
          </a:p>
          <a:p>
            <a:pPr indent="-342900" lvl="0" marL="457200" rtl="0" algn="l">
              <a:spcBef>
                <a:spcPts val="0"/>
              </a:spcBef>
              <a:spcAft>
                <a:spcPts val="0"/>
              </a:spcAft>
              <a:buSzPts val="1800"/>
              <a:buChar char="●"/>
            </a:pPr>
            <a:r>
              <a:rPr lang="en"/>
              <a:t>Offer equitable educational opportunities by building an inclusive</a:t>
            </a:r>
            <a:endParaRPr/>
          </a:p>
          <a:p>
            <a:pPr indent="457200" lvl="0" marL="0" rtl="0" algn="l">
              <a:spcBef>
                <a:spcPts val="0"/>
              </a:spcBef>
              <a:spcAft>
                <a:spcPts val="0"/>
              </a:spcAft>
              <a:buNone/>
            </a:pPr>
            <a:r>
              <a:rPr lang="en"/>
              <a:t>learning environment</a:t>
            </a:r>
            <a:endParaRPr/>
          </a:p>
          <a:p>
            <a:pPr indent="-342900" lvl="0" marL="457200" rtl="0" algn="l">
              <a:spcBef>
                <a:spcPts val="0"/>
              </a:spcBef>
              <a:spcAft>
                <a:spcPts val="0"/>
              </a:spcAft>
              <a:buSzPts val="1800"/>
              <a:buChar char="●"/>
            </a:pPr>
            <a:r>
              <a:rPr lang="en"/>
              <a:t>Help designers better understand the needs of the students and their accessibility challenges  </a:t>
            </a:r>
            <a:endParaRPr/>
          </a:p>
          <a:p>
            <a:pPr indent="-342900" lvl="0" marL="457200" rtl="0" algn="l">
              <a:spcBef>
                <a:spcPts val="0"/>
              </a:spcBef>
              <a:spcAft>
                <a:spcPts val="0"/>
              </a:spcAft>
              <a:buSzPts val="1800"/>
              <a:buChar char="●"/>
            </a:pPr>
            <a:r>
              <a:rPr lang="en"/>
              <a:t>Promoting innovation that is used world-wide </a:t>
            </a:r>
            <a:endParaRPr/>
          </a:p>
          <a:p>
            <a:pPr indent="-342900" lvl="0" marL="457200" rtl="0" algn="l">
              <a:spcBef>
                <a:spcPts val="0"/>
              </a:spcBef>
              <a:spcAft>
                <a:spcPts val="0"/>
              </a:spcAft>
              <a:buSzPts val="1800"/>
              <a:buChar char="●"/>
            </a:pPr>
            <a:r>
              <a:rPr lang="en"/>
              <a:t>Increase in efficiency of the designers work </a:t>
            </a:r>
            <a:endParaRPr/>
          </a:p>
          <a:p>
            <a:pPr indent="-342900" lvl="0" marL="457200" rtl="0" algn="l">
              <a:spcBef>
                <a:spcPts val="0"/>
              </a:spcBef>
              <a:spcAft>
                <a:spcPts val="0"/>
              </a:spcAft>
              <a:buSzPts val="1800"/>
              <a:buChar char="●"/>
            </a:pPr>
            <a:r>
              <a:rPr lang="en"/>
              <a:t>Room to aid more students </a:t>
            </a:r>
            <a:endParaRPr/>
          </a:p>
          <a:p>
            <a:pPr indent="0" lvl="0" marL="0" rtl="0" algn="l">
              <a:spcBef>
                <a:spcPts val="0"/>
              </a:spcBef>
              <a:spcAft>
                <a:spcPts val="1200"/>
              </a:spcAft>
              <a:buNone/>
            </a:pPr>
            <a:r>
              <a:t/>
            </a:r>
            <a:endParaRPr/>
          </a:p>
        </p:txBody>
      </p:sp>
      <p:pic>
        <p:nvPicPr>
          <p:cNvPr id="75" name="Google Shape;75;p14" title="Slide 2.mp3">
            <a:hlinkClick r:id="rId3"/>
          </p:cNvPr>
          <p:cNvPicPr preferRelativeResize="0"/>
          <p:nvPr/>
        </p:nvPicPr>
        <p:blipFill>
          <a:blip r:embed="rId4">
            <a:alphaModFix/>
          </a:blip>
          <a:stretch>
            <a:fillRect/>
          </a:stretch>
        </p:blipFill>
        <p:spPr>
          <a:xfrm>
            <a:off x="152400" y="4721425"/>
            <a:ext cx="269675" cy="269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Interview Findings </a:t>
            </a:r>
            <a:endParaRPr/>
          </a:p>
        </p:txBody>
      </p:sp>
      <p:sp>
        <p:nvSpPr>
          <p:cNvPr id="81" name="Google Shape;81;p15"/>
          <p:cNvSpPr txBox="1"/>
          <p:nvPr>
            <p:ph idx="1" type="body"/>
          </p:nvPr>
        </p:nvSpPr>
        <p:spPr>
          <a:xfrm>
            <a:off x="311700" y="1266325"/>
            <a:ext cx="8520600" cy="3302700"/>
          </a:xfrm>
          <a:prstGeom prst="rect">
            <a:avLst/>
          </a:prstGeom>
        </p:spPr>
        <p:txBody>
          <a:bodyPr anchorCtr="0" anchor="t" bIns="91425" lIns="91425" spcFirstLastPara="1" rIns="91425" wrap="square" tIns="182875">
            <a:normAutofit fontScale="92500" lnSpcReduction="20000"/>
          </a:bodyPr>
          <a:lstStyle/>
          <a:p>
            <a:pPr indent="-334327" lvl="0" marL="457200" rtl="0" algn="l">
              <a:spcBef>
                <a:spcPts val="0"/>
              </a:spcBef>
              <a:spcAft>
                <a:spcPts val="0"/>
              </a:spcAft>
              <a:buSzPct val="100000"/>
              <a:buChar char="●"/>
            </a:pPr>
            <a:r>
              <a:rPr lang="en"/>
              <a:t>Designers face many barriers throughout the process </a:t>
            </a:r>
            <a:endParaRPr/>
          </a:p>
          <a:p>
            <a:pPr indent="-310832" lvl="1" marL="914400" rtl="0" algn="l">
              <a:spcBef>
                <a:spcPts val="0"/>
              </a:spcBef>
              <a:spcAft>
                <a:spcPts val="0"/>
              </a:spcAft>
              <a:buSzPct val="100000"/>
              <a:buChar char="○"/>
            </a:pPr>
            <a:r>
              <a:rPr lang="en"/>
              <a:t>Images in PowerPoint slides and PDFs are not picked up by the screen reader </a:t>
            </a:r>
            <a:endParaRPr/>
          </a:p>
          <a:p>
            <a:pPr indent="-310832" lvl="1" marL="914400" rtl="0" algn="l">
              <a:spcBef>
                <a:spcPts val="0"/>
              </a:spcBef>
              <a:spcAft>
                <a:spcPts val="0"/>
              </a:spcAft>
              <a:buSzPct val="100000"/>
              <a:buChar char="○"/>
            </a:pPr>
            <a:r>
              <a:rPr lang="en"/>
              <a:t>Math has to written in a specific format for to be read </a:t>
            </a:r>
            <a:endParaRPr/>
          </a:p>
          <a:p>
            <a:pPr indent="-334327" lvl="0" marL="457200" rtl="0" algn="l">
              <a:spcBef>
                <a:spcPts val="0"/>
              </a:spcBef>
              <a:spcAft>
                <a:spcPts val="0"/>
              </a:spcAft>
              <a:buSzPct val="100000"/>
              <a:buChar char="●"/>
            </a:pPr>
            <a:r>
              <a:rPr lang="en"/>
              <a:t>Design should be student specific </a:t>
            </a:r>
            <a:endParaRPr/>
          </a:p>
          <a:p>
            <a:pPr indent="-310832" lvl="1" marL="914400" rtl="0" algn="l">
              <a:spcBef>
                <a:spcPts val="0"/>
              </a:spcBef>
              <a:spcAft>
                <a:spcPts val="0"/>
              </a:spcAft>
              <a:buSzPct val="100000"/>
              <a:buChar char="○"/>
            </a:pPr>
            <a:r>
              <a:rPr lang="en"/>
              <a:t>Visual learners would use tactile graphics </a:t>
            </a:r>
            <a:endParaRPr/>
          </a:p>
          <a:p>
            <a:pPr indent="-310832" lvl="1" marL="914400" rtl="0" algn="l">
              <a:spcBef>
                <a:spcPts val="0"/>
              </a:spcBef>
              <a:spcAft>
                <a:spcPts val="0"/>
              </a:spcAft>
              <a:buSzPct val="100000"/>
              <a:buChar char="○"/>
            </a:pPr>
            <a:r>
              <a:rPr lang="en"/>
              <a:t>Others prefer using Braille </a:t>
            </a:r>
            <a:endParaRPr/>
          </a:p>
          <a:p>
            <a:pPr indent="-310832" lvl="1" marL="914400" rtl="0" algn="l">
              <a:spcBef>
                <a:spcPts val="0"/>
              </a:spcBef>
              <a:spcAft>
                <a:spcPts val="0"/>
              </a:spcAft>
              <a:buSzPct val="100000"/>
              <a:buChar char="○"/>
            </a:pPr>
            <a:r>
              <a:rPr lang="en"/>
              <a:t>Some only need magnification</a:t>
            </a:r>
            <a:endParaRPr/>
          </a:p>
          <a:p>
            <a:pPr indent="-334327" lvl="0" marL="457200" rtl="0" algn="l">
              <a:spcBef>
                <a:spcPts val="0"/>
              </a:spcBef>
              <a:spcAft>
                <a:spcPts val="0"/>
              </a:spcAft>
              <a:buSzPct val="100000"/>
              <a:buChar char="●"/>
            </a:pPr>
            <a:r>
              <a:rPr lang="en"/>
              <a:t>Importance of Collaboration and Feedback</a:t>
            </a:r>
            <a:endParaRPr/>
          </a:p>
          <a:p>
            <a:pPr indent="-310832" lvl="1" marL="914400" rtl="0" algn="l">
              <a:spcBef>
                <a:spcPts val="0"/>
              </a:spcBef>
              <a:spcAft>
                <a:spcPts val="0"/>
              </a:spcAft>
              <a:buSzPct val="100000"/>
              <a:buChar char="○"/>
            </a:pPr>
            <a:r>
              <a:rPr lang="en"/>
              <a:t>Workshops are scheduled for students </a:t>
            </a:r>
            <a:endParaRPr/>
          </a:p>
          <a:p>
            <a:pPr indent="-310832" lvl="1" marL="914400" rtl="0" algn="l">
              <a:spcBef>
                <a:spcPts val="0"/>
              </a:spcBef>
              <a:spcAft>
                <a:spcPts val="0"/>
              </a:spcAft>
              <a:buSzPct val="100000"/>
              <a:buChar char="○"/>
            </a:pPr>
            <a:r>
              <a:rPr lang="en"/>
              <a:t>Professors collaboration is </a:t>
            </a:r>
            <a:r>
              <a:rPr lang="en"/>
              <a:t>important</a:t>
            </a:r>
            <a:r>
              <a:rPr lang="en"/>
              <a:t> </a:t>
            </a:r>
            <a:endParaRPr/>
          </a:p>
          <a:p>
            <a:pPr indent="-310832" lvl="1" marL="914400" rtl="0" algn="l">
              <a:spcBef>
                <a:spcPts val="0"/>
              </a:spcBef>
              <a:spcAft>
                <a:spcPts val="0"/>
              </a:spcAft>
              <a:buSzPct val="100000"/>
              <a:buChar char="○"/>
            </a:pPr>
            <a:r>
              <a:rPr lang="en"/>
              <a:t>Iterative feedback loop to reach best outcome</a:t>
            </a:r>
            <a:endParaRPr/>
          </a:p>
          <a:p>
            <a:pPr indent="-310832" lvl="1" marL="914400" rtl="0" algn="l">
              <a:spcBef>
                <a:spcPts val="0"/>
              </a:spcBef>
              <a:spcAft>
                <a:spcPts val="0"/>
              </a:spcAft>
              <a:buSzPct val="91561"/>
              <a:buChar char="○"/>
            </a:pPr>
            <a:r>
              <a:rPr lang="en"/>
              <a:t>Abide by Web Content Accessibility Guidelines</a:t>
            </a:r>
            <a:endParaRPr sz="1529">
              <a:latin typeface="Times New Roman"/>
              <a:ea typeface="Times New Roman"/>
              <a:cs typeface="Times New Roman"/>
              <a:sym typeface="Times New Roman"/>
            </a:endParaRPr>
          </a:p>
          <a:p>
            <a:pPr indent="0" lvl="0" marL="0" rtl="0" algn="just">
              <a:spcBef>
                <a:spcPts val="1200"/>
              </a:spcBef>
              <a:spcAft>
                <a:spcPts val="0"/>
              </a:spcAft>
              <a:buNone/>
            </a:pPr>
            <a:r>
              <a:t/>
            </a:r>
            <a:endParaRPr>
              <a:latin typeface="Times New Roman"/>
              <a:ea typeface="Times New Roman"/>
              <a:cs typeface="Times New Roman"/>
              <a:sym typeface="Times New Roman"/>
            </a:endParaRPr>
          </a:p>
          <a:p>
            <a:pPr indent="0" lvl="0" marL="0" rtl="0" algn="just">
              <a:spcBef>
                <a:spcPts val="500"/>
              </a:spcBef>
              <a:spcAft>
                <a:spcPts val="500"/>
              </a:spcAft>
              <a:buNone/>
            </a:pPr>
            <a:r>
              <a:t/>
            </a:r>
            <a:endParaRPr sz="1200">
              <a:latin typeface="Times New Roman"/>
              <a:ea typeface="Times New Roman"/>
              <a:cs typeface="Times New Roman"/>
              <a:sym typeface="Times New Roman"/>
            </a:endParaRPr>
          </a:p>
        </p:txBody>
      </p:sp>
      <p:pic>
        <p:nvPicPr>
          <p:cNvPr id="82" name="Google Shape;82;p15" title="Slide 3.mp3">
            <a:hlinkClick r:id="rId3"/>
          </p:cNvPr>
          <p:cNvPicPr preferRelativeResize="0"/>
          <p:nvPr/>
        </p:nvPicPr>
        <p:blipFill>
          <a:blip r:embed="rId4">
            <a:alphaModFix/>
          </a:blip>
          <a:stretch>
            <a:fillRect/>
          </a:stretch>
        </p:blipFill>
        <p:spPr>
          <a:xfrm>
            <a:off x="152400" y="4721425"/>
            <a:ext cx="269675" cy="269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a:t>
            </a:r>
            <a:r>
              <a:rPr lang="en"/>
              <a:t>spects of the Conceptual Model </a:t>
            </a:r>
            <a:endParaRPr/>
          </a:p>
        </p:txBody>
      </p:sp>
      <p:sp>
        <p:nvSpPr>
          <p:cNvPr id="88" name="Google Shape;88;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Assistive technology </a:t>
            </a:r>
            <a:endParaRPr/>
          </a:p>
          <a:p>
            <a:pPr indent="-317500" lvl="1" marL="914400" rtl="0" algn="l">
              <a:spcBef>
                <a:spcPts val="0"/>
              </a:spcBef>
              <a:spcAft>
                <a:spcPts val="0"/>
              </a:spcAft>
              <a:buSzPts val="1400"/>
              <a:buChar char="○"/>
            </a:pPr>
            <a:r>
              <a:rPr lang="en"/>
              <a:t>JAWS, NVDA, Narrator, ChromeVox, Voiceover, etc</a:t>
            </a:r>
            <a:endParaRPr/>
          </a:p>
          <a:p>
            <a:pPr indent="-317500" lvl="1" marL="914400" rtl="0" algn="l">
              <a:spcBef>
                <a:spcPts val="0"/>
              </a:spcBef>
              <a:spcAft>
                <a:spcPts val="0"/>
              </a:spcAft>
              <a:buSzPts val="1400"/>
              <a:buChar char="○"/>
            </a:pPr>
            <a:r>
              <a:rPr lang="en"/>
              <a:t>Personalized to each student</a:t>
            </a:r>
            <a:endParaRPr/>
          </a:p>
          <a:p>
            <a:pPr indent="-317500" lvl="1" marL="914400" rtl="0" algn="l">
              <a:spcBef>
                <a:spcPts val="0"/>
              </a:spcBef>
              <a:spcAft>
                <a:spcPts val="0"/>
              </a:spcAft>
              <a:buSzPts val="1400"/>
              <a:buChar char="○"/>
            </a:pPr>
            <a:r>
              <a:rPr lang="en"/>
              <a:t>Specific to what system they use </a:t>
            </a:r>
            <a:endParaRPr/>
          </a:p>
          <a:p>
            <a:pPr indent="-342900" lvl="0" marL="457200" rtl="0" algn="l">
              <a:spcBef>
                <a:spcPts val="0"/>
              </a:spcBef>
              <a:spcAft>
                <a:spcPts val="0"/>
              </a:spcAft>
              <a:buSzPts val="1800"/>
              <a:buChar char="●"/>
            </a:pPr>
            <a:r>
              <a:rPr lang="en"/>
              <a:t>Error Handling </a:t>
            </a:r>
            <a:endParaRPr/>
          </a:p>
          <a:p>
            <a:pPr indent="-317500" lvl="1" marL="914400" rtl="0" algn="l">
              <a:spcBef>
                <a:spcPts val="0"/>
              </a:spcBef>
              <a:spcAft>
                <a:spcPts val="0"/>
              </a:spcAft>
              <a:buSzPts val="1400"/>
              <a:buChar char="○"/>
            </a:pPr>
            <a:r>
              <a:rPr lang="en"/>
              <a:t>Handle error in runtime, unsupported file (Math equations, Picture, Multimedia)</a:t>
            </a:r>
            <a:endParaRPr/>
          </a:p>
          <a:p>
            <a:pPr indent="-317500" lvl="1" marL="914400" rtl="0" algn="l">
              <a:spcBef>
                <a:spcPts val="0"/>
              </a:spcBef>
              <a:spcAft>
                <a:spcPts val="0"/>
              </a:spcAft>
              <a:buSzPts val="1400"/>
              <a:buChar char="○"/>
            </a:pPr>
            <a:r>
              <a:rPr lang="en"/>
              <a:t>Different courses has different professors that use different materials </a:t>
            </a:r>
            <a:endParaRPr/>
          </a:p>
          <a:p>
            <a:pPr indent="-342900" lvl="0" marL="457200" rtl="0" algn="l">
              <a:spcBef>
                <a:spcPts val="0"/>
              </a:spcBef>
              <a:spcAft>
                <a:spcPts val="0"/>
              </a:spcAft>
              <a:buSzPts val="1800"/>
              <a:buChar char="●"/>
            </a:pPr>
            <a:r>
              <a:rPr lang="en"/>
              <a:t>Distributive cognition</a:t>
            </a:r>
            <a:endParaRPr/>
          </a:p>
          <a:p>
            <a:pPr indent="-317500" lvl="1" marL="914400" rtl="0" algn="l">
              <a:spcBef>
                <a:spcPts val="0"/>
              </a:spcBef>
              <a:spcAft>
                <a:spcPts val="0"/>
              </a:spcAft>
              <a:buSzPts val="1400"/>
              <a:buChar char="○"/>
            </a:pPr>
            <a:r>
              <a:rPr lang="en"/>
              <a:t>Many people collab together to design a system</a:t>
            </a:r>
            <a:endParaRPr/>
          </a:p>
          <a:p>
            <a:pPr indent="-317500" lvl="1" marL="914400" rtl="0" algn="l">
              <a:spcBef>
                <a:spcPts val="0"/>
              </a:spcBef>
              <a:spcAft>
                <a:spcPts val="0"/>
              </a:spcAft>
              <a:buSzPts val="1400"/>
              <a:buChar char="○"/>
            </a:pPr>
            <a:r>
              <a:rPr lang="en"/>
              <a:t>Intuitive design, coherent to current students’ systems</a:t>
            </a:r>
            <a:endParaRPr/>
          </a:p>
          <a:p>
            <a:pPr indent="-317500" lvl="1" marL="914400" rtl="0" algn="l">
              <a:spcBef>
                <a:spcPts val="0"/>
              </a:spcBef>
              <a:spcAft>
                <a:spcPts val="0"/>
              </a:spcAft>
              <a:buSzPts val="1400"/>
              <a:buChar char="○"/>
            </a:pPr>
            <a:r>
              <a:rPr lang="en"/>
              <a:t>Effective brainstorming, team meeting increase workflow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Application Demo</a:t>
            </a:r>
            <a:endParaRPr/>
          </a:p>
        </p:txBody>
      </p:sp>
      <p:pic>
        <p:nvPicPr>
          <p:cNvPr id="94" name="Google Shape;94;p17" title="siddharth-demo-of-app.mp4">
            <a:hlinkClick r:id="rId3"/>
          </p:cNvPr>
          <p:cNvPicPr preferRelativeResize="0"/>
          <p:nvPr/>
        </p:nvPicPr>
        <p:blipFill>
          <a:blip r:embed="rId4">
            <a:alphaModFix/>
          </a:blip>
          <a:stretch>
            <a:fillRect/>
          </a:stretch>
        </p:blipFill>
        <p:spPr>
          <a:xfrm>
            <a:off x="1295313" y="1152425"/>
            <a:ext cx="6553378" cy="3686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a:t>
            </a:r>
            <a:r>
              <a:rPr lang="en"/>
              <a:t>ognitive Modeling Takeaways </a:t>
            </a:r>
            <a:endParaRPr/>
          </a:p>
        </p:txBody>
      </p:sp>
      <p:sp>
        <p:nvSpPr>
          <p:cNvPr id="100" name="Google Shape;100;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Multisensory Integration</a:t>
            </a:r>
            <a:endParaRPr/>
          </a:p>
          <a:p>
            <a:pPr indent="-342900" lvl="0" marL="457200" rtl="0" algn="l">
              <a:spcBef>
                <a:spcPts val="0"/>
              </a:spcBef>
              <a:spcAft>
                <a:spcPts val="0"/>
              </a:spcAft>
              <a:buSzPts val="1800"/>
              <a:buChar char="●"/>
            </a:pPr>
            <a:r>
              <a:rPr lang="en"/>
              <a:t>Predefined Templates</a:t>
            </a:r>
            <a:endParaRPr/>
          </a:p>
          <a:p>
            <a:pPr indent="-342900" lvl="0" marL="457200" rtl="0" algn="l">
              <a:spcBef>
                <a:spcPts val="0"/>
              </a:spcBef>
              <a:spcAft>
                <a:spcPts val="0"/>
              </a:spcAft>
              <a:buSzPts val="1800"/>
              <a:buChar char="●"/>
            </a:pPr>
            <a:r>
              <a:rPr lang="en"/>
              <a:t>Parallel Processing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221805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