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4688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568" y="-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bnoor, Abdulmannan Y" userId="1ee5732d-44ac-4ae1-b6c3-1af9ebd8f951" providerId="ADAL" clId="{735843B9-087C-4B0B-8128-9657D0BB5120}"/>
    <pc:docChg chg="modSld">
      <pc:chgData name="Ajabnoor, Abdulmannan Y" userId="1ee5732d-44ac-4ae1-b6c3-1af9ebd8f951" providerId="ADAL" clId="{735843B9-087C-4B0B-8128-9657D0BB5120}" dt="2022-11-27T19:03:56.504" v="1" actId="20577"/>
      <pc:docMkLst>
        <pc:docMk/>
      </pc:docMkLst>
      <pc:sldChg chg="modSp mod">
        <pc:chgData name="Ajabnoor, Abdulmannan Y" userId="1ee5732d-44ac-4ae1-b6c3-1af9ebd8f951" providerId="ADAL" clId="{735843B9-087C-4B0B-8128-9657D0BB5120}" dt="2022-11-27T19:03:56.504" v="1" actId="20577"/>
        <pc:sldMkLst>
          <pc:docMk/>
          <pc:sldMk cId="0" sldId="256"/>
        </pc:sldMkLst>
        <pc:spChg chg="mod">
          <ac:chgData name="Ajabnoor, Abdulmannan Y" userId="1ee5732d-44ac-4ae1-b6c3-1af9ebd8f951" providerId="ADAL" clId="{735843B9-087C-4B0B-8128-9657D0BB5120}" dt="2022-11-27T19:03:56.504" v="1" actId="20577"/>
          <ac:spMkLst>
            <pc:docMk/>
            <pc:sldMk cId="0" sldId="256"/>
            <ac:spMk id="1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468879" y="4040506"/>
            <a:ext cx="27980641" cy="8595361"/>
          </a:xfrm>
          <a:prstGeom prst="rect">
            <a:avLst/>
          </a:prstGeom>
        </p:spPr>
        <p:txBody>
          <a:bodyPr anchor="b"/>
          <a:lstStyle>
            <a:lvl1pPr algn="ctr">
              <a:defRPr sz="216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14800" y="12967337"/>
            <a:ext cx="24688800" cy="59607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8600"/>
            </a:lvl1pPr>
            <a:lvl2pPr marL="0" indent="1645920" algn="ctr">
              <a:buSzTx/>
              <a:buFontTx/>
              <a:buNone/>
              <a:defRPr sz="8600"/>
            </a:lvl2pPr>
            <a:lvl3pPr marL="0" indent="3291840" algn="ctr">
              <a:buSzTx/>
              <a:buFontTx/>
              <a:buNone/>
              <a:defRPr sz="8600"/>
            </a:lvl3pPr>
            <a:lvl4pPr marL="0" indent="4937759" algn="ctr">
              <a:buSzTx/>
              <a:buFontTx/>
              <a:buNone/>
              <a:defRPr sz="8600"/>
            </a:lvl4pPr>
            <a:lvl5pPr marL="0" indent="6583680" algn="ctr">
              <a:buSzTx/>
              <a:buFontTx/>
              <a:buNone/>
              <a:defRPr sz="8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2245997" y="6155061"/>
            <a:ext cx="28392122" cy="10269854"/>
          </a:xfrm>
          <a:prstGeom prst="rect">
            <a:avLst/>
          </a:prstGeom>
        </p:spPr>
        <p:txBody>
          <a:bodyPr anchor="b"/>
          <a:lstStyle>
            <a:lvl1pPr>
              <a:defRPr sz="216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45997" y="16522072"/>
            <a:ext cx="28392122" cy="540067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8600"/>
            </a:lvl1pPr>
            <a:lvl2pPr marL="0" indent="1645920">
              <a:buSzTx/>
              <a:buFontTx/>
              <a:buNone/>
              <a:defRPr sz="8600"/>
            </a:lvl2pPr>
            <a:lvl3pPr marL="0" indent="3291840">
              <a:buSzTx/>
              <a:buFontTx/>
              <a:buNone/>
              <a:defRPr sz="8600"/>
            </a:lvl3pPr>
            <a:lvl4pPr marL="0" indent="4937759">
              <a:buSzTx/>
              <a:buFontTx/>
              <a:buNone/>
              <a:defRPr sz="8600"/>
            </a:lvl4pPr>
            <a:lvl5pPr marL="0" indent="6583680">
              <a:buSzTx/>
              <a:buFontTx/>
              <a:buNone/>
              <a:defRPr sz="8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63139" y="6572250"/>
            <a:ext cx="13990321" cy="1566481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2267428" y="1314455"/>
            <a:ext cx="28392122" cy="47720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67430" y="6052187"/>
            <a:ext cx="13926026" cy="296608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8600" b="1"/>
            </a:lvl1pPr>
            <a:lvl2pPr marL="0" indent="1645920">
              <a:buSzTx/>
              <a:buFontTx/>
              <a:buNone/>
              <a:defRPr sz="8600" b="1"/>
            </a:lvl2pPr>
            <a:lvl3pPr marL="0" indent="3291840">
              <a:buSzTx/>
              <a:buFontTx/>
              <a:buNone/>
              <a:defRPr sz="8600" b="1"/>
            </a:lvl3pPr>
            <a:lvl4pPr marL="0" indent="4937759">
              <a:buSzTx/>
              <a:buFontTx/>
              <a:buNone/>
              <a:defRPr sz="8600" b="1"/>
            </a:lvl4pPr>
            <a:lvl5pPr marL="0" indent="6583680">
              <a:buSzTx/>
              <a:buFontTx/>
              <a:buNone/>
              <a:defRPr sz="86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6664942" y="6052187"/>
            <a:ext cx="13994609" cy="2966084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86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2267428" y="1645920"/>
            <a:ext cx="10617042" cy="5760721"/>
          </a:xfrm>
          <a:prstGeom prst="rect">
            <a:avLst/>
          </a:prstGeom>
        </p:spPr>
        <p:txBody>
          <a:bodyPr anchor="b"/>
          <a:lstStyle>
            <a:lvl1pPr>
              <a:defRPr sz="115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994607" y="3554734"/>
            <a:ext cx="16664941" cy="17545051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 marL="2592323" indent="-946404">
              <a:defRPr sz="11500"/>
            </a:lvl2pPr>
            <a:lvl3pPr marL="4392309" indent="-1100469">
              <a:defRPr sz="11500"/>
            </a:lvl3pPr>
            <a:lvl4pPr marL="6252210" indent="-1314450">
              <a:defRPr sz="11500"/>
            </a:lvl4pPr>
            <a:lvl5pPr marL="7898130" indent="-1314450">
              <a:defRPr sz="1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267428" y="7406639"/>
            <a:ext cx="10617042" cy="1372171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57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267428" y="1645920"/>
            <a:ext cx="10617042" cy="5760721"/>
          </a:xfrm>
          <a:prstGeom prst="rect">
            <a:avLst/>
          </a:prstGeom>
        </p:spPr>
        <p:txBody>
          <a:bodyPr anchor="b"/>
          <a:lstStyle>
            <a:lvl1pPr>
              <a:defRPr sz="115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3994607" y="3554734"/>
            <a:ext cx="16664941" cy="175450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67428" y="7406640"/>
            <a:ext cx="10617042" cy="1372171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5700"/>
            </a:lvl1pPr>
            <a:lvl2pPr marL="0" indent="1645920">
              <a:buSzTx/>
              <a:buFontTx/>
              <a:buNone/>
              <a:defRPr sz="5700"/>
            </a:lvl2pPr>
            <a:lvl3pPr marL="0" indent="3291840">
              <a:buSzTx/>
              <a:buFontTx/>
              <a:buNone/>
              <a:defRPr sz="5700"/>
            </a:lvl3pPr>
            <a:lvl4pPr marL="0" indent="4937759">
              <a:buSzTx/>
              <a:buFontTx/>
              <a:buNone/>
              <a:defRPr sz="5700"/>
            </a:lvl4pPr>
            <a:lvl5pPr marL="0" indent="6583680">
              <a:buSzTx/>
              <a:buFontTx/>
              <a:buNone/>
              <a:defRPr sz="5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263139" y="1314455"/>
            <a:ext cx="28392123" cy="477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263139" y="6572250"/>
            <a:ext cx="28392123" cy="15664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9997553" y="23224433"/>
            <a:ext cx="657707" cy="63131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43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32918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32918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32918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32918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32918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32918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32918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32918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329184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822960" marR="0" indent="-822960" algn="l" defTabSz="3291840" rtl="0" latinLnBrk="0">
        <a:lnSpc>
          <a:spcPct val="9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0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2602850" marR="0" indent="-956930" algn="l" defTabSz="3291840" rtl="0" latinLnBrk="0">
        <a:lnSpc>
          <a:spcPct val="9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0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4434840" marR="0" indent="-1143000" algn="l" defTabSz="3291840" rtl="0" latinLnBrk="0">
        <a:lnSpc>
          <a:spcPct val="9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0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6223635" marR="0" indent="-1285875" algn="l" defTabSz="3291840" rtl="0" latinLnBrk="0">
        <a:lnSpc>
          <a:spcPct val="9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0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7869555" marR="0" indent="-1285875" algn="l" defTabSz="3291840" rtl="0" latinLnBrk="0">
        <a:lnSpc>
          <a:spcPct val="9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0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9515475" marR="0" indent="-1285875" algn="l" defTabSz="3291840" rtl="0" latinLnBrk="0">
        <a:lnSpc>
          <a:spcPct val="9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0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1161395" marR="0" indent="-1285875" algn="l" defTabSz="3291840" rtl="0" latinLnBrk="0">
        <a:lnSpc>
          <a:spcPct val="9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0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12807315" marR="0" indent="-1285875" algn="l" defTabSz="3291840" rtl="0" latinLnBrk="0">
        <a:lnSpc>
          <a:spcPct val="9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0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14453235" marR="0" indent="-1285876" algn="l" defTabSz="3291840" rtl="0" latinLnBrk="0">
        <a:lnSpc>
          <a:spcPct val="9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0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Rounded Corners 47"/>
          <p:cNvSpPr/>
          <p:nvPr/>
        </p:nvSpPr>
        <p:spPr>
          <a:xfrm>
            <a:off x="21788359" y="3529693"/>
            <a:ext cx="10774655" cy="2099949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DD2DE"/>
              </a:gs>
              <a:gs pos="100000">
                <a:srgbClr val="F3F5FA"/>
              </a:gs>
            </a:gsLst>
            <a:lin ang="16200000"/>
          </a:gra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Rectangle: Rounded Corners 42"/>
          <p:cNvSpPr/>
          <p:nvPr/>
        </p:nvSpPr>
        <p:spPr>
          <a:xfrm>
            <a:off x="10044693" y="3505200"/>
            <a:ext cx="11293452" cy="2102398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DD2DE"/>
              </a:gs>
              <a:gs pos="100000">
                <a:srgbClr val="F3F5FA"/>
              </a:gs>
            </a:gsLst>
            <a:lin ang="16200000"/>
          </a:gra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6" name="Rectangle: Rounded Corners 2"/>
          <p:cNvSpPr/>
          <p:nvPr/>
        </p:nvSpPr>
        <p:spPr>
          <a:xfrm>
            <a:off x="390299" y="3505201"/>
            <a:ext cx="9261317" cy="210239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DD2DE"/>
              </a:gs>
              <a:gs pos="100000">
                <a:srgbClr val="F3F5FA"/>
              </a:gs>
            </a:gsLst>
            <a:lin ang="16200000"/>
          </a:gra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2800"/>
            </a:pPr>
            <a:endParaRPr/>
          </a:p>
        </p:txBody>
      </p:sp>
      <p:sp>
        <p:nvSpPr>
          <p:cNvPr id="97" name="Text Box 79"/>
          <p:cNvSpPr txBox="1"/>
          <p:nvPr/>
        </p:nvSpPr>
        <p:spPr>
          <a:xfrm>
            <a:off x="4116731" y="2667000"/>
            <a:ext cx="24684938" cy="968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4986" tIns="64986" rIns="64986" bIns="64986">
            <a:spAutoFit/>
          </a:bodyPr>
          <a:lstStyle>
            <a:lvl1pPr algn="ctr">
              <a:defRPr sz="4800">
                <a:solidFill>
                  <a:srgbClr val="4D4D4D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r>
              <a:t>Abdulmannan Ajabnoor, Jiaying Li, Mohammad Ahmad</a:t>
            </a:r>
          </a:p>
        </p:txBody>
      </p:sp>
      <p:grpSp>
        <p:nvGrpSpPr>
          <p:cNvPr id="100" name="AutoShape 16"/>
          <p:cNvGrpSpPr/>
          <p:nvPr/>
        </p:nvGrpSpPr>
        <p:grpSpPr>
          <a:xfrm>
            <a:off x="22046657" y="20390334"/>
            <a:ext cx="8412481" cy="587830"/>
            <a:chOff x="0" y="0"/>
            <a:chExt cx="8412480" cy="587828"/>
          </a:xfrm>
        </p:grpSpPr>
        <p:sp>
          <p:nvSpPr>
            <p:cNvPr id="98" name="Rounded Rectangle"/>
            <p:cNvSpPr/>
            <p:nvPr/>
          </p:nvSpPr>
          <p:spPr>
            <a:xfrm>
              <a:off x="0" y="0"/>
              <a:ext cx="8412481" cy="587829"/>
            </a:xfrm>
            <a:prstGeom prst="roundRect">
              <a:avLst>
                <a:gd name="adj" fmla="val 50000"/>
              </a:avLst>
            </a:prstGeom>
            <a:solidFill>
              <a:srgbClr val="2F5597"/>
            </a:solidFill>
            <a:ln w="12700" cap="flat">
              <a:noFill/>
              <a:miter lim="400000"/>
            </a:ln>
            <a:effectLst>
              <a:outerShdw dist="251447" dir="2700000" rotWithShape="0">
                <a:srgbClr val="787878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12750"/>
              <a:endParaRPr/>
            </a:p>
          </p:txBody>
        </p:sp>
        <p:sp>
          <p:nvSpPr>
            <p:cNvPr id="99" name="References"/>
            <p:cNvSpPr txBox="1"/>
            <p:nvPr/>
          </p:nvSpPr>
          <p:spPr>
            <a:xfrm>
              <a:off x="100630" y="64436"/>
              <a:ext cx="2675802" cy="458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3578" tIns="13578" rIns="13578" bIns="13578" numCol="1" anchor="ctr">
              <a:spAutoFit/>
            </a:bodyPr>
            <a:lstStyle>
              <a:lvl1pPr defTabSz="412750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	References</a:t>
              </a:r>
            </a:p>
          </p:txBody>
        </p:sp>
      </p:grpSp>
      <p:grpSp>
        <p:nvGrpSpPr>
          <p:cNvPr id="103" name="AutoShape 17"/>
          <p:cNvGrpSpPr/>
          <p:nvPr/>
        </p:nvGrpSpPr>
        <p:grpSpPr>
          <a:xfrm>
            <a:off x="22046657" y="17117490"/>
            <a:ext cx="8412481" cy="587830"/>
            <a:chOff x="0" y="0"/>
            <a:chExt cx="8412480" cy="587828"/>
          </a:xfrm>
        </p:grpSpPr>
        <p:sp>
          <p:nvSpPr>
            <p:cNvPr id="101" name="Rounded Rectangle"/>
            <p:cNvSpPr/>
            <p:nvPr/>
          </p:nvSpPr>
          <p:spPr>
            <a:xfrm>
              <a:off x="0" y="0"/>
              <a:ext cx="8412481" cy="587829"/>
            </a:xfrm>
            <a:prstGeom prst="roundRect">
              <a:avLst>
                <a:gd name="adj" fmla="val 50000"/>
              </a:avLst>
            </a:prstGeom>
            <a:solidFill>
              <a:srgbClr val="2F5597"/>
            </a:solidFill>
            <a:ln w="12700" cap="flat">
              <a:noFill/>
              <a:miter lim="400000"/>
            </a:ln>
            <a:effectLst>
              <a:outerShdw dist="251447" dir="2700000" rotWithShape="0">
                <a:srgbClr val="787878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12750"/>
              <a:endParaRPr/>
            </a:p>
          </p:txBody>
        </p:sp>
        <p:sp>
          <p:nvSpPr>
            <p:cNvPr id="102" name="Conclusions"/>
            <p:cNvSpPr txBox="1"/>
            <p:nvPr/>
          </p:nvSpPr>
          <p:spPr>
            <a:xfrm>
              <a:off x="100630" y="64436"/>
              <a:ext cx="2953962" cy="458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3578" tIns="13578" rIns="13578" bIns="13578" numCol="1" anchor="ctr">
              <a:spAutoFit/>
            </a:bodyPr>
            <a:lstStyle>
              <a:lvl1pPr defTabSz="412750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	 Conclusions</a:t>
              </a:r>
            </a:p>
          </p:txBody>
        </p:sp>
      </p:grpSp>
      <p:grpSp>
        <p:nvGrpSpPr>
          <p:cNvPr id="106" name="AutoShape 23"/>
          <p:cNvGrpSpPr/>
          <p:nvPr/>
        </p:nvGrpSpPr>
        <p:grpSpPr>
          <a:xfrm>
            <a:off x="814717" y="3882265"/>
            <a:ext cx="8412481" cy="587830"/>
            <a:chOff x="0" y="0"/>
            <a:chExt cx="8412480" cy="587828"/>
          </a:xfrm>
        </p:grpSpPr>
        <p:sp>
          <p:nvSpPr>
            <p:cNvPr id="104" name="Rounded Rectangle"/>
            <p:cNvSpPr/>
            <p:nvPr/>
          </p:nvSpPr>
          <p:spPr>
            <a:xfrm>
              <a:off x="0" y="0"/>
              <a:ext cx="8412481" cy="587829"/>
            </a:xfrm>
            <a:prstGeom prst="roundRect">
              <a:avLst>
                <a:gd name="adj" fmla="val 50000"/>
              </a:avLst>
            </a:prstGeom>
            <a:solidFill>
              <a:srgbClr val="2F5597"/>
            </a:solidFill>
            <a:ln w="12700" cap="flat">
              <a:noFill/>
              <a:miter lim="400000"/>
            </a:ln>
            <a:effectLst>
              <a:outerShdw dist="251447" dir="2700000" rotWithShape="0">
                <a:srgbClr val="787878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12750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5" name="Introduction"/>
            <p:cNvSpPr txBox="1"/>
            <p:nvPr/>
          </p:nvSpPr>
          <p:spPr>
            <a:xfrm>
              <a:off x="100630" y="64436"/>
              <a:ext cx="2975145" cy="458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3578" tIns="13578" rIns="13578" bIns="13578" numCol="1" anchor="ctr">
              <a:spAutoFit/>
            </a:bodyPr>
            <a:lstStyle>
              <a:lvl1pPr defTabSz="412750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	Introduction</a:t>
              </a:r>
            </a:p>
          </p:txBody>
        </p:sp>
      </p:grpSp>
      <p:grpSp>
        <p:nvGrpSpPr>
          <p:cNvPr id="109" name="AutoShape 24"/>
          <p:cNvGrpSpPr/>
          <p:nvPr/>
        </p:nvGrpSpPr>
        <p:grpSpPr>
          <a:xfrm>
            <a:off x="657511" y="17177408"/>
            <a:ext cx="8692269" cy="737396"/>
            <a:chOff x="0" y="0"/>
            <a:chExt cx="8692267" cy="737395"/>
          </a:xfrm>
        </p:grpSpPr>
        <p:sp>
          <p:nvSpPr>
            <p:cNvPr id="107" name="Rounded Rectangle"/>
            <p:cNvSpPr/>
            <p:nvPr/>
          </p:nvSpPr>
          <p:spPr>
            <a:xfrm>
              <a:off x="0" y="0"/>
              <a:ext cx="8692268" cy="737396"/>
            </a:xfrm>
            <a:prstGeom prst="roundRect">
              <a:avLst>
                <a:gd name="adj" fmla="val 50000"/>
              </a:avLst>
            </a:prstGeom>
            <a:solidFill>
              <a:srgbClr val="2F5597"/>
            </a:solidFill>
            <a:ln w="12700" cap="flat">
              <a:noFill/>
              <a:miter lim="400000"/>
            </a:ln>
            <a:effectLst>
              <a:outerShdw dist="251447" dir="2700000" rotWithShape="0">
                <a:srgbClr val="787878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12750"/>
              <a:endParaRPr/>
            </a:p>
          </p:txBody>
        </p:sp>
        <p:sp>
          <p:nvSpPr>
            <p:cNvPr id="108" name="Experiments"/>
            <p:cNvSpPr txBox="1"/>
            <p:nvPr/>
          </p:nvSpPr>
          <p:spPr>
            <a:xfrm>
              <a:off x="122534" y="139219"/>
              <a:ext cx="2955176" cy="458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3578" tIns="13578" rIns="13578" bIns="13578" numCol="1" anchor="ctr">
              <a:spAutoFit/>
            </a:bodyPr>
            <a:lstStyle>
              <a:lvl1pPr defTabSz="412750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	Experiments</a:t>
              </a:r>
            </a:p>
          </p:txBody>
        </p:sp>
      </p:grpSp>
      <p:grpSp>
        <p:nvGrpSpPr>
          <p:cNvPr id="112" name="AutoShape 27"/>
          <p:cNvGrpSpPr/>
          <p:nvPr/>
        </p:nvGrpSpPr>
        <p:grpSpPr>
          <a:xfrm>
            <a:off x="6429387" y="611089"/>
            <a:ext cx="21155013" cy="1903511"/>
            <a:chOff x="0" y="0"/>
            <a:chExt cx="21155012" cy="1903509"/>
          </a:xfrm>
        </p:grpSpPr>
        <p:sp>
          <p:nvSpPr>
            <p:cNvPr id="110" name="Rounded Rectangle"/>
            <p:cNvSpPr/>
            <p:nvPr/>
          </p:nvSpPr>
          <p:spPr>
            <a:xfrm>
              <a:off x="0" y="0"/>
              <a:ext cx="21155013" cy="1903510"/>
            </a:xfrm>
            <a:prstGeom prst="roundRect">
              <a:avLst>
                <a:gd name="adj" fmla="val 50000"/>
              </a:avLst>
            </a:prstGeom>
            <a:solidFill>
              <a:srgbClr val="2F5597"/>
            </a:solidFill>
            <a:ln w="12700" cap="flat">
              <a:noFill/>
              <a:miter lim="400000"/>
            </a:ln>
            <a:effectLst>
              <a:outerShdw dist="278822" dir="1804115" rotWithShape="0">
                <a:srgbClr val="787878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806950">
                <a:defRPr sz="23100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1" name="Intrusion Detection System (IDS) Using Machine Learning"/>
            <p:cNvSpPr txBox="1"/>
            <p:nvPr/>
          </p:nvSpPr>
          <p:spPr>
            <a:xfrm>
              <a:off x="339882" y="484854"/>
              <a:ext cx="20475248" cy="986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4986" tIns="64986" rIns="64986" bIns="64986" numCol="1" anchor="ctr">
              <a:spAutoFit/>
            </a:bodyPr>
            <a:lstStyle>
              <a:lvl1pPr algn="ctr" defTabSz="4806950">
                <a:defRPr sz="6600" b="1">
                  <a:solidFill>
                    <a:srgbClr val="EDEDED"/>
                  </a:solidFill>
                </a:defRPr>
              </a:lvl1pPr>
            </a:lstStyle>
            <a:p>
              <a:r>
                <a:t>Intrusion Detection System (IDS) Using Machine Learning</a:t>
              </a:r>
            </a:p>
          </p:txBody>
        </p:sp>
      </p:grp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44"/>
            <a:ext cx="6803257" cy="24094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6" name="AutoShape 21"/>
          <p:cNvGrpSpPr/>
          <p:nvPr/>
        </p:nvGrpSpPr>
        <p:grpSpPr>
          <a:xfrm>
            <a:off x="703553" y="8077136"/>
            <a:ext cx="8412481" cy="587830"/>
            <a:chOff x="0" y="0"/>
            <a:chExt cx="8412480" cy="587828"/>
          </a:xfrm>
        </p:grpSpPr>
        <p:sp>
          <p:nvSpPr>
            <p:cNvPr id="114" name="Rounded Rectangle"/>
            <p:cNvSpPr/>
            <p:nvPr/>
          </p:nvSpPr>
          <p:spPr>
            <a:xfrm>
              <a:off x="0" y="0"/>
              <a:ext cx="8412481" cy="587829"/>
            </a:xfrm>
            <a:prstGeom prst="roundRect">
              <a:avLst>
                <a:gd name="adj" fmla="val 50000"/>
              </a:avLst>
            </a:prstGeom>
            <a:solidFill>
              <a:srgbClr val="2F5597"/>
            </a:solidFill>
            <a:ln w="12700" cap="flat">
              <a:noFill/>
              <a:miter lim="400000"/>
            </a:ln>
            <a:effectLst>
              <a:outerShdw dist="251447" dir="2700000" rotWithShape="0">
                <a:srgbClr val="787878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12750"/>
              <a:endParaRPr/>
            </a:p>
          </p:txBody>
        </p:sp>
        <p:sp>
          <p:nvSpPr>
            <p:cNvPr id="115" name="Approach"/>
            <p:cNvSpPr txBox="1"/>
            <p:nvPr/>
          </p:nvSpPr>
          <p:spPr>
            <a:xfrm>
              <a:off x="100630" y="64436"/>
              <a:ext cx="2346941" cy="458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3578" tIns="13578" rIns="13578" bIns="13578" numCol="1" anchor="ctr">
              <a:spAutoFit/>
            </a:bodyPr>
            <a:lstStyle>
              <a:lvl1pPr defTabSz="412750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	Approach</a:t>
              </a:r>
            </a:p>
          </p:txBody>
        </p:sp>
      </p:grpSp>
      <p:sp>
        <p:nvSpPr>
          <p:cNvPr id="117" name="TextBox 54"/>
          <p:cNvSpPr txBox="1"/>
          <p:nvPr/>
        </p:nvSpPr>
        <p:spPr>
          <a:xfrm>
            <a:off x="22197293" y="21319228"/>
            <a:ext cx="9571796" cy="2921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[1] C. I. f. Cybersecurity. https://www.unb.ca/cic/datasets/ids-2017.html. </a:t>
            </a:r>
          </a:p>
          <a:p>
            <a:pPr algn="just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[2] R. Panigrahi and S. Borah, "A detailed analysis of CICIDS2017 dataset for designing Intrusion Detection Systems," International Journal of Engineering &amp; Technology, 2018.</a:t>
            </a:r>
          </a:p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18" name="TextBox 5"/>
          <p:cNvSpPr txBox="1"/>
          <p:nvPr/>
        </p:nvSpPr>
        <p:spPr>
          <a:xfrm>
            <a:off x="966057" y="4717186"/>
            <a:ext cx="8219487" cy="2921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some applications, devices may need computer networks to communicate with each other to increase the performance or efficiency of the system (ex. Vehicles). </a:t>
            </a:r>
          </a:p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 a result, cybersecurity is very important to ensure the integrity, confidentiality, and availability of the network. </a:t>
            </a:r>
          </a:p>
        </p:txBody>
      </p:sp>
      <p:sp>
        <p:nvSpPr>
          <p:cNvPr id="119" name="TextBox 6"/>
          <p:cNvSpPr txBox="1"/>
          <p:nvPr/>
        </p:nvSpPr>
        <p:spPr>
          <a:xfrm>
            <a:off x="800050" y="8984385"/>
            <a:ext cx="8219487" cy="7797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main concept of this project is to detect different attacks using machine learning (ML)</a:t>
            </a:r>
          </a:p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CICIDS2017 dataset is used to train, and test four different ML models including k-nearest neighbors (KNN), Extreme Gradient Boosting (XGBoost), logistic regression, and random forest.</a:t>
            </a:r>
          </a:p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Preprocessing the dataset was applied, which include the following</a:t>
            </a:r>
          </a:p>
          <a:p>
            <a:pPr marL="971550" lvl="1" indent="-514350" algn="just">
              <a:buSzPct val="100000"/>
              <a:buAutoNum type="arabicPeriod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Cleaning the data</a:t>
            </a:r>
          </a:p>
          <a:p>
            <a:pPr marL="971550" lvl="1" indent="-514350" algn="just">
              <a:buSzPct val="100000"/>
              <a:buAutoNum type="arabicPeriod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Unbalanced techniques: applying oversampling techniques, Synthetic Minority Oversampling Technique (SMOTE), borderline-SMOTE, and ADASYN.</a:t>
            </a:r>
          </a:p>
          <a:p>
            <a:pPr marL="971550" lvl="1" indent="-514350" algn="just">
              <a:buSzPct val="100000"/>
              <a:buAutoNum type="arabicPeriod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Feature selection: applying F-statistic for feature selection and Principle Component Analysis (PCA)  for dimensionality reduction.</a:t>
            </a:r>
          </a:p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Classification is done in two stages:</a:t>
            </a:r>
          </a:p>
          <a:p>
            <a:pPr marL="971550" lvl="1" indent="-514350" algn="just">
              <a:buSzPct val="100000"/>
              <a:buAutoNum type="arabicPeriod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Binary classification between benign and attack</a:t>
            </a:r>
          </a:p>
          <a:p>
            <a:pPr marL="971550" lvl="1" indent="-514350" algn="just">
              <a:buSzPct val="100000"/>
              <a:buAutoNum type="arabicPeriod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Classification between different attack classes</a:t>
            </a:r>
          </a:p>
        </p:txBody>
      </p:sp>
      <p:sp>
        <p:nvSpPr>
          <p:cNvPr id="120" name="TextBox 22"/>
          <p:cNvSpPr txBox="1"/>
          <p:nvPr/>
        </p:nvSpPr>
        <p:spPr>
          <a:xfrm>
            <a:off x="772970" y="18185606"/>
            <a:ext cx="1081096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3200" b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Imbalanced Techniques</a:t>
            </a:r>
          </a:p>
        </p:txBody>
      </p:sp>
      <p:sp>
        <p:nvSpPr>
          <p:cNvPr id="121" name="Arrow: Right 9"/>
          <p:cNvSpPr/>
          <p:nvPr/>
        </p:nvSpPr>
        <p:spPr>
          <a:xfrm>
            <a:off x="15903762" y="8960990"/>
            <a:ext cx="496685" cy="3213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22" name="Table 10"/>
          <p:cNvGraphicFramePr/>
          <p:nvPr/>
        </p:nvGraphicFramePr>
        <p:xfrm>
          <a:off x="10366699" y="4618235"/>
          <a:ext cx="4917800" cy="784416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04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1391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Merged Classes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Label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Instances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3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2,273,097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261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Botnet Areas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1,966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590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FTP-Patator, and SSH-Patator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Brute Force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13,834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771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DDoS, DoS GoldenEye, DoS Hulk, DoS Slow-httptest, DoS slowloris, Heartbleed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380,700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13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Infiltration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Infiltration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13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Scan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Scan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158,930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6476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Attack Brute Force, Web Attack Sql Injection, and Web Attack XSS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Attack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2,180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3" name="Table 11"/>
          <p:cNvGraphicFramePr/>
          <p:nvPr/>
        </p:nvGraphicFramePr>
        <p:xfrm>
          <a:off x="17019708" y="7597313"/>
          <a:ext cx="4167392" cy="2996946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96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Instances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1,676,045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Botnet Areas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5,000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Brute Force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257,416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Infiltration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Scan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72,555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Attack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5,000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4" name="TextBox 29"/>
          <p:cNvSpPr txBox="1"/>
          <p:nvPr/>
        </p:nvSpPr>
        <p:spPr>
          <a:xfrm>
            <a:off x="10456349" y="4190086"/>
            <a:ext cx="478243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182879" algn="ctr">
              <a:lnSpc>
                <a:spcPct val="95000"/>
              </a:lnSpc>
              <a:spcBef>
                <a:spcPts val="600"/>
              </a:spcBef>
              <a:tabLst>
                <a:tab pos="177800" algn="l"/>
              </a:tabLst>
              <a:defRPr spc="-5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Table I New class label [2]</a:t>
            </a:r>
          </a:p>
        </p:txBody>
      </p:sp>
      <p:sp>
        <p:nvSpPr>
          <p:cNvPr id="125" name="TextBox 30"/>
          <p:cNvSpPr txBox="1"/>
          <p:nvPr/>
        </p:nvSpPr>
        <p:spPr>
          <a:xfrm>
            <a:off x="17065428" y="6857086"/>
            <a:ext cx="4075953" cy="602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182879" algn="ctr">
              <a:lnSpc>
                <a:spcPct val="95000"/>
              </a:lnSpc>
              <a:spcBef>
                <a:spcPts val="600"/>
              </a:spcBef>
              <a:tabLst>
                <a:tab pos="177800" algn="l"/>
              </a:tabLst>
              <a:defRPr spc="-5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Table III Number of samples in training data</a:t>
            </a:r>
          </a:p>
        </p:txBody>
      </p:sp>
      <p:sp>
        <p:nvSpPr>
          <p:cNvPr id="126" name="TextBox 31"/>
          <p:cNvSpPr txBox="1"/>
          <p:nvPr/>
        </p:nvSpPr>
        <p:spPr>
          <a:xfrm>
            <a:off x="15298119" y="7816060"/>
            <a:ext cx="1675870" cy="1109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182879" algn="ctr">
              <a:lnSpc>
                <a:spcPct val="95000"/>
              </a:lnSpc>
              <a:spcBef>
                <a:spcPts val="600"/>
              </a:spcBef>
              <a:tabLst>
                <a:tab pos="177800" algn="l"/>
              </a:tabLst>
              <a:defRPr spc="-5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After cleaning dataset and applying SMOTE</a:t>
            </a:r>
          </a:p>
        </p:txBody>
      </p:sp>
      <p:sp>
        <p:nvSpPr>
          <p:cNvPr id="127" name="TextBox 33"/>
          <p:cNvSpPr txBox="1"/>
          <p:nvPr/>
        </p:nvSpPr>
        <p:spPr>
          <a:xfrm>
            <a:off x="10194342" y="12500206"/>
            <a:ext cx="1081096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3200" b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Feature Extraction</a:t>
            </a:r>
          </a:p>
        </p:txBody>
      </p:sp>
      <p:graphicFrame>
        <p:nvGraphicFramePr>
          <p:cNvPr id="128" name="Table 1"/>
          <p:cNvGraphicFramePr/>
          <p:nvPr/>
        </p:nvGraphicFramePr>
        <p:xfrm>
          <a:off x="17000686" y="5477104"/>
          <a:ext cx="4167392" cy="66598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2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Missing Data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2,867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Duplicate Data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tabLst>
                          <a:tab pos="177800" algn="l"/>
                        </a:tabLst>
                        <a:defRPr sz="1800"/>
                      </a:pPr>
                      <a:r>
                        <a:rPr sz="2300"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307,078 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TextBox 4"/>
          <p:cNvSpPr txBox="1"/>
          <p:nvPr/>
        </p:nvSpPr>
        <p:spPr>
          <a:xfrm>
            <a:off x="17041820" y="4895677"/>
            <a:ext cx="4075953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182879" algn="ctr">
              <a:lnSpc>
                <a:spcPct val="95000"/>
              </a:lnSpc>
              <a:spcBef>
                <a:spcPts val="600"/>
              </a:spcBef>
              <a:tabLst>
                <a:tab pos="177800" algn="l"/>
              </a:tabLst>
              <a:defRPr spc="-5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Table II Cleaned Data</a:t>
            </a:r>
          </a:p>
        </p:txBody>
      </p:sp>
      <p:graphicFrame>
        <p:nvGraphicFramePr>
          <p:cNvPr id="130" name="Google Shape;78;p1"/>
          <p:cNvGraphicFramePr/>
          <p:nvPr/>
        </p:nvGraphicFramePr>
        <p:xfrm>
          <a:off x="699849" y="19388971"/>
          <a:ext cx="8642216" cy="411480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22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Instances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Instances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2,273,097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Infiltration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FTP-Patator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7,938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Attack Brute Force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1,507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SSH-Patator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5,897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Attack Sql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DoS GoldenEye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10,293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Attack XSS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DoS Hulk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231,073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DDoS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128,027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DoS Slowhttptest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5,499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PortScan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158930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DoS slowloris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5,796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1966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Heartbleed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1" name="Google Shape;82;p1"/>
          <p:cNvSpPr txBox="1"/>
          <p:nvPr/>
        </p:nvSpPr>
        <p:spPr>
          <a:xfrm>
            <a:off x="1797768" y="18774928"/>
            <a:ext cx="6664344" cy="34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Table I Total amount of data for each type of class</a:t>
            </a:r>
          </a:p>
        </p:txBody>
      </p:sp>
      <p:graphicFrame>
        <p:nvGraphicFramePr>
          <p:cNvPr id="132" name="Google Shape;87;p1"/>
          <p:cNvGraphicFramePr/>
          <p:nvPr/>
        </p:nvGraphicFramePr>
        <p:xfrm>
          <a:off x="10720787" y="13655502"/>
          <a:ext cx="9941263" cy="457200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770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9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Label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Dimension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Origin Data 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Selection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Botnet Areas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Brute Force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Infiltration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Attack 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Scan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Google Shape;88;p1"/>
          <p:cNvSpPr txBox="1"/>
          <p:nvPr/>
        </p:nvSpPr>
        <p:spPr>
          <a:xfrm>
            <a:off x="10943798" y="13106928"/>
            <a:ext cx="9774177" cy="34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indent="182879" algn="ctr">
              <a:lnSpc>
                <a:spcPct val="95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Table IV The number of data features feature extraction and feature selection</a:t>
            </a:r>
          </a:p>
        </p:txBody>
      </p:sp>
      <p:graphicFrame>
        <p:nvGraphicFramePr>
          <p:cNvPr id="134" name="Google Shape;89;p1"/>
          <p:cNvGraphicFramePr/>
          <p:nvPr/>
        </p:nvGraphicFramePr>
        <p:xfrm>
          <a:off x="10719368" y="18931771"/>
          <a:ext cx="9944099" cy="502920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329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Name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Score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Name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Score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Bwd Packet Length Std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621886.79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Idle Max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331069.96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Bwd Packet Length Max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570757.59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Flow IAT Max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324819.65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Bwd Packet Length Mean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556456.87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Fwd IAT Max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324435.57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 Bwd Segment Size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556456.87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Idle Mean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323439.34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Packet Length Std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510653.75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Idle Min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304482.61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 Packet Length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467789.87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Flow IAT Std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235691.57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Packet Length Variance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456555.07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 Packet Length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155809.38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Fwd IAT Std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394138.89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Bwd Packet Length Min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138824.03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Packet Length Mean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384271.89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 Flag Count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98542.53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Packet Size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383696.58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PSH Flag Count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94534.76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5" name="Google Shape;90;p1"/>
          <p:cNvSpPr txBox="1"/>
          <p:nvPr/>
        </p:nvSpPr>
        <p:spPr>
          <a:xfrm>
            <a:off x="13036243" y="18402247"/>
            <a:ext cx="5367490" cy="34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indent="182879" algn="ctr">
              <a:lnSpc>
                <a:spcPct val="95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Table V 20 Features selected based on F-score</a:t>
            </a:r>
          </a:p>
        </p:txBody>
      </p:sp>
      <p:graphicFrame>
        <p:nvGraphicFramePr>
          <p:cNvPr id="136" name="Google Shape;91;p1"/>
          <p:cNvGraphicFramePr/>
          <p:nvPr/>
        </p:nvGraphicFramePr>
        <p:xfrm>
          <a:off x="22003807" y="5359274"/>
          <a:ext cx="10451896" cy="465891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71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500">
                <a:tc rowSpan="2"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Label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Dimension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with Largest Weight in PCA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Origin Data 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Selection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91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(1000000, 78)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(1000000, 20)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(1000000, 4)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URG Flag Count: 55.2%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91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(676045, 78)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(676045, 20)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(676045, 4)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Active Max: 22.9%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91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Botnet Areas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(4931, 78)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(4931, 20)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(4931, 4)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Fwd IAT Total: 43.5%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491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Brute Force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(9993, 78)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(9993, 20)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(9993, 4)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Fwd IAT Total: 43.5%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491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(257416, 78)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(257416, 20)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(257416, 4)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Idle Mean: 83.3%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491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Infiltration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(500, 78)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(500, 20)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(500, 4)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Packet Size: 48.1%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491">
                <a:tc>
                  <a:txBody>
                    <a:bodyPr/>
                    <a:lstStyle/>
                    <a:p>
                      <a:pPr algn="ctr" defTabSz="32918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Attack 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(5040, 78)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(5040, 20)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(5040, 4)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Flow IAT St: 56.2%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491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Scan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(72555, 78)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(72555, 20)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(72555, 4)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9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Bwd IAT Tota: 37.1%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Google Shape;92;p1"/>
          <p:cNvSpPr txBox="1"/>
          <p:nvPr/>
        </p:nvSpPr>
        <p:spPr>
          <a:xfrm>
            <a:off x="21914367" y="4661425"/>
            <a:ext cx="10811101" cy="54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just">
              <a:defRPr sz="3200" b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Training</a:t>
            </a:r>
          </a:p>
        </p:txBody>
      </p:sp>
      <p:sp>
        <p:nvSpPr>
          <p:cNvPr id="138" name="Google Shape;92;p1"/>
          <p:cNvSpPr txBox="1"/>
          <p:nvPr/>
        </p:nvSpPr>
        <p:spPr>
          <a:xfrm>
            <a:off x="21997457" y="10379189"/>
            <a:ext cx="10811101" cy="54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just">
              <a:defRPr sz="3200" b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Results</a:t>
            </a:r>
          </a:p>
        </p:txBody>
      </p:sp>
      <p:graphicFrame>
        <p:nvGraphicFramePr>
          <p:cNvPr id="139" name="Table 23"/>
          <p:cNvGraphicFramePr/>
          <p:nvPr/>
        </p:nvGraphicFramePr>
        <p:xfrm>
          <a:off x="22010157" y="11447413"/>
          <a:ext cx="10442733" cy="248888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3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4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7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0.9262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0.8124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0.9117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0.8513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0.9683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0.9455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0.9422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0.9439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0.9988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0.9981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0.9976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0.9979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0.9990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0.9992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0.9974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0.9983</a:t>
                      </a:r>
                    </a:p>
                  </a:txBody>
                  <a:tcPr marL="63500" marR="63500" marT="63500" marB="6350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0" name="Table 24"/>
          <p:cNvGraphicFramePr/>
          <p:nvPr/>
        </p:nvGraphicFramePr>
        <p:xfrm>
          <a:off x="22029208" y="14285626"/>
          <a:ext cx="10414591" cy="248888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2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2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 Time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0.9685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0.8146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0.8909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0.8094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58.4 s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0.9920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0.7523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0.7646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0.7563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19min 30s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0.9997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0.9986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0.9975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0.9981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7min 37s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0.9997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0.9990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0.9980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0.9985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291840">
                        <a:lnSpc>
                          <a:spcPct val="115000"/>
                        </a:lnSpc>
                        <a:defRPr sz="1800"/>
                      </a:pPr>
                      <a:r>
                        <a:rPr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12min 10s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Google Shape;90;p1"/>
          <p:cNvSpPr txBox="1"/>
          <p:nvPr/>
        </p:nvSpPr>
        <p:spPr>
          <a:xfrm>
            <a:off x="24636173" y="10858869"/>
            <a:ext cx="5367490" cy="34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indent="182879" algn="ctr">
              <a:lnSpc>
                <a:spcPct val="95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Table VII  Binary Classification</a:t>
            </a:r>
          </a:p>
        </p:txBody>
      </p:sp>
      <p:sp>
        <p:nvSpPr>
          <p:cNvPr id="142" name="Google Shape;90;p1"/>
          <p:cNvSpPr txBox="1"/>
          <p:nvPr/>
        </p:nvSpPr>
        <p:spPr>
          <a:xfrm>
            <a:off x="24431984" y="13842997"/>
            <a:ext cx="5367490" cy="34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indent="182879" algn="ctr">
              <a:lnSpc>
                <a:spcPct val="95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Table VIII Attack Classification</a:t>
            </a:r>
          </a:p>
        </p:txBody>
      </p:sp>
      <p:sp>
        <p:nvSpPr>
          <p:cNvPr id="143" name="TextBox 27"/>
          <p:cNvSpPr txBox="1"/>
          <p:nvPr/>
        </p:nvSpPr>
        <p:spPr>
          <a:xfrm>
            <a:off x="22211319" y="18098175"/>
            <a:ext cx="97707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With PC</a:t>
            </a:r>
            <a:r>
              <a:rPr lang="en-US"/>
              <a:t>A</a:t>
            </a:r>
            <a:r>
              <a:t> and 20 features, the performance of the model degraded, with no significant reduction in training time.</a:t>
            </a:r>
          </a:p>
          <a:p>
            <a:pPr marL="457200" indent="-4572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Three types of balancing data are used. However, the ADASYN dataset has the better result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Microsoft Office PowerPoint</Application>
  <PresentationFormat>Custom</PresentationFormat>
  <Paragraphs>295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Tw Cen MT Condensed</vt:lpstr>
      <vt:lpstr>Verdana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Ajabnoor, Abdulmannan Y</cp:lastModifiedBy>
  <cp:revision>1</cp:revision>
  <dcterms:modified xsi:type="dcterms:W3CDTF">2022-11-27T19:04:06Z</dcterms:modified>
</cp:coreProperties>
</file>