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88" r:id="rId4"/>
    <p:sldId id="289" r:id="rId5"/>
    <p:sldId id="290" r:id="rId6"/>
    <p:sldId id="291" r:id="rId7"/>
    <p:sldId id="287" r:id="rId8"/>
    <p:sldId id="296" r:id="rId9"/>
    <p:sldId id="297" r:id="rId10"/>
    <p:sldId id="298" r:id="rId11"/>
    <p:sldId id="329" r:id="rId12"/>
    <p:sldId id="330" r:id="rId13"/>
    <p:sldId id="331" r:id="rId14"/>
    <p:sldId id="333" r:id="rId15"/>
    <p:sldId id="339" r:id="rId16"/>
    <p:sldId id="334" r:id="rId17"/>
    <p:sldId id="332" r:id="rId18"/>
    <p:sldId id="337" r:id="rId19"/>
    <p:sldId id="335" r:id="rId20"/>
    <p:sldId id="2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2F"/>
    <a:srgbClr val="00BBD6"/>
    <a:srgbClr val="44CEB9"/>
    <a:srgbClr val="B2D235"/>
    <a:srgbClr val="FFC000"/>
    <a:srgbClr val="856D59"/>
    <a:srgbClr val="84B33B"/>
    <a:srgbClr val="937963"/>
    <a:srgbClr val="F23B48"/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52" autoAdjust="0"/>
  </p:normalViewPr>
  <p:slideViewPr>
    <p:cSldViewPr snapToGrid="0">
      <p:cViewPr varScale="1">
        <p:scale>
          <a:sx n="102" d="100"/>
          <a:sy n="102" d="100"/>
        </p:scale>
        <p:origin x="19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8166-6415-EF4E-AA79-2DC6CAF3CBD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B4BE2-F085-5649-8DD4-27ADCA8828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B2D23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B2D23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221828" y="388848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23B48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23B48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746228" y="-2051667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BBD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8335925" y="4647493"/>
            <a:ext cx="4997301" cy="4249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800000" flipH="1">
            <a:off x="-1418421" y="-1999908"/>
            <a:ext cx="4997301" cy="4249280"/>
          </a:xfrm>
          <a:prstGeom prst="rect">
            <a:avLst/>
          </a:prstGeom>
        </p:spPr>
      </p:pic>
      <p:sp>
        <p:nvSpPr>
          <p:cNvPr id="10" name="AutoShape 4"/>
          <p:cNvSpPr/>
          <p:nvPr userDrawn="1"/>
        </p:nvSpPr>
        <p:spPr bwMode="auto">
          <a:xfrm>
            <a:off x="1491457" y="707232"/>
            <a:ext cx="6237288" cy="419100"/>
          </a:xfrm>
          <a:custGeom>
            <a:avLst/>
            <a:gdLst>
              <a:gd name="T0" fmla="*/ 6237287 w 21600"/>
              <a:gd name="T1" fmla="*/ 419100 h 21600"/>
              <a:gd name="T2" fmla="*/ 6237287 w 21600"/>
              <a:gd name="T3" fmla="*/ 419100 h 21600"/>
              <a:gd name="T4" fmla="*/ 6237287 w 21600"/>
              <a:gd name="T5" fmla="*/ 419100 h 21600"/>
              <a:gd name="T6" fmla="*/ 6237287 w 21600"/>
              <a:gd name="T7" fmla="*/ 4191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19050" rIns="19050" bIns="19050" anchor="ctr"/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综艺简体" panose="02010601030101010101" pitchFamily="2" charset="-122"/>
                <a:ea typeface="方正综艺简体" panose="02010601030101010101" pitchFamily="2" charset="-122"/>
              </a:rPr>
              <a:t>请插入您标题内容</a:t>
            </a:r>
            <a:endParaRPr lang="en-AU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综艺简体" panose="02010601030101010101" pitchFamily="2" charset="-122"/>
              <a:ea typeface="方正综艺简体" panose="02010601030101010101" pitchFamily="2" charset="-122"/>
            </a:endParaRPr>
          </a:p>
        </p:txBody>
      </p:sp>
      <p:sp>
        <p:nvSpPr>
          <p:cNvPr id="11" name="AutoShape 6"/>
          <p:cNvSpPr/>
          <p:nvPr userDrawn="1"/>
        </p:nvSpPr>
        <p:spPr bwMode="auto">
          <a:xfrm>
            <a:off x="1508125" y="1070769"/>
            <a:ext cx="3890169" cy="139700"/>
          </a:xfrm>
          <a:custGeom>
            <a:avLst/>
            <a:gdLst>
              <a:gd name="T0" fmla="*/ 3890169 w 21600"/>
              <a:gd name="T1" fmla="*/ 139700 h 21600"/>
              <a:gd name="T2" fmla="*/ 3890169 w 21600"/>
              <a:gd name="T3" fmla="*/ 139700 h 21600"/>
              <a:gd name="T4" fmla="*/ 3890169 w 21600"/>
              <a:gd name="T5" fmla="*/ 139700 h 21600"/>
              <a:gd name="T6" fmla="*/ 3890169 w 21600"/>
              <a:gd name="T7" fmla="*/ 139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1pPr>
            <a:lvl2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2pPr>
            <a:lvl3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3pPr>
            <a:lvl4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4pPr>
            <a:lvl5pPr algn="ctr" defTabSz="647700"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5pPr>
            <a:lvl6pPr marL="18288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6pPr>
            <a:lvl7pPr marL="22860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7pPr>
            <a:lvl8pPr marL="27432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8pPr>
            <a:lvl9pPr marL="3200400" indent="457200" algn="ctr" defTabSz="6477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rgbClr val="FFFFFF"/>
                </a:solidFill>
                <a:latin typeface="League Gothic" pitchFamily="50" charset="0"/>
                <a:ea typeface="MS PGothic" panose="020B0600070205080204" pitchFamily="34" charset="-128"/>
                <a:sym typeface="League Gothic" pitchFamily="50" charset="0"/>
              </a:defRPr>
            </a:lvl9pPr>
          </a:lstStyle>
          <a:p>
            <a:pPr algn="just">
              <a:lnSpc>
                <a:spcPct val="120000"/>
              </a:lnSpc>
              <a:spcBef>
                <a:spcPts val="850"/>
              </a:spcBef>
            </a:pPr>
            <a:r>
              <a:rPr lang="es-ES" altLang="zh-CN" sz="900" b="1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Lorem ipsum</a:t>
            </a:r>
            <a:r>
              <a:rPr lang="es-ES" altLang="zh-CN" sz="900">
                <a:solidFill>
                  <a:srgbClr val="838383"/>
                </a:solidFill>
                <a:latin typeface="Lato" panose="020F0502020204030203" charset="0"/>
                <a:sym typeface="Lato" panose="020F0502020204030203" charset="0"/>
              </a:rPr>
              <a:t> dolor sit amet, consectetur adipiscing elit.</a:t>
            </a:r>
            <a:endParaRPr lang="es-ES" altLang="zh-CN" sz="4000"/>
          </a:p>
        </p:txBody>
      </p:sp>
      <p:sp>
        <p:nvSpPr>
          <p:cNvPr id="12" name="AutoShape 7"/>
          <p:cNvSpPr/>
          <p:nvPr userDrawn="1"/>
        </p:nvSpPr>
        <p:spPr bwMode="auto">
          <a:xfrm>
            <a:off x="1352550" y="650875"/>
            <a:ext cx="78582" cy="642144"/>
          </a:xfrm>
          <a:custGeom>
            <a:avLst/>
            <a:gdLst>
              <a:gd name="T0" fmla="*/ 78582 w 21600"/>
              <a:gd name="T1" fmla="*/ 642144 h 21600"/>
              <a:gd name="T2" fmla="*/ 78582 w 21600"/>
              <a:gd name="T3" fmla="*/ 642144 h 21600"/>
              <a:gd name="T4" fmla="*/ 78582 w 21600"/>
              <a:gd name="T5" fmla="*/ 642144 h 21600"/>
              <a:gd name="T6" fmla="*/ 78582 w 21600"/>
              <a:gd name="T7" fmla="*/ 642144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00BBD6"/>
          </a:solidFill>
          <a:ln>
            <a:noFill/>
          </a:ln>
          <a:effectLst/>
        </p:spPr>
        <p:txBody>
          <a:bodyPr lIns="0" tIns="0" rIns="0" bIns="0" anchor="ctr"/>
          <a:lstStyle/>
          <a:p>
            <a:pPr algn="ctr" eaLnBrk="1">
              <a:defRPr/>
            </a:pPr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188F5-DF5C-4DC7-BA40-626BD57DBB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E7D1A-1D34-4037-A8EC-39EC70C59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1.emf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1"/>
            </p:custDataLst>
          </p:nvPr>
        </p:nvSpPr>
        <p:spPr>
          <a:xfrm>
            <a:off x="5823450" y="247573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smtClean="0">
                <a:cs typeface="+mn-ea"/>
                <a:sym typeface="+mn-lt"/>
              </a:rPr>
              <a:t>直播相关技术分享</a:t>
            </a:r>
            <a:endParaRPr lang="zh-CN" altLang="en-US" sz="44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37" y="1279068"/>
            <a:ext cx="4206605" cy="4517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000" dirty="0" smtClean="0"/>
              <a:t>视频</a:t>
            </a:r>
            <a:r>
              <a:rPr kumimoji="1" lang="zh-CN" sz="2000" dirty="0" smtClean="0"/>
              <a:t>压缩</a:t>
            </a:r>
            <a:endParaRPr kumimoji="1" lang="zh-CN" sz="20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501015" y="1016000"/>
            <a:ext cx="5285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帧内压缩和帧间压缩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085" y="3604895"/>
            <a:ext cx="6562725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37528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sz="2000" dirty="0" smtClean="0"/>
              <a:t>H264码流层次结构和NALU详解</a:t>
            </a:r>
            <a:endParaRPr kumimoji="1" sz="2000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229995"/>
            <a:ext cx="5934075" cy="1600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76695" y="1229995"/>
            <a:ext cx="52857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网络适配层（NAL即Network Abstraction Layer）:以网络所要求的恰当方式对数据进行打包和发送，比较简单，先报VCL吐出来的数据SODB进行字节对齐，形成RBSP，最后再RBSP数据前面加上NAL头则组成一个NALU单元。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920" y="3044190"/>
            <a:ext cx="7029450" cy="3486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85" y="5391150"/>
            <a:ext cx="6543675" cy="876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055" y="3695065"/>
            <a:ext cx="55137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一个原始的H264 NALU单元通常由 [StartCode] [NALU Header] [NALU Payload] 三部分组成，其中Start Code用于表示这是一个NALU单元的开始，必须是“00 00 00 01” 或 “00 00 01”，除此之外基本相当于一个NAL header+RBSP。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902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RTMP</a:t>
            </a:r>
            <a:endParaRPr kumimoji="1" lang="en-US" sz="2000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501015" y="712470"/>
            <a:ext cx="79203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NALU 就是 NAL UNIT，nal 单元。NAL 全称 Network Abstract Layer, 即网络抽象层，H.264 在网络上传输的结构。一 帧图片经过 H.264 编码器之后，就被编码为一个或多个片（slice），而装载着这些片（slice）的载体，就是 NALU 了 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2192655"/>
            <a:ext cx="8285480" cy="3880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37220" y="1968500"/>
            <a:ext cx="44557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basic header：是必须要有的，占用一个字节，前两位，表示格式，后六位表示chunk stream id；</a:t>
            </a:r>
            <a:endParaRPr lang="zh-CN" altLang="en-US"/>
          </a:p>
          <a:p>
            <a:r>
              <a:rPr lang="zh-CN" altLang="en-US"/>
              <a:t>message header：中有时间戳、消息长度、数据类型ID、流ID。当因为数据量太大而被拆分成多个chunk 的时候，根据消息是否属于同一个流、同一个类型数据、消息长度相同、时间戳相同，决定是否需要这几个字段是否需要省略；</a:t>
            </a:r>
            <a:endParaRPr lang="zh-CN" altLang="en-US"/>
          </a:p>
          <a:p>
            <a:r>
              <a:rPr lang="zh-CN" altLang="en-US"/>
              <a:t>Extended timestamp：扩展时间戳，当message header中的时间戳3个字节不足以表示的时候，就需要这个扩展，也就是timestamp=0xFFFFFF的时候；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TCP</a:t>
            </a:r>
            <a:endParaRPr kumimoji="1"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965200"/>
            <a:ext cx="10467975" cy="320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RTP</a:t>
            </a:r>
            <a:endParaRPr kumimoji="1" lang="en-US" sz="20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595" y="666750"/>
            <a:ext cx="9782175" cy="552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19975" y="2101850"/>
            <a:ext cx="38779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RTP一般与传输控制协议RTCP一块工作，RTP只负责实时数据的传输，RTCP负责对RTP的通讯和会话进行带外管理（如流量控制、拥塞控制、会话源管理等）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7194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UDP</a:t>
            </a:r>
            <a:endParaRPr kumimoji="1"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614295"/>
            <a:ext cx="10896600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422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IP</a:t>
            </a:r>
            <a:endParaRPr kumimoji="1"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6440" y="712470"/>
            <a:ext cx="5781675" cy="386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1680" y="4579620"/>
            <a:ext cx="110661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总长度（Total Length）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指IP包总长度，用16位（bit）表示，即IP包最大长度可以达216=65535字节。在以太网中允许的最大包长为1500B，当超过网络允许的最大长度时需将过长的数据包分片。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生存时间（TTL）</a:t>
            </a:r>
            <a:endParaRPr lang="zh-CN" altLang="en-US"/>
          </a:p>
          <a:p>
            <a:r>
              <a:rPr lang="zh-CN" altLang="en-US"/>
              <a:t>长度为8位，初始值由操作系统设置，每经过一个路由器转发后其值就减1，减至0后丢弃该包。这种机制可以避免数据包找不到目地时不断被转发，堵塞网络。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9309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2000" dirty="0" smtClean="0"/>
              <a:t>IP</a:t>
            </a:r>
            <a:r>
              <a:rPr kumimoji="1" lang="zh-CN" altLang="en-US" sz="2000" dirty="0" smtClean="0"/>
              <a:t>号段</a:t>
            </a:r>
            <a:endParaRPr kumimoji="1" lang="zh-CN" altLang="en-US" sz="20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701675"/>
            <a:ext cx="11058525" cy="396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35" y="234315"/>
            <a:ext cx="237744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2960" y="47866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子网/子网掩码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1360" y="5277485"/>
            <a:ext cx="79108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子网掩码和IP地址一样有32bit，确定子网掩码的方法是其与IP地址中标识网络号的所有对应位都用"1"，而与主机号对应的位都是"0"。如分为2个子网的C类IP地址用22位来标识网络号，则其子网掩码为：11111111 11111111 11111111 10000000即255.255.255.128。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sz="2000" dirty="0" smtClean="0"/>
              <a:t>整体</a:t>
            </a:r>
            <a:r>
              <a:rPr kumimoji="1" lang="zh-CN" sz="2000" dirty="0" smtClean="0"/>
              <a:t>传输</a:t>
            </a:r>
            <a:endParaRPr kumimoji="1" lang="zh-CN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720" y="953135"/>
            <a:ext cx="7837170" cy="5349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49684" y="1281072"/>
            <a:ext cx="4206511" cy="4513521"/>
          </a:xfrm>
          <a:prstGeom prst="rect">
            <a:avLst/>
          </a:prstGeom>
        </p:spPr>
      </p:pic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6496943" y="3069530"/>
            <a:ext cx="3257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cs typeface="+mn-ea"/>
                <a:sym typeface="+mn-lt"/>
              </a:rPr>
              <a:t>THANK YOU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一个简单的直播场景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14817" y="2893513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mtClean="0"/>
              <a:t>主播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07502" y="2893513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推流设备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4" idx="3"/>
            <a:endCxn id="5" idx="1"/>
          </p:cNvCxnSpPr>
          <p:nvPr/>
        </p:nvCxnSpPr>
        <p:spPr>
          <a:xfrm>
            <a:off x="2242159" y="3200401"/>
            <a:ext cx="36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40263" y="2893512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直播服务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5" idx="3"/>
            <a:endCxn id="9" idx="1"/>
          </p:cNvCxnSpPr>
          <p:nvPr/>
        </p:nvCxnSpPr>
        <p:spPr>
          <a:xfrm flipV="1">
            <a:off x="3734844" y="3200400"/>
            <a:ext cx="1605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561540" y="2893511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拉流</a:t>
            </a:r>
            <a:r>
              <a:rPr kumimoji="1" lang="zh-CN" altLang="en-US" dirty="0" smtClean="0"/>
              <a:t>设备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9" idx="3"/>
            <a:endCxn id="12" idx="1"/>
          </p:cNvCxnSpPr>
          <p:nvPr/>
        </p:nvCxnSpPr>
        <p:spPr>
          <a:xfrm flipV="1">
            <a:off x="6467605" y="3200399"/>
            <a:ext cx="2093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61540" y="1819405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拉流设备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9" idx="3"/>
            <a:endCxn id="15" idx="1"/>
          </p:cNvCxnSpPr>
          <p:nvPr/>
        </p:nvCxnSpPr>
        <p:spPr>
          <a:xfrm flipV="1">
            <a:off x="6467605" y="2126293"/>
            <a:ext cx="2093935" cy="107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61540" y="3967617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拉流</a:t>
            </a:r>
            <a:r>
              <a:rPr kumimoji="1" lang="zh-CN" altLang="en-US" dirty="0" smtClean="0"/>
              <a:t>设备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9" idx="3"/>
            <a:endCxn id="18" idx="1"/>
          </p:cNvCxnSpPr>
          <p:nvPr/>
        </p:nvCxnSpPr>
        <p:spPr>
          <a:xfrm>
            <a:off x="6467605" y="3200400"/>
            <a:ext cx="2093935" cy="107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091804" y="1819405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观众</a:t>
            </a:r>
            <a:endParaRPr kumimoji="1" lang="zh-CN" altLang="en-US" dirty="0"/>
          </a:p>
        </p:txBody>
      </p:sp>
      <p:cxnSp>
        <p:nvCxnSpPr>
          <p:cNvPr id="23" name="直线箭头连接符 22"/>
          <p:cNvCxnSpPr>
            <a:stCxn id="15" idx="3"/>
            <a:endCxn id="21" idx="1"/>
          </p:cNvCxnSpPr>
          <p:nvPr/>
        </p:nvCxnSpPr>
        <p:spPr>
          <a:xfrm>
            <a:off x="9688882" y="2126293"/>
            <a:ext cx="402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091804" y="2893510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观众</a:t>
            </a:r>
            <a:endParaRPr kumimoji="1" lang="zh-CN" altLang="en-US" dirty="0"/>
          </a:p>
        </p:txBody>
      </p:sp>
      <p:cxnSp>
        <p:nvCxnSpPr>
          <p:cNvPr id="26" name="直线箭头连接符 25"/>
          <p:cNvCxnSpPr>
            <a:stCxn id="12" idx="3"/>
            <a:endCxn id="24" idx="1"/>
          </p:cNvCxnSpPr>
          <p:nvPr/>
        </p:nvCxnSpPr>
        <p:spPr>
          <a:xfrm flipV="1">
            <a:off x="9688882" y="3200398"/>
            <a:ext cx="4029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091804" y="3967614"/>
            <a:ext cx="1127342" cy="6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观众</a:t>
            </a:r>
            <a:endParaRPr kumimoji="1" lang="zh-CN" altLang="en-US" dirty="0"/>
          </a:p>
        </p:txBody>
      </p:sp>
      <p:cxnSp>
        <p:nvCxnSpPr>
          <p:cNvPr id="29" name="直线箭头连接符 28"/>
          <p:cNvCxnSpPr>
            <a:stCxn id="18" idx="3"/>
            <a:endCxn id="27" idx="1"/>
          </p:cNvCxnSpPr>
          <p:nvPr/>
        </p:nvCxnSpPr>
        <p:spPr>
          <a:xfrm flipV="1">
            <a:off x="9688882" y="4274502"/>
            <a:ext cx="40292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9" idx="2"/>
            <a:endCxn id="5" idx="2"/>
          </p:cNvCxnSpPr>
          <p:nvPr/>
        </p:nvCxnSpPr>
        <p:spPr>
          <a:xfrm rot="5400000">
            <a:off x="4537554" y="2140907"/>
            <a:ext cx="1" cy="2732761"/>
          </a:xfrm>
          <a:prstGeom prst="bentConnector3">
            <a:avLst>
              <a:gd name="adj1" fmla="val 228601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2"/>
            <a:endCxn id="4" idx="2"/>
          </p:cNvCxnSpPr>
          <p:nvPr/>
        </p:nvCxnSpPr>
        <p:spPr>
          <a:xfrm rot="5400000">
            <a:off x="2424831" y="2760946"/>
            <a:ext cx="12700" cy="149268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01759" y="5364010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/>
              <a:t>推流客户端</a:t>
            </a:r>
            <a:endParaRPr kumimoji="1" lang="en-US" altLang="zh-CN" dirty="0" smtClean="0"/>
          </a:p>
          <a:p>
            <a:pPr algn="ctr"/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234520" y="55025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直播云服务</a:t>
            </a:r>
            <a:endParaRPr kumimoji="1"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419408" y="5502510"/>
            <a:ext cx="1411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Web/</a:t>
            </a:r>
            <a:r>
              <a:rPr kumimoji="1" lang="zh-CN" altLang="en-US" dirty="0" smtClean="0"/>
              <a:t>小程序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直播场景的核心架构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18" y="713623"/>
            <a:ext cx="10500986" cy="576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4400" y="864296"/>
            <a:ext cx="2254685" cy="3093929"/>
          </a:xfrm>
          <a:prstGeom prst="rect">
            <a:avLst/>
          </a:prstGeom>
          <a:noFill/>
          <a:ln>
            <a:solidFill>
              <a:srgbClr val="F02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060521" y="526095"/>
            <a:ext cx="4131501" cy="1340284"/>
          </a:xfrm>
          <a:prstGeom prst="rect">
            <a:avLst/>
          </a:prstGeom>
          <a:noFill/>
          <a:ln>
            <a:solidFill>
              <a:srgbClr val="F02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073019" y="2607502"/>
            <a:ext cx="2254685" cy="3868526"/>
          </a:xfrm>
          <a:prstGeom prst="rect">
            <a:avLst/>
          </a:prstGeom>
          <a:noFill/>
          <a:ln>
            <a:solidFill>
              <a:srgbClr val="F02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必要的环境准备</a:t>
            </a:r>
            <a:endParaRPr kumimoji="1" lang="zh-CN" altLang="en-US" sz="2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88724" y="1483754"/>
          <a:ext cx="10885116" cy="3754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1117"/>
                <a:gridCol w="3701441"/>
                <a:gridCol w="3200400"/>
                <a:gridCol w="224215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相关准备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费用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业务服务器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、接入服务端</a:t>
                      </a:r>
                      <a:r>
                        <a:rPr lang="en-US" altLang="zh-CN" dirty="0" err="1" smtClean="0"/>
                        <a:t>sdk</a:t>
                      </a:r>
                      <a:r>
                        <a:rPr lang="zh-CN" altLang="en-US" dirty="0" smtClean="0"/>
                        <a:t>，创建直播间，提供推流、播放地址。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、用户状态的记录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、云主机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、域名（</a:t>
                      </a:r>
                      <a:r>
                        <a:rPr lang="en-US" altLang="zh-CN" dirty="0" err="1" smtClean="0"/>
                        <a:t>icp</a:t>
                      </a:r>
                      <a:r>
                        <a:rPr lang="zh-CN" altLang="en-US" dirty="0" smtClean="0"/>
                        <a:t>和公安备案）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3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dns</a:t>
                      </a:r>
                      <a:r>
                        <a:rPr lang="zh-CN" altLang="en-US" dirty="0" smtClean="0"/>
                        <a:t>解析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主机</a:t>
                      </a:r>
                      <a:r>
                        <a:rPr lang="en-US" altLang="zh-CN" dirty="0" smtClean="0"/>
                        <a:t>70/</a:t>
                      </a:r>
                      <a:r>
                        <a:rPr lang="zh-CN" altLang="en-US" dirty="0" smtClean="0"/>
                        <a:t>月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域名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年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Dns50/</a:t>
                      </a:r>
                      <a:r>
                        <a:rPr lang="zh-CN" altLang="en-US" dirty="0" smtClean="0"/>
                        <a:t>月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直播云服务（</a:t>
                      </a:r>
                      <a:r>
                        <a:rPr lang="en-US" altLang="zh-CN" dirty="0" err="1" smtClean="0"/>
                        <a:t>paas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、提供直播流的接收、处理（压缩、转码、鉴黄等）、分发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、音视频存储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、直播云服务购买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、存储购买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直播云</a:t>
                      </a:r>
                      <a:r>
                        <a:rPr lang="en-US" altLang="zh-CN" dirty="0" smtClean="0"/>
                        <a:t>10/g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存储</a:t>
                      </a:r>
                      <a:r>
                        <a:rPr lang="en-US" altLang="zh-CN" dirty="0" smtClean="0"/>
                        <a:t>10/g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推流客户端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、获取推流地址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、推流到直播云服务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、安卓手机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拉流设备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、观看直播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pc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、微信小程序（企业账号特定类目权限）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请求流程</a:t>
            </a:r>
            <a:endParaRPr kumimoji="1"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3470" y="0"/>
            <a:ext cx="774853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1041" y="1465545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Server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、创建</a:t>
            </a:r>
            <a:r>
              <a:rPr kumimoji="1" lang="en-US" altLang="zh-CN" dirty="0" smtClean="0"/>
              <a:t>stream</a:t>
            </a:r>
            <a:r>
              <a:rPr kumimoji="1" lang="zh-CN" altLang="en-US" dirty="0" smtClean="0"/>
              <a:t>，生产推流</a:t>
            </a:r>
            <a:r>
              <a:rPr kumimoji="1" lang="en-US" altLang="zh-CN" dirty="0" smtClean="0"/>
              <a:t>URL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、生产播放</a:t>
            </a:r>
            <a:r>
              <a:rPr kumimoji="1" lang="en-US" altLang="zh-CN" dirty="0" smtClean="0"/>
              <a:t>URL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01041" y="3429000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Client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、请求推流</a:t>
            </a:r>
            <a:r>
              <a:rPr kumimoji="1" lang="en-US" altLang="zh-CN" dirty="0" smtClean="0"/>
              <a:t>URL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、请求播放</a:t>
            </a:r>
            <a:r>
              <a:rPr kumimoji="1" lang="en-US" altLang="zh-CN" dirty="0" smtClean="0"/>
              <a:t>URL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、交给播放器处理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Rectangle 27"/>
          <p:cNvSpPr/>
          <p:nvPr/>
        </p:nvSpPr>
        <p:spPr>
          <a:xfrm>
            <a:off x="4562471" y="2990273"/>
            <a:ext cx="720000" cy="720000"/>
          </a:xfrm>
          <a:prstGeom prst="rect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398" name="Group 8"/>
          <p:cNvGrpSpPr/>
          <p:nvPr/>
        </p:nvGrpSpPr>
        <p:grpSpPr>
          <a:xfrm>
            <a:off x="4761713" y="3131387"/>
            <a:ext cx="321517" cy="437772"/>
            <a:chOff x="2767013" y="609600"/>
            <a:chExt cx="561975" cy="765176"/>
          </a:xfrm>
          <a:solidFill>
            <a:schemeClr val="bg1"/>
          </a:solidFill>
        </p:grpSpPr>
        <p:sp>
          <p:nvSpPr>
            <p:cNvPr id="399" name="Freeform 5"/>
            <p:cNvSpPr>
              <a:spLocks noEditPoints="1"/>
            </p:cNvSpPr>
            <p:nvPr/>
          </p:nvSpPr>
          <p:spPr bwMode="auto">
            <a:xfrm>
              <a:off x="2767013" y="609600"/>
              <a:ext cx="561975" cy="609600"/>
            </a:xfrm>
            <a:custGeom>
              <a:avLst/>
              <a:gdLst>
                <a:gd name="T0" fmla="*/ 100 w 147"/>
                <a:gd name="T1" fmla="*/ 160 h 160"/>
                <a:gd name="T2" fmla="*/ 143 w 147"/>
                <a:gd name="T3" fmla="*/ 59 h 160"/>
                <a:gd name="T4" fmla="*/ 73 w 147"/>
                <a:gd name="T5" fmla="*/ 0 h 160"/>
                <a:gd name="T6" fmla="*/ 3 w 147"/>
                <a:gd name="T7" fmla="*/ 59 h 160"/>
                <a:gd name="T8" fmla="*/ 46 w 147"/>
                <a:gd name="T9" fmla="*/ 160 h 160"/>
                <a:gd name="T10" fmla="*/ 100 w 147"/>
                <a:gd name="T11" fmla="*/ 160 h 160"/>
                <a:gd name="T12" fmla="*/ 19 w 147"/>
                <a:gd name="T13" fmla="*/ 60 h 160"/>
                <a:gd name="T14" fmla="*/ 73 w 147"/>
                <a:gd name="T15" fmla="*/ 16 h 160"/>
                <a:gd name="T16" fmla="*/ 127 w 147"/>
                <a:gd name="T17" fmla="*/ 60 h 160"/>
                <a:gd name="T18" fmla="*/ 110 w 147"/>
                <a:gd name="T19" fmla="*/ 100 h 160"/>
                <a:gd name="T20" fmla="*/ 86 w 147"/>
                <a:gd name="T21" fmla="*/ 144 h 160"/>
                <a:gd name="T22" fmla="*/ 79 w 147"/>
                <a:gd name="T23" fmla="*/ 144 h 160"/>
                <a:gd name="T24" fmla="*/ 79 w 147"/>
                <a:gd name="T25" fmla="*/ 87 h 160"/>
                <a:gd name="T26" fmla="*/ 88 w 147"/>
                <a:gd name="T27" fmla="*/ 87 h 160"/>
                <a:gd name="T28" fmla="*/ 100 w 147"/>
                <a:gd name="T29" fmla="*/ 75 h 160"/>
                <a:gd name="T30" fmla="*/ 88 w 147"/>
                <a:gd name="T31" fmla="*/ 63 h 160"/>
                <a:gd name="T32" fmla="*/ 76 w 147"/>
                <a:gd name="T33" fmla="*/ 75 h 160"/>
                <a:gd name="T34" fmla="*/ 76 w 147"/>
                <a:gd name="T35" fmla="*/ 75 h 160"/>
                <a:gd name="T36" fmla="*/ 71 w 147"/>
                <a:gd name="T37" fmla="*/ 75 h 160"/>
                <a:gd name="T38" fmla="*/ 71 w 147"/>
                <a:gd name="T39" fmla="*/ 75 h 160"/>
                <a:gd name="T40" fmla="*/ 59 w 147"/>
                <a:gd name="T41" fmla="*/ 63 h 160"/>
                <a:gd name="T42" fmla="*/ 47 w 147"/>
                <a:gd name="T43" fmla="*/ 75 h 160"/>
                <a:gd name="T44" fmla="*/ 59 w 147"/>
                <a:gd name="T45" fmla="*/ 87 h 160"/>
                <a:gd name="T46" fmla="*/ 67 w 147"/>
                <a:gd name="T47" fmla="*/ 87 h 160"/>
                <a:gd name="T48" fmla="*/ 67 w 147"/>
                <a:gd name="T49" fmla="*/ 144 h 160"/>
                <a:gd name="T50" fmla="*/ 60 w 147"/>
                <a:gd name="T51" fmla="*/ 144 h 160"/>
                <a:gd name="T52" fmla="*/ 37 w 147"/>
                <a:gd name="T53" fmla="*/ 100 h 160"/>
                <a:gd name="T54" fmla="*/ 19 w 147"/>
                <a:gd name="T55" fmla="*/ 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7" h="160">
                  <a:moveTo>
                    <a:pt x="100" y="160"/>
                  </a:moveTo>
                  <a:cubicBezTo>
                    <a:pt x="100" y="116"/>
                    <a:pt x="147" y="102"/>
                    <a:pt x="143" y="59"/>
                  </a:cubicBezTo>
                  <a:cubicBezTo>
                    <a:pt x="141" y="31"/>
                    <a:pt x="122" y="0"/>
                    <a:pt x="73" y="0"/>
                  </a:cubicBezTo>
                  <a:cubicBezTo>
                    <a:pt x="24" y="0"/>
                    <a:pt x="5" y="31"/>
                    <a:pt x="3" y="59"/>
                  </a:cubicBezTo>
                  <a:cubicBezTo>
                    <a:pt x="0" y="102"/>
                    <a:pt x="46" y="116"/>
                    <a:pt x="46" y="160"/>
                  </a:cubicBezTo>
                  <a:lnTo>
                    <a:pt x="100" y="160"/>
                  </a:lnTo>
                  <a:close/>
                  <a:moveTo>
                    <a:pt x="19" y="60"/>
                  </a:moveTo>
                  <a:cubicBezTo>
                    <a:pt x="20" y="47"/>
                    <a:pt x="28" y="16"/>
                    <a:pt x="73" y="16"/>
                  </a:cubicBezTo>
                  <a:cubicBezTo>
                    <a:pt x="119" y="16"/>
                    <a:pt x="126" y="47"/>
                    <a:pt x="127" y="60"/>
                  </a:cubicBezTo>
                  <a:cubicBezTo>
                    <a:pt x="128" y="75"/>
                    <a:pt x="121" y="85"/>
                    <a:pt x="110" y="100"/>
                  </a:cubicBezTo>
                  <a:cubicBezTo>
                    <a:pt x="100" y="112"/>
                    <a:pt x="90" y="126"/>
                    <a:pt x="86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87"/>
                    <a:pt x="79" y="87"/>
                    <a:pt x="79" y="87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94" y="87"/>
                    <a:pt x="100" y="82"/>
                    <a:pt x="100" y="75"/>
                  </a:cubicBezTo>
                  <a:cubicBezTo>
                    <a:pt x="100" y="68"/>
                    <a:pt x="94" y="63"/>
                    <a:pt x="88" y="63"/>
                  </a:cubicBezTo>
                  <a:cubicBezTo>
                    <a:pt x="81" y="63"/>
                    <a:pt x="76" y="68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68"/>
                    <a:pt x="65" y="63"/>
                    <a:pt x="59" y="63"/>
                  </a:cubicBezTo>
                  <a:cubicBezTo>
                    <a:pt x="52" y="63"/>
                    <a:pt x="47" y="68"/>
                    <a:pt x="47" y="75"/>
                  </a:cubicBezTo>
                  <a:cubicBezTo>
                    <a:pt x="47" y="82"/>
                    <a:pt x="52" y="87"/>
                    <a:pt x="59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7" y="144"/>
                    <a:pt x="67" y="144"/>
                    <a:pt x="67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56" y="126"/>
                    <a:pt x="46" y="112"/>
                    <a:pt x="37" y="100"/>
                  </a:cubicBezTo>
                  <a:cubicBezTo>
                    <a:pt x="25" y="85"/>
                    <a:pt x="18" y="75"/>
                    <a:pt x="19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400" name="Freeform 6"/>
            <p:cNvSpPr/>
            <p:nvPr/>
          </p:nvSpPr>
          <p:spPr bwMode="auto">
            <a:xfrm>
              <a:off x="2938463" y="1265238"/>
              <a:ext cx="214313" cy="109538"/>
            </a:xfrm>
            <a:custGeom>
              <a:avLst/>
              <a:gdLst>
                <a:gd name="T0" fmla="*/ 0 w 56"/>
                <a:gd name="T1" fmla="*/ 21 h 29"/>
                <a:gd name="T2" fmla="*/ 28 w 56"/>
                <a:gd name="T3" fmla="*/ 29 h 29"/>
                <a:gd name="T4" fmla="*/ 56 w 56"/>
                <a:gd name="T5" fmla="*/ 21 h 29"/>
                <a:gd name="T6" fmla="*/ 56 w 56"/>
                <a:gd name="T7" fmla="*/ 0 h 29"/>
                <a:gd name="T8" fmla="*/ 0 w 56"/>
                <a:gd name="T9" fmla="*/ 0 h 29"/>
                <a:gd name="T10" fmla="*/ 0 w 56"/>
                <a:gd name="T11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">
                  <a:moveTo>
                    <a:pt x="0" y="21"/>
                  </a:moveTo>
                  <a:cubicBezTo>
                    <a:pt x="8" y="26"/>
                    <a:pt x="17" y="29"/>
                    <a:pt x="28" y="29"/>
                  </a:cubicBezTo>
                  <a:cubicBezTo>
                    <a:pt x="39" y="29"/>
                    <a:pt x="48" y="26"/>
                    <a:pt x="56" y="2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401" name="TextBox 9"/>
          <p:cNvSpPr txBox="1"/>
          <p:nvPr/>
        </p:nvSpPr>
        <p:spPr>
          <a:xfrm>
            <a:off x="5613263" y="3060668"/>
            <a:ext cx="425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直播技术原理</a:t>
            </a:r>
            <a:endParaRPr kumimoji="1" lang="zh-CN" altLang="en-US" sz="3200" dirty="0"/>
          </a:p>
        </p:txBody>
      </p:sp>
      <p:sp>
        <p:nvSpPr>
          <p:cNvPr id="402" name="Rectangle 21"/>
          <p:cNvSpPr/>
          <p:nvPr/>
        </p:nvSpPr>
        <p:spPr>
          <a:xfrm>
            <a:off x="4202471" y="3704839"/>
            <a:ext cx="360000" cy="360000"/>
          </a:xfrm>
          <a:prstGeom prst="rect">
            <a:avLst/>
          </a:prstGeom>
          <a:solidFill>
            <a:srgbClr val="00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3" name="Rectangle 25"/>
          <p:cNvSpPr/>
          <p:nvPr/>
        </p:nvSpPr>
        <p:spPr>
          <a:xfrm>
            <a:off x="5462471" y="3884839"/>
            <a:ext cx="180000" cy="180000"/>
          </a:xfrm>
          <a:prstGeom prst="rect">
            <a:avLst/>
          </a:prstGeom>
          <a:noFill/>
          <a:ln w="19050">
            <a:solidFill>
              <a:srgbClr val="F23B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4" name="Rectangle 12"/>
          <p:cNvSpPr/>
          <p:nvPr/>
        </p:nvSpPr>
        <p:spPr>
          <a:xfrm>
            <a:off x="5282471" y="3707556"/>
            <a:ext cx="180000" cy="1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05" name="Rectangle 16"/>
          <p:cNvSpPr/>
          <p:nvPr/>
        </p:nvSpPr>
        <p:spPr>
          <a:xfrm>
            <a:off x="5102471" y="2452990"/>
            <a:ext cx="180000" cy="180000"/>
          </a:xfrm>
          <a:prstGeom prst="rect">
            <a:avLst/>
          </a:prstGeom>
          <a:solidFill>
            <a:srgbClr val="937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grpSp>
        <p:nvGrpSpPr>
          <p:cNvPr id="406" name="Group 5"/>
          <p:cNvGrpSpPr/>
          <p:nvPr/>
        </p:nvGrpSpPr>
        <p:grpSpPr>
          <a:xfrm>
            <a:off x="4199744" y="2632990"/>
            <a:ext cx="180000" cy="180000"/>
            <a:chOff x="3121851" y="2769787"/>
            <a:chExt cx="215805" cy="215805"/>
          </a:xfrm>
        </p:grpSpPr>
        <p:cxnSp>
          <p:nvCxnSpPr>
            <p:cNvPr id="407" name="Straight Connector 4"/>
            <p:cNvCxnSpPr/>
            <p:nvPr/>
          </p:nvCxnSpPr>
          <p:spPr>
            <a:xfrm>
              <a:off x="3229754" y="2769787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20"/>
            <p:cNvCxnSpPr/>
            <p:nvPr/>
          </p:nvCxnSpPr>
          <p:spPr>
            <a:xfrm rot="16200000">
              <a:off x="3229754" y="2769786"/>
              <a:ext cx="0" cy="215805"/>
            </a:xfrm>
            <a:prstGeom prst="line">
              <a:avLst/>
            </a:prstGeom>
            <a:ln w="19050">
              <a:solidFill>
                <a:srgbClr val="00BB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Rectangle 23"/>
          <p:cNvSpPr/>
          <p:nvPr/>
        </p:nvSpPr>
        <p:spPr>
          <a:xfrm>
            <a:off x="4019744" y="4064839"/>
            <a:ext cx="180000" cy="180000"/>
          </a:xfrm>
          <a:prstGeom prst="rect">
            <a:avLst/>
          </a:prstGeom>
          <a:solidFill>
            <a:srgbClr val="B2D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0" name="Rectangle 28"/>
          <p:cNvSpPr/>
          <p:nvPr/>
        </p:nvSpPr>
        <p:spPr>
          <a:xfrm>
            <a:off x="5282471" y="263299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8958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11" name="Oval 19"/>
          <p:cNvSpPr/>
          <p:nvPr/>
        </p:nvSpPr>
        <p:spPr>
          <a:xfrm>
            <a:off x="4292471" y="3794839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9297" y="1318498"/>
            <a:ext cx="2792210" cy="352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0" animBg="1"/>
      <p:bldP spid="402" grpId="0" animBg="1"/>
      <p:bldP spid="403" grpId="0" animBg="1"/>
      <p:bldP spid="404" grpId="0" animBg="1"/>
      <p:bldP spid="405" grpId="0" animBg="1"/>
      <p:bldP spid="409" grpId="0" animBg="1"/>
      <p:bldP spid="4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核心技术一览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36922"/>
            <a:ext cx="12192000" cy="378415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62815" y="5686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采集</a:t>
            </a:r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05813" y="5686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处理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84925" y="5686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编码和封装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916021" y="5686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推流和传输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47117" y="5686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分发处理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547381" y="5686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播放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采集</a:t>
            </a:r>
            <a:r>
              <a:rPr kumimoji="1" lang="en-US" altLang="zh-CN" sz="2000" dirty="0" smtClean="0"/>
              <a:t>&amp;</a:t>
            </a:r>
            <a:r>
              <a:rPr kumimoji="1" lang="zh-CN" altLang="en-US" sz="2000" dirty="0" smtClean="0"/>
              <a:t>处理技术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501041" y="1101670"/>
            <a:ext cx="11356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视频的采集涉及两方面数据的采集：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音频采集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图像采集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，它们分别对应两种完全不同的输入源和数据格式。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151" y="2012538"/>
            <a:ext cx="5427937" cy="286724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01041" y="56493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https://github.com/pili-engineering/ipcam_sdk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01041" y="6018663"/>
            <a:ext cx="25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https://obsproject.com/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1041" y="6403623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https://zhuanlan.zhihu.com/p/22502905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5" y="2012538"/>
            <a:ext cx="5482985" cy="286724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068480" y="5649331"/>
            <a:ext cx="6908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https://github.com/pili-engineering/PLDroidMediaStreaming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68480" y="6034291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https://zhuanlan.zhihu.com/p/22527424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51" y="325678"/>
            <a:ext cx="187890" cy="3757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1041" y="313513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编码</a:t>
            </a:r>
            <a:r>
              <a:rPr kumimoji="1" lang="en-US" altLang="zh-CN" sz="2000" dirty="0" smtClean="0"/>
              <a:t>&amp;</a:t>
            </a:r>
            <a:r>
              <a:rPr kumimoji="1" lang="zh-CN" altLang="en-US" sz="2000" dirty="0" smtClean="0"/>
              <a:t>封装技术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711629" y="1073765"/>
            <a:ext cx="92316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+mn-ea"/>
              </a:rPr>
              <a:t>原始视频数据存储空间大，一个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1080P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的 </a:t>
            </a:r>
            <a:r>
              <a:rPr lang="en-US" altLang="zh-CN" dirty="0" smtClean="0">
                <a:solidFill>
                  <a:srgbClr val="121212"/>
                </a:solidFill>
                <a:latin typeface="+mn-ea"/>
              </a:rPr>
              <a:t>7s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视频需要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817 MB</a:t>
            </a:r>
            <a:endParaRPr lang="en-US" altLang="zh-CN" dirty="0">
              <a:solidFill>
                <a:srgbClr val="121212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+mn-ea"/>
              </a:rPr>
              <a:t>原始视频数据传输占用带宽大，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10 Mbps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的带宽传输上述 </a:t>
            </a:r>
            <a:r>
              <a:rPr lang="en-US" altLang="zh-CN" dirty="0" smtClean="0">
                <a:solidFill>
                  <a:srgbClr val="121212"/>
                </a:solidFill>
                <a:latin typeface="+mn-ea"/>
              </a:rPr>
              <a:t>7s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视频需要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11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分钟</a:t>
            </a:r>
            <a:endParaRPr lang="zh-CN" altLang="en-US" dirty="0">
              <a:solidFill>
                <a:srgbClr val="121212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+mn-ea"/>
              </a:rPr>
              <a:t>而经过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H.264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编码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压缩之后，视频大小只有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708 k ,10 Mbps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的带宽仅仅需要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500 </a:t>
            </a:r>
            <a:r>
              <a:rPr lang="en-US" altLang="zh-CN" dirty="0" err="1">
                <a:solidFill>
                  <a:srgbClr val="121212"/>
                </a:solidFill>
                <a:latin typeface="+mn-ea"/>
              </a:rPr>
              <a:t>ms</a:t>
            </a:r>
            <a:endParaRPr lang="en-US" altLang="zh-CN" b="0" i="0" dirty="0">
              <a:solidFill>
                <a:srgbClr val="121212"/>
              </a:solidFill>
              <a:effectLst/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1629" y="2357237"/>
            <a:ext cx="8885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封装可以理解为采用哪种货车去运输，也就是媒体的容器</a:t>
            </a:r>
            <a:r>
              <a:rPr lang="zh-CN" altLang="en-US" dirty="0" smtClean="0">
                <a:solidFill>
                  <a:srgbClr val="121212"/>
                </a:solidFill>
                <a:latin typeface="-apple-system" charset="0"/>
              </a:rPr>
              <a:t>。所谓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容器，就是把编码器生成的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多媒体内容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（视频，音频，字幕，章节信息等）</a:t>
            </a:r>
            <a:r>
              <a:rPr lang="zh-CN" altLang="en-US" dirty="0">
                <a:solidFill>
                  <a:srgbClr val="FF0000"/>
                </a:solidFill>
                <a:latin typeface="-apple-system" charset="0"/>
              </a:rPr>
              <a:t>混合封装</a:t>
            </a:r>
            <a:r>
              <a:rPr lang="zh-CN" altLang="en-US" dirty="0">
                <a:solidFill>
                  <a:srgbClr val="121212"/>
                </a:solidFill>
                <a:latin typeface="-apple-system" charset="0"/>
              </a:rPr>
              <a:t>在一起的</a:t>
            </a:r>
            <a:r>
              <a:rPr lang="zh-CN" altLang="en-US" dirty="0" smtClean="0">
                <a:solidFill>
                  <a:srgbClr val="121212"/>
                </a:solidFill>
                <a:latin typeface="-apple-system" charset="0"/>
              </a:rPr>
              <a:t>标准。</a:t>
            </a:r>
            <a:r>
              <a:rPr lang="zh-CN" altLang="en-US" dirty="0"/>
              <a:t>容器的另一个作用就是为多媒体内容</a:t>
            </a:r>
            <a:r>
              <a:rPr lang="zh-CN" altLang="en-US" dirty="0">
                <a:solidFill>
                  <a:srgbClr val="FF0000"/>
                </a:solidFill>
              </a:rPr>
              <a:t>提供</a:t>
            </a:r>
            <a:r>
              <a:rPr lang="zh-CN" altLang="en-US" dirty="0" smtClean="0">
                <a:solidFill>
                  <a:srgbClr val="FF0000"/>
                </a:solidFill>
              </a:rPr>
              <a:t>索引</a:t>
            </a:r>
            <a:r>
              <a:rPr lang="zh-CN" altLang="en-US" dirty="0" smtClean="0"/>
              <a:t>。</a:t>
            </a:r>
            <a:endParaRPr lang="zh-CN" altLang="en-US" b="0" i="0" dirty="0">
              <a:solidFill>
                <a:srgbClr val="121212"/>
              </a:solidFill>
              <a:effectLst/>
              <a:latin typeface="-apple-system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610" y="3926898"/>
            <a:ext cx="4164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编码器：</a:t>
            </a:r>
            <a:r>
              <a:rPr kumimoji="1" lang="en-US" altLang="zh-CN" dirty="0" smtClean="0"/>
              <a:t>H.264  H.265   VP9   </a:t>
            </a:r>
            <a:r>
              <a:rPr lang="en-US" altLang="zh-CN" dirty="0" err="1" smtClean="0"/>
              <a:t>Ffmpeg</a:t>
            </a:r>
            <a:endParaRPr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封装格式：</a:t>
            </a:r>
            <a:r>
              <a:rPr kumimoji="1" lang="en-US" altLang="zh-CN" dirty="0" smtClean="0"/>
              <a:t>AVI  WMV  FLV </a:t>
            </a:r>
            <a:r>
              <a:rPr lang="en-US" altLang="zh-CN" dirty="0"/>
              <a:t>MPEG2-TS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42610" y="5600015"/>
            <a:ext cx="11369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</a:rPr>
              <a:t>帧率：</a:t>
            </a:r>
            <a:r>
              <a:rPr lang="en-US" altLang="zh-CN" dirty="0">
                <a:solidFill>
                  <a:srgbClr val="333333"/>
                </a:solidFill>
              </a:rPr>
              <a:t>FPS</a:t>
            </a:r>
            <a:r>
              <a:rPr lang="zh-CN" altLang="en-US" dirty="0">
                <a:solidFill>
                  <a:srgbClr val="333333"/>
                </a:solidFill>
              </a:rPr>
              <a:t>（每秒钟要多少帧画面）</a:t>
            </a:r>
            <a:r>
              <a:rPr lang="zh-CN" altLang="en-US" dirty="0" smtClean="0">
                <a:solidFill>
                  <a:srgbClr val="333333"/>
                </a:solidFill>
              </a:rPr>
              <a:t>；</a:t>
            </a:r>
            <a:endParaRPr lang="zh-CN" altLang="en-US" dirty="0"/>
          </a:p>
          <a:p>
            <a:r>
              <a:rPr lang="zh-CN" altLang="en-US" dirty="0">
                <a:solidFill>
                  <a:srgbClr val="333333"/>
                </a:solidFill>
              </a:rPr>
              <a:t>码率：编码器每秒编出的数据大小，单位是</a:t>
            </a:r>
            <a:r>
              <a:rPr lang="en-US" altLang="zh-CN" dirty="0">
                <a:solidFill>
                  <a:srgbClr val="333333"/>
                </a:solidFill>
              </a:rPr>
              <a:t>kbps</a:t>
            </a:r>
            <a:r>
              <a:rPr lang="zh-CN" altLang="en-US" dirty="0">
                <a:solidFill>
                  <a:srgbClr val="333333"/>
                </a:solidFill>
              </a:rPr>
              <a:t>，比如</a:t>
            </a:r>
            <a:r>
              <a:rPr lang="en-US" altLang="zh-CN" dirty="0">
                <a:solidFill>
                  <a:srgbClr val="333333"/>
                </a:solidFill>
              </a:rPr>
              <a:t>800kbps</a:t>
            </a:r>
            <a:r>
              <a:rPr lang="zh-CN" altLang="en-US" dirty="0">
                <a:solidFill>
                  <a:srgbClr val="333333"/>
                </a:solidFill>
              </a:rPr>
              <a:t>代表编码器每秒产生</a:t>
            </a:r>
            <a:r>
              <a:rPr lang="en-US" altLang="zh-CN" dirty="0">
                <a:solidFill>
                  <a:srgbClr val="333333"/>
                </a:solidFill>
              </a:rPr>
              <a:t>800kb</a:t>
            </a:r>
            <a:r>
              <a:rPr lang="zh-CN" altLang="en-US" dirty="0">
                <a:solidFill>
                  <a:srgbClr val="333333"/>
                </a:solidFill>
              </a:rPr>
              <a:t>（或</a:t>
            </a:r>
            <a:r>
              <a:rPr lang="en-US" altLang="zh-CN" dirty="0">
                <a:solidFill>
                  <a:srgbClr val="333333"/>
                </a:solidFill>
              </a:rPr>
              <a:t>100KB</a:t>
            </a:r>
            <a:r>
              <a:rPr lang="zh-CN" altLang="en-US" dirty="0">
                <a:solidFill>
                  <a:srgbClr val="333333"/>
                </a:solidFill>
              </a:rPr>
              <a:t>）的数据。 </a:t>
            </a:r>
            <a:endParaRPr lang="zh-CN" altLang="en-US" dirty="0"/>
          </a:p>
          <a:p>
            <a:r>
              <a:rPr lang="zh-CN" altLang="en-US" dirty="0">
                <a:solidFill>
                  <a:srgbClr val="333333"/>
                </a:solidFill>
              </a:rPr>
              <a:t>分辨率：单位英寸中所包含的像素</a:t>
            </a:r>
            <a:r>
              <a:rPr lang="zh-CN" altLang="en-US" dirty="0" smtClean="0">
                <a:solidFill>
                  <a:srgbClr val="333333"/>
                </a:solidFill>
              </a:rPr>
              <a:t>点数；</a:t>
            </a:r>
            <a:endParaRPr lang="zh-CN" altLang="en-US" dirty="0"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52789" y="4065397"/>
            <a:ext cx="5958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+mn-ea"/>
              </a:rPr>
              <a:t>直播中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主要采用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的就是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FLV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和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MPEG2-TS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格式，分别用于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RTMP/HTTP-FLV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和 </a:t>
            </a:r>
            <a:r>
              <a:rPr lang="en-US" altLang="zh-CN" dirty="0">
                <a:solidFill>
                  <a:srgbClr val="121212"/>
                </a:solidFill>
                <a:latin typeface="+mn-ea"/>
              </a:rPr>
              <a:t>HLS </a:t>
            </a:r>
            <a:r>
              <a:rPr lang="zh-CN" altLang="en-US" dirty="0">
                <a:solidFill>
                  <a:srgbClr val="121212"/>
                </a:solidFill>
                <a:latin typeface="+mn-ea"/>
              </a:rPr>
              <a:t>协议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0">
        <p14:prism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BD6"/>
      </a:accent1>
      <a:accent2>
        <a:srgbClr val="F23B48"/>
      </a:accent2>
      <a:accent3>
        <a:srgbClr val="B2D235"/>
      </a:accent3>
      <a:accent4>
        <a:srgbClr val="FFC000"/>
      </a:accent4>
      <a:accent5>
        <a:srgbClr val="937963"/>
      </a:accent5>
      <a:accent6>
        <a:srgbClr val="70AD47"/>
      </a:accent6>
      <a:hlink>
        <a:srgbClr val="0563C1"/>
      </a:hlink>
      <a:folHlink>
        <a:srgbClr val="954F72"/>
      </a:folHlink>
    </a:clrScheme>
    <a:fontScheme name="g5djh4u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演示</Application>
  <PresentationFormat>宽屏</PresentationFormat>
  <Paragraphs>185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4" baseType="lpstr">
      <vt:lpstr>Arial</vt:lpstr>
      <vt:lpstr>宋体</vt:lpstr>
      <vt:lpstr>Wingdings</vt:lpstr>
      <vt:lpstr>方正综艺简体</vt:lpstr>
      <vt:lpstr>宋体-简</vt:lpstr>
      <vt:lpstr>League Gothic</vt:lpstr>
      <vt:lpstr>MS PGothic</vt:lpstr>
      <vt:lpstr>Lato</vt:lpstr>
      <vt:lpstr>Calibri</vt:lpstr>
      <vt:lpstr>Helvetica Neue</vt:lpstr>
      <vt:lpstr>宋体</vt:lpstr>
      <vt:lpstr>SFMono-Regular</vt:lpstr>
      <vt:lpstr>苹方-简</vt:lpstr>
      <vt:lpstr>-apple-system</vt:lpstr>
      <vt:lpstr>Verdana</vt:lpstr>
      <vt:lpstr>PingFang SC</vt:lpstr>
      <vt:lpstr>微软雅黑</vt:lpstr>
      <vt:lpstr>汉仪旗黑</vt:lpstr>
      <vt:lpstr>微软雅黑</vt:lpstr>
      <vt:lpstr>宋体</vt:lpstr>
      <vt:lpstr>Arial Unicode MS</vt:lpstr>
      <vt:lpstr>DengXian</vt:lpstr>
      <vt:lpstr>汉仪中等线KW</vt:lpstr>
      <vt:lpstr>汉仪书宋二KW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简洁点线</dc:title>
  <dc:creator>第一PPT</dc:creator>
  <cp:keywords>www.1ppt.com</cp:keywords>
  <dc:description>www.1ppt.com</dc:description>
  <cp:lastModifiedBy>夏侯</cp:lastModifiedBy>
  <cp:revision>250</cp:revision>
  <dcterms:created xsi:type="dcterms:W3CDTF">2023-03-24T10:03:40Z</dcterms:created>
  <dcterms:modified xsi:type="dcterms:W3CDTF">2023-03-24T10:03:40Z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7685BC923790AFE0375D1D64BDEAD76B_43</vt:lpwstr>
  </property>
  <property fmtid="{D5CDD505-2E9C-101B-9397-08002B2CF9AE}" pid="3" name="KSOProductBuildVer">
    <vt:lpwstr>2052-5.2.1.7798</vt:lpwstr>
  </property>
</Properties>
</file>