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69"/>
  </p:handoutMasterIdLst>
  <p:sldIdLst>
    <p:sldId id="410" r:id="rId3"/>
    <p:sldId id="444" r:id="rId4"/>
    <p:sldId id="411" r:id="rId5"/>
    <p:sldId id="409" r:id="rId6"/>
    <p:sldId id="446" r:id="rId8"/>
    <p:sldId id="447" r:id="rId9"/>
    <p:sldId id="480" r:id="rId10"/>
    <p:sldId id="449" r:id="rId11"/>
    <p:sldId id="481" r:id="rId12"/>
    <p:sldId id="492" r:id="rId13"/>
    <p:sldId id="482" r:id="rId14"/>
    <p:sldId id="452" r:id="rId15"/>
    <p:sldId id="483" r:id="rId16"/>
    <p:sldId id="484" r:id="rId17"/>
    <p:sldId id="485" r:id="rId18"/>
    <p:sldId id="486" r:id="rId19"/>
    <p:sldId id="487" r:id="rId20"/>
    <p:sldId id="489" r:id="rId21"/>
    <p:sldId id="488" r:id="rId22"/>
    <p:sldId id="490" r:id="rId23"/>
    <p:sldId id="491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515" r:id="rId33"/>
    <p:sldId id="460" r:id="rId34"/>
    <p:sldId id="517" r:id="rId35"/>
    <p:sldId id="516" r:id="rId36"/>
    <p:sldId id="522" r:id="rId37"/>
    <p:sldId id="521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466" r:id="rId53"/>
    <p:sldId id="537" r:id="rId54"/>
    <p:sldId id="538" r:id="rId55"/>
    <p:sldId id="539" r:id="rId56"/>
    <p:sldId id="541" r:id="rId57"/>
    <p:sldId id="540" r:id="rId58"/>
    <p:sldId id="542" r:id="rId59"/>
    <p:sldId id="543" r:id="rId60"/>
    <p:sldId id="544" r:id="rId61"/>
    <p:sldId id="546" r:id="rId62"/>
    <p:sldId id="545" r:id="rId63"/>
    <p:sldId id="547" r:id="rId64"/>
    <p:sldId id="554" r:id="rId65"/>
    <p:sldId id="549" r:id="rId66"/>
    <p:sldId id="441" r:id="rId67"/>
    <p:sldId id="550" r:id="rId6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71A"/>
    <a:srgbClr val="FFFFFF"/>
    <a:srgbClr val="005E9A"/>
    <a:srgbClr val="DCDCDC"/>
    <a:srgbClr val="333443"/>
    <a:srgbClr val="000114"/>
    <a:srgbClr val="18BEC0"/>
    <a:srgbClr val="45475B"/>
    <a:srgbClr val="01A6E0"/>
    <a:srgbClr val="2B2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3" d="100"/>
          <a:sy n="93" d="100"/>
        </p:scale>
        <p:origin x="198" y="96"/>
      </p:cViewPr>
      <p:guideLst>
        <p:guide orient="horz" pos="2056"/>
        <p:guide pos="388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arp -a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1.png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oot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473785" y="59355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2800">
                <a:solidFill>
                  <a:srgbClr val="00B0F0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73785" y="107571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>
              <a:defRPr>
                <a:solidFill>
                  <a:srgbClr val="00B0F0"/>
                </a:solidFill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foot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635" y="6550025"/>
            <a:ext cx="12192635" cy="22034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rgbClr val="00B0F0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bg1"/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9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image" Target="../media/image1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3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5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9.xml"/><Relationship Id="rId1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5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9.xml"/><Relationship Id="rId1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image" Target="../media/image2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6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6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79830" y="2556510"/>
            <a:ext cx="353949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400" b="1">
                <a:solidFill>
                  <a:schemeClr val="bg1"/>
                </a:solidFill>
              </a:rPr>
              <a:t>极简网络</a:t>
            </a:r>
            <a:r>
              <a:rPr lang="zh-CN" altLang="en-US" sz="4400" b="1">
                <a:solidFill>
                  <a:schemeClr val="bg1"/>
                </a:solidFill>
              </a:rPr>
              <a:t>基础</a:t>
            </a:r>
            <a:endParaRPr lang="zh-CN" altLang="en-US" sz="4400" b="1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299210" y="4120515"/>
            <a:ext cx="664210" cy="755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202690" y="441833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>
                <a:solidFill>
                  <a:schemeClr val="bg1"/>
                </a:solidFill>
              </a:rPr>
              <a:t>解决方案</a:t>
            </a:r>
            <a:r>
              <a:rPr lang="zh-CN" altLang="en-US">
                <a:solidFill>
                  <a:schemeClr val="bg1"/>
                </a:solidFill>
              </a:rPr>
              <a:t>部：王胜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 descr="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10" y="1723390"/>
            <a:ext cx="1872615" cy="4927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534364"/>
            <a:ext cx="12192000" cy="323635"/>
          </a:xfrm>
          <a:prstGeom prst="rect">
            <a:avLst/>
          </a:prstGeom>
          <a:solidFill>
            <a:srgbClr val="0007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3710" y="59055"/>
            <a:ext cx="8293735" cy="905510"/>
          </a:xfrm>
        </p:spPr>
        <p:txBody>
          <a:bodyPr>
            <a:normAutofit/>
          </a:bodyPr>
          <a:p>
            <a:r>
              <a:rPr lang="zh-CN" altLang="en-US"/>
              <a:t>网络协议无限叠加</a:t>
            </a:r>
            <a:r>
              <a:rPr lang="en-US" altLang="zh-CN"/>
              <a:t>-</a:t>
            </a:r>
            <a:r>
              <a:rPr lang="zh-CN" altLang="en-US"/>
              <a:t>分层真是个</a:t>
            </a:r>
            <a:r>
              <a:rPr lang="zh-CN" altLang="en-US"/>
              <a:t>好东西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318240" cy="51415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以太网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TCP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SSL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HTTP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WebSocket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IM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自定义</a:t>
            </a:r>
            <a:r>
              <a:rPr lang="en-US" altLang="zh-CN"/>
              <a:t>Command</a:t>
            </a:r>
            <a:r>
              <a:rPr lang="zh-CN" altLang="en-US"/>
              <a:t>：</a:t>
            </a:r>
            <a:r>
              <a:rPr lang="en-US" altLang="zh-CN"/>
              <a:t>{“action”:””, “data”:””}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物理层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332845" cy="521843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传输的是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 </a:t>
            </a:r>
            <a:r>
              <a:rPr lang="zh-CN" altLang="en-US" sz="2400" b="1"/>
              <a:t>的信号。</a:t>
            </a: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/>
              <a:t>无差别</a:t>
            </a:r>
            <a:r>
              <a:rPr lang="zh-CN" altLang="en-US" sz="2400" b="1"/>
              <a:t>接收。</a:t>
            </a:r>
            <a:endParaRPr lang="zh-CN" altLang="en-US" sz="2400" b="1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5245735" y="1804035"/>
            <a:ext cx="1924050" cy="1630680"/>
          </a:xfrm>
          <a:prstGeom prst="rect">
            <a:avLst/>
          </a:prstGeom>
          <a:noFill/>
        </p:spPr>
        <p:txBody>
          <a:bodyPr wrap="square" tIns="107950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en-US" altLang="zh-CN" sz="9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810"/>
          <p:cNvSpPr txBox="1"/>
          <p:nvPr/>
        </p:nvSpPr>
        <p:spPr>
          <a:xfrm>
            <a:off x="4199890" y="3319780"/>
            <a:ext cx="4128770" cy="748030"/>
          </a:xfrm>
          <a:prstGeom prst="rect">
            <a:avLst/>
          </a:prstGeom>
          <a:ln w="12700">
            <a:miter lim="400000"/>
          </a:ln>
        </p:spPr>
        <p:txBody>
          <a:bodyPr wrap="square" lIns="35710" tIns="35710" rIns="35710" bIns="35710" anchor="ctr">
            <a:spAutoFit/>
          </a:bodyPr>
          <a:lstStyle>
            <a:lvl1pPr algn="l">
              <a:defRPr sz="4000" b="1">
                <a:solidFill>
                  <a:srgbClr val="43A6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以太网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基础</a:t>
            </a:r>
            <a:endParaRPr lang="zh-CN" altLang="en-US" sz="4400" b="0" dirty="0">
              <a:solidFill>
                <a:srgbClr val="01A6E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926465"/>
            <a:ext cx="8060690" cy="5638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以太网帧</a:t>
            </a:r>
            <a:r>
              <a:rPr lang="zh-CN" altLang="en-US"/>
              <a:t>格式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8465" y="1052830"/>
            <a:ext cx="6275705" cy="55048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以太网地址</a:t>
            </a:r>
            <a:r>
              <a:rPr lang="en-US" altLang="zh-CN"/>
              <a:t>(MAC)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48</a:t>
            </a:r>
            <a:r>
              <a:rPr lang="zh-CN" altLang="en-US" sz="2800"/>
              <a:t>位：b6:c0:9e:c3:be:82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单</a:t>
            </a:r>
            <a:r>
              <a:rPr lang="zh-CN" altLang="en-US" sz="2800"/>
              <a:t>播：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广播：</a:t>
            </a:r>
            <a:r>
              <a:rPr lang="en-US" altLang="zh-CN" sz="2800"/>
              <a:t>ff:ff:ff:ff:ff:ff:ff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组播：</a:t>
            </a:r>
            <a:r>
              <a:rPr lang="en-US" altLang="zh-CN" sz="2800"/>
              <a:t>01:xx:xx:xx:xx:xx</a:t>
            </a: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协议栈过滤</a:t>
            </a:r>
            <a:r>
              <a:rPr lang="zh-CN" altLang="en-US"/>
              <a:t>过程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55" y="1105535"/>
            <a:ext cx="3895090" cy="5505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家庭式网络</a:t>
            </a:r>
            <a:r>
              <a:rPr lang="en-US" altLang="zh-CN"/>
              <a:t>-</a:t>
            </a:r>
            <a:r>
              <a:rPr lang="zh-CN" altLang="en-US"/>
              <a:t>冲突</a:t>
            </a:r>
            <a:r>
              <a:rPr lang="zh-CN" altLang="en-US"/>
              <a:t>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两台电脑玩个游戏：网线</a:t>
            </a:r>
            <a:r>
              <a:rPr lang="zh-CN" altLang="en-US" sz="2800"/>
              <a:t>直连。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一个寝室玩游戏：</a:t>
            </a:r>
            <a:r>
              <a:rPr lang="en-US" altLang="zh-CN" sz="2800"/>
              <a:t>HUB</a:t>
            </a:r>
            <a:r>
              <a:rPr lang="zh-CN" altLang="en-US" sz="2800"/>
              <a:t>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HUB</a:t>
            </a:r>
            <a:r>
              <a:rPr lang="zh-CN" altLang="en-US" sz="2800"/>
              <a:t>：就是物理信号的中继与转发。一个口收到数据帧，往其他所有口</a:t>
            </a:r>
            <a:r>
              <a:rPr lang="zh-CN" altLang="en-US" sz="2800"/>
              <a:t>转发。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一个人发报文，其他所有人都会收到。就像你在家里喊：妈，大家都听到</a:t>
            </a:r>
            <a:r>
              <a:rPr lang="zh-CN" altLang="en-US" sz="2800"/>
              <a:t>了。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家庭式网络</a:t>
            </a:r>
            <a:r>
              <a:rPr lang="en-US" altLang="zh-CN"/>
              <a:t>-</a:t>
            </a:r>
            <a:r>
              <a:rPr lang="zh-CN" altLang="en-US"/>
              <a:t>冲突</a:t>
            </a:r>
            <a:r>
              <a:rPr lang="zh-CN" altLang="en-US"/>
              <a:t>域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同时只能有一个人发送消息，多人同时发送就产生冲突</a:t>
            </a:r>
            <a:r>
              <a:rPr lang="zh-CN" altLang="en-US" sz="2800"/>
              <a:t>了。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只适合非常有限的人一起</a:t>
            </a:r>
            <a:r>
              <a:rPr lang="zh-CN" altLang="en-US" sz="2800"/>
              <a:t>通信。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村落式网络</a:t>
            </a:r>
            <a:r>
              <a:rPr lang="en-US" altLang="zh-CN"/>
              <a:t>-</a:t>
            </a:r>
            <a:r>
              <a:rPr lang="zh-CN" altLang="en-US"/>
              <a:t>广播域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早晨起床，喊了一声：妈。咦，老妈</a:t>
            </a:r>
            <a:r>
              <a:rPr lang="zh-CN" altLang="en-US" sz="2800"/>
              <a:t>不在家。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抄起个大喇叭：妈</a:t>
            </a:r>
            <a:r>
              <a:rPr lang="en-US" altLang="zh-CN" sz="2800"/>
              <a:t>~~~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不一会，大黄回来了，嘴里叼着张</a:t>
            </a:r>
            <a:r>
              <a:rPr lang="zh-CN" altLang="en-US" sz="2800"/>
              <a:t>纸条。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广播域：没有一个广播不能解决的</a:t>
            </a:r>
            <a:r>
              <a:rPr lang="zh-CN" altLang="en-US" sz="2800"/>
              <a:t>问题。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???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157585" cy="4963795"/>
          </a:xfrm>
        </p:spPr>
        <p:txBody>
          <a:bodyPr>
            <a:norm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curl https://www.baidu.com</a:t>
            </a:r>
            <a:r>
              <a:rPr lang="zh-CN" altLang="en-US" sz="2800"/>
              <a:t>，中间发生了些什么</a:t>
            </a:r>
            <a:r>
              <a:rPr lang="en-US" altLang="zh-CN" sz="2800"/>
              <a:t>?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http.ListenAndServe(":8888")，别人是不是能访问我了呢</a:t>
            </a:r>
            <a:r>
              <a:rPr lang="en-US" altLang="zh-CN" sz="2800"/>
              <a:t>?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我访问</a:t>
            </a:r>
            <a:r>
              <a:rPr lang="en-US" altLang="zh-CN" sz="2800"/>
              <a:t>ip138</a:t>
            </a:r>
            <a:r>
              <a:rPr lang="zh-CN" altLang="en-US" sz="2800"/>
              <a:t>，获取到自己的公网</a:t>
            </a:r>
            <a:r>
              <a:rPr lang="en-US" altLang="zh-CN" sz="2800"/>
              <a:t>IP</a:t>
            </a:r>
            <a:r>
              <a:rPr lang="zh-CN" altLang="en-US" sz="2800"/>
              <a:t>，别人能访问我了</a:t>
            </a:r>
            <a:r>
              <a:rPr lang="zh-CN" altLang="en-US" sz="2800"/>
              <a:t>吗？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交换机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网线，</a:t>
            </a:r>
            <a:r>
              <a:rPr lang="en-US" altLang="zh-CN" sz="2800"/>
              <a:t>HUB</a:t>
            </a:r>
            <a:r>
              <a:rPr lang="zh-CN" altLang="en-US" sz="2800"/>
              <a:t>，其实啥也不会，就是个</a:t>
            </a:r>
            <a:r>
              <a:rPr lang="zh-CN" altLang="en-US" sz="2800"/>
              <a:t>搬运工。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交换机：长点能耐。广播</a:t>
            </a:r>
            <a:r>
              <a:rPr lang="en-US" altLang="zh-CN" sz="2800"/>
              <a:t> + </a:t>
            </a:r>
            <a:r>
              <a:rPr lang="zh-CN" altLang="en-US" sz="2800"/>
              <a:t>大黄。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1303655" y="569658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1969135" y="569468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2636520" y="569468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1015365" y="5451475"/>
            <a:ext cx="630555" cy="21653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788410" y="410718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4453890" y="41052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5106035" y="41052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3521075" y="3837305"/>
            <a:ext cx="676910" cy="7620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5551170" y="21570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6216650" y="21551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6868795" y="21551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8" name="矩形 7"/>
          <p:cNvSpPr/>
          <p:nvPr/>
        </p:nvSpPr>
        <p:spPr>
          <a:xfrm>
            <a:off x="5856605" y="40671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6522085" y="40652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7174230" y="40652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3136265" y="21951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3801745" y="21932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4453890" y="21932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6616065" y="2550795"/>
            <a:ext cx="676910" cy="7620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3684905" y="2593975"/>
            <a:ext cx="937895" cy="8763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6585585" y="3870325"/>
            <a:ext cx="643255" cy="10858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8709025" y="66294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9374505" y="66103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0026650" y="66103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508885" y="24466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7576820" y="2475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7576820" y="38373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V="1">
            <a:off x="9443085" y="991870"/>
            <a:ext cx="732790" cy="9842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8709025" y="66294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9374505" y="66103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10026650" y="66103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诶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508885" y="24466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7576820" y="2475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7576820" y="38373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9530080" y="1090295"/>
            <a:ext cx="774065" cy="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5707380" y="214122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6372860" y="213931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7025005" y="213931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诶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508885" y="24466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7576820" y="2475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7576820" y="38373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6529705" y="2506980"/>
            <a:ext cx="753745" cy="8826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19465" y="7575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2830195" y="370332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3495675" y="370141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4147820" y="370141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诶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508885" y="24466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7576820" y="2475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7576820" y="38373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3327400" y="4142740"/>
            <a:ext cx="753745" cy="8826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19465" y="7575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707380" y="22371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工作</a:t>
            </a:r>
            <a:r>
              <a:rPr lang="zh-CN" altLang="en-US"/>
              <a:t>原理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7605395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7605395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310" y="139700"/>
            <a:ext cx="950595" cy="95059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5993765" y="23323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993765" y="3942715"/>
            <a:ext cx="1922145" cy="2438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8846185" y="770255"/>
            <a:ext cx="1845945" cy="22669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318895" y="593598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1984375" y="59340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2636520" y="59340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诶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5" name="矩形 24"/>
          <p:cNvSpPr/>
          <p:nvPr/>
        </p:nvSpPr>
        <p:spPr>
          <a:xfrm>
            <a:off x="2508885" y="24466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7576820" y="2475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7576820" y="38373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>
            <a:off x="1047750" y="5723890"/>
            <a:ext cx="575945" cy="19367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8419465" y="75755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9" name="矩形 8"/>
          <p:cNvSpPr/>
          <p:nvPr/>
        </p:nvSpPr>
        <p:spPr>
          <a:xfrm>
            <a:off x="5707380" y="22371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10" name="矩形 9"/>
          <p:cNvSpPr/>
          <p:nvPr/>
        </p:nvSpPr>
        <p:spPr>
          <a:xfrm>
            <a:off x="2636520" y="381190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</p:spTree>
    <p:custDataLst>
      <p:tags r:id="rId3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妈呀</a:t>
            </a:r>
            <a:r>
              <a:rPr lang="en-US" altLang="zh-CN"/>
              <a:t>-</a:t>
            </a:r>
            <a:r>
              <a:rPr lang="zh-CN" altLang="en-US"/>
              <a:t>停不下来了</a:t>
            </a:r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742440" y="4120515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813300" y="25590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742440" y="99695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385" y="5934075"/>
            <a:ext cx="888365" cy="592455"/>
          </a:xfrm>
          <a:prstGeom prst="rect">
            <a:avLst/>
          </a:prstGeom>
        </p:spPr>
      </p:pic>
      <p:cxnSp>
        <p:nvCxnSpPr>
          <p:cNvPr id="19" name="直接连接符 18"/>
          <p:cNvCxnSpPr>
            <a:stCxn id="17" idx="0"/>
          </p:cNvCxnSpPr>
          <p:nvPr/>
        </p:nvCxnSpPr>
        <p:spPr>
          <a:xfrm flipV="1">
            <a:off x="603885" y="5451475"/>
            <a:ext cx="1477645" cy="482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66085" y="3837305"/>
            <a:ext cx="2103755" cy="2832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966085" y="2380615"/>
            <a:ext cx="2147570" cy="1701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2027555" y="2441575"/>
            <a:ext cx="0" cy="1635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1742440" y="55733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1" name="矩形 10"/>
          <p:cNvSpPr/>
          <p:nvPr/>
        </p:nvSpPr>
        <p:spPr>
          <a:xfrm>
            <a:off x="3136265" y="21951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3801745" y="21932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6" name="矩形 25"/>
          <p:cNvSpPr/>
          <p:nvPr/>
        </p:nvSpPr>
        <p:spPr>
          <a:xfrm>
            <a:off x="4453890" y="21932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妈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4704715" y="399923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31" name="直接箭头连接符 30"/>
          <p:cNvCxnSpPr/>
          <p:nvPr/>
        </p:nvCxnSpPr>
        <p:spPr>
          <a:xfrm flipH="1" flipV="1">
            <a:off x="3684905" y="2593975"/>
            <a:ext cx="937895" cy="8763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198370" y="2626995"/>
            <a:ext cx="0" cy="127571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3161665" y="3761105"/>
            <a:ext cx="1188720" cy="19621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H="1">
            <a:off x="828040" y="5451475"/>
            <a:ext cx="850265" cy="28321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文本占位符 33"/>
          <p:cNvSpPr>
            <a:spLocks noGrp="1"/>
          </p:cNvSpPr>
          <p:nvPr>
            <p:ph type="body" idx="1"/>
          </p:nvPr>
        </p:nvSpPr>
        <p:spPr>
          <a:xfrm>
            <a:off x="7594600" y="1075690"/>
            <a:ext cx="415099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交换机</a:t>
            </a:r>
            <a:r>
              <a:rPr lang="zh-CN" altLang="en-US" sz="2800"/>
              <a:t>成环。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MAC</a:t>
            </a:r>
            <a:r>
              <a:rPr lang="zh-CN" altLang="en-US" sz="2800"/>
              <a:t>地址</a:t>
            </a:r>
            <a:r>
              <a:rPr lang="zh-CN" altLang="en-US" sz="2800"/>
              <a:t>漂移。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广播</a:t>
            </a:r>
            <a:r>
              <a:rPr lang="zh-CN" altLang="en-US" sz="2800"/>
              <a:t>风暴。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STP</a:t>
            </a:r>
            <a:r>
              <a:rPr lang="zh-CN" altLang="en-US" sz="2800"/>
              <a:t>生成树</a:t>
            </a:r>
            <a:r>
              <a:rPr lang="zh-CN" altLang="en-US" sz="2800"/>
              <a:t>协议。</a:t>
            </a:r>
            <a:endParaRPr lang="zh-CN" altLang="en-US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2781935" y="2367280"/>
            <a:ext cx="144526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6600">
                <a:solidFill>
                  <a:schemeClr val="bg1"/>
                </a:solidFill>
                <a:latin typeface="思源黑体 CN Light" panose="020B0300000000000000" charset="-122"/>
                <a:ea typeface="思源黑体 CN Light" panose="020B0300000000000000" charset="-122"/>
              </a:rPr>
              <a:t>目录</a:t>
            </a:r>
            <a:endParaRPr lang="zh-CN" altLang="en-US" sz="6600">
              <a:solidFill>
                <a:schemeClr val="bg1"/>
              </a:solidFill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754880" y="1481455"/>
            <a:ext cx="2944495" cy="829945"/>
            <a:chOff x="6763" y="3053"/>
            <a:chExt cx="4637" cy="1307"/>
          </a:xfrm>
        </p:grpSpPr>
        <p:sp>
          <p:nvSpPr>
            <p:cNvPr id="2" name="文本框 1"/>
            <p:cNvSpPr txBox="1"/>
            <p:nvPr/>
          </p:nvSpPr>
          <p:spPr>
            <a:xfrm>
              <a:off x="8123" y="3394"/>
              <a:ext cx="3277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TCP/IP</a:t>
              </a:r>
              <a:r>
                <a:rPr lang="zh-CN" altLang="en-US" sz="2400" b="1">
                  <a:solidFill>
                    <a:schemeClr val="bg1"/>
                  </a:solidFill>
                </a:rPr>
                <a:t>基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763" y="305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54880" y="2495550"/>
            <a:ext cx="2573655" cy="829945"/>
            <a:chOff x="6763" y="4983"/>
            <a:chExt cx="4053" cy="1307"/>
          </a:xfrm>
        </p:grpSpPr>
        <p:sp>
          <p:nvSpPr>
            <p:cNvPr id="26" name="文本框 25"/>
            <p:cNvSpPr txBox="1"/>
            <p:nvPr/>
          </p:nvSpPr>
          <p:spPr>
            <a:xfrm>
              <a:off x="8123" y="5274"/>
              <a:ext cx="269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以太网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763" y="4983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754880" y="3509645"/>
            <a:ext cx="1964055" cy="829945"/>
            <a:chOff x="6788" y="6837"/>
            <a:chExt cx="309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8178" y="7128"/>
              <a:ext cx="1703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zh-CN" sz="2400" b="1">
                  <a:solidFill>
                    <a:schemeClr val="bg1"/>
                  </a:solidFill>
                </a:rPr>
                <a:t>IP</a:t>
              </a:r>
              <a:r>
                <a:rPr lang="zh-CN" altLang="en-US" sz="2400" b="1">
                  <a:solidFill>
                    <a:schemeClr val="bg1"/>
                  </a:solidFill>
                </a:rPr>
                <a:t>基础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6788" y="6837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4754880" y="4523740"/>
            <a:ext cx="1931035" cy="829945"/>
            <a:chOff x="6788" y="8589"/>
            <a:chExt cx="3041" cy="1307"/>
          </a:xfrm>
        </p:grpSpPr>
        <p:sp>
          <p:nvSpPr>
            <p:cNvPr id="30" name="文本框 29"/>
            <p:cNvSpPr txBox="1"/>
            <p:nvPr/>
          </p:nvSpPr>
          <p:spPr>
            <a:xfrm>
              <a:off x="8098" y="8880"/>
              <a:ext cx="173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2400" b="1">
                  <a:solidFill>
                    <a:schemeClr val="bg1"/>
                  </a:solidFill>
                </a:rPr>
                <a:t>传输层</a:t>
              </a:r>
              <a:endParaRPr lang="zh-CN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788" y="8589"/>
              <a:ext cx="141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4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 rot="5400000">
            <a:off x="1780540" y="3194050"/>
            <a:ext cx="188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</a:rPr>
              <a:t>CONTENTS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二层交换</a:t>
            </a:r>
            <a:r>
              <a:rPr lang="en-US" altLang="zh-CN"/>
              <a:t>-</a:t>
            </a:r>
            <a:r>
              <a:rPr lang="zh-CN" altLang="en-US"/>
              <a:t>局限性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271885" cy="5111115"/>
          </a:xfrm>
        </p:spPr>
        <p:txBody>
          <a:bodyPr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需要交换机记住所有</a:t>
            </a:r>
            <a:r>
              <a:rPr lang="en-US" altLang="zh-CN" sz="2800"/>
              <a:t>MAC</a:t>
            </a:r>
            <a:r>
              <a:rPr lang="zh-CN" altLang="en-US" sz="2800"/>
              <a:t>地址。容量</a:t>
            </a:r>
            <a:r>
              <a:rPr lang="zh-CN" altLang="en-US" sz="2800"/>
              <a:t>有限。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广播包所有人都能收到（广播域），浪费</a:t>
            </a:r>
            <a:r>
              <a:rPr lang="zh-CN" altLang="en-US" sz="2800"/>
              <a:t>带宽。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适合在一个局域网内</a:t>
            </a:r>
            <a:r>
              <a:rPr lang="zh-CN" altLang="en-US" sz="2800"/>
              <a:t>使用。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5245735" y="1804035"/>
            <a:ext cx="1924050" cy="1630680"/>
          </a:xfrm>
          <a:prstGeom prst="rect">
            <a:avLst/>
          </a:prstGeom>
          <a:noFill/>
        </p:spPr>
        <p:txBody>
          <a:bodyPr wrap="square" tIns="107950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en-US" altLang="zh-CN" sz="9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810"/>
          <p:cNvSpPr txBox="1"/>
          <p:nvPr/>
        </p:nvSpPr>
        <p:spPr>
          <a:xfrm>
            <a:off x="4199890" y="3319780"/>
            <a:ext cx="4128770" cy="748030"/>
          </a:xfrm>
          <a:prstGeom prst="rect">
            <a:avLst/>
          </a:prstGeom>
          <a:ln w="12700">
            <a:miter lim="400000"/>
          </a:ln>
        </p:spPr>
        <p:txBody>
          <a:bodyPr wrap="square" lIns="35710" tIns="35710" rIns="35710" bIns="35710" anchor="ctr">
            <a:spAutoFit/>
          </a:bodyPr>
          <a:lstStyle>
            <a:lvl1pPr algn="l">
              <a:defRPr sz="4000" b="1">
                <a:solidFill>
                  <a:srgbClr val="43A6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IP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层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基础</a:t>
            </a:r>
            <a:endParaRPr lang="zh-CN" altLang="en-US" sz="4400" b="0" dirty="0">
              <a:solidFill>
                <a:srgbClr val="01A6E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头部</a:t>
            </a:r>
            <a:endParaRPr lang="zh-CN" altLang="en-US"/>
          </a:p>
        </p:txBody>
      </p:sp>
      <p:pic>
        <p:nvPicPr>
          <p:cNvPr id="3" name="图片 2" descr="企业微信截图_ced3ea72-f4d5-471d-aec0-d8545ee9d7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2775" y="826135"/>
            <a:ext cx="8427085" cy="54660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ifconfig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705" y="1233170"/>
            <a:ext cx="8343900" cy="1752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组成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网络</a:t>
            </a:r>
            <a:r>
              <a:rPr lang="en-US" altLang="zh-CN" sz="2800"/>
              <a:t>ID + </a:t>
            </a:r>
            <a:r>
              <a:rPr lang="zh-CN" altLang="en-US" sz="2800"/>
              <a:t>主机</a:t>
            </a:r>
            <a:r>
              <a:rPr lang="en-US" altLang="zh-CN" sz="2800"/>
              <a:t>ID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以子网掩码来划分。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100.100.64.202</a:t>
            </a:r>
            <a:r>
              <a:rPr lang="en-US" altLang="zh-CN" sz="2800"/>
              <a:t>/23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100.100.64.202</a:t>
            </a:r>
            <a:r>
              <a:rPr lang="en-US" altLang="zh-CN" sz="2800"/>
              <a:t>/255.255.254.0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100.100.64.202/</a:t>
            </a:r>
            <a:r>
              <a:rPr lang="zh-CN" altLang="en-US" sz="2800"/>
              <a:t>0xfffffe00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IP</a:t>
            </a:r>
            <a:r>
              <a:rPr lang="zh-CN" altLang="en-US"/>
              <a:t>地址</a:t>
            </a:r>
            <a:r>
              <a:rPr lang="zh-CN" altLang="en-US"/>
              <a:t>分类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73710" y="3961765"/>
            <a:ext cx="11271885" cy="2225040"/>
          </a:xfrm>
        </p:spPr>
        <p:txBody>
          <a:bodyPr>
            <a:normAutofit lnSpcReduction="2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A</a:t>
            </a:r>
            <a:r>
              <a:rPr lang="zh-CN" altLang="en-US"/>
              <a:t>类：网络号</a:t>
            </a:r>
            <a:r>
              <a:rPr lang="en-US" altLang="zh-CN"/>
              <a:t>1 </a:t>
            </a:r>
            <a:r>
              <a:rPr lang="zh-CN" altLang="en-US"/>
              <a:t>字节，网络地址的最高</a:t>
            </a:r>
            <a:r>
              <a:rPr lang="zh-CN" altLang="en-US"/>
              <a:t>位为：</a:t>
            </a:r>
            <a:r>
              <a:rPr lang="en-US" altLang="zh-CN"/>
              <a:t>0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B</a:t>
            </a:r>
            <a:r>
              <a:rPr lang="zh-CN" altLang="en-US"/>
              <a:t>类：网络号</a:t>
            </a:r>
            <a:r>
              <a:rPr lang="en-US" altLang="zh-CN"/>
              <a:t>2 </a:t>
            </a:r>
            <a:r>
              <a:rPr lang="zh-CN" altLang="en-US"/>
              <a:t>字节，网络地址的最高两位</a:t>
            </a:r>
            <a:r>
              <a:rPr lang="zh-CN" altLang="en-US"/>
              <a:t>为：10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C</a:t>
            </a:r>
            <a:r>
              <a:rPr lang="zh-CN" altLang="en-US"/>
              <a:t>类：网络号</a:t>
            </a:r>
            <a:r>
              <a:rPr lang="en-US" altLang="zh-CN"/>
              <a:t>3 </a:t>
            </a:r>
            <a:r>
              <a:rPr lang="zh-CN" altLang="en-US"/>
              <a:t>字节，网络地址的最高三位为：</a:t>
            </a:r>
            <a:r>
              <a:rPr lang="en-US" altLang="zh-CN"/>
              <a:t>110</a:t>
            </a:r>
            <a:endParaRPr lang="en-US" altLang="zh-CN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D</a:t>
            </a:r>
            <a:r>
              <a:rPr lang="zh-CN" altLang="en-US"/>
              <a:t>类</a:t>
            </a:r>
            <a:r>
              <a:rPr lang="en-US" altLang="zh-CN"/>
              <a:t>(</a:t>
            </a:r>
            <a:r>
              <a:rPr lang="zh-CN" altLang="en-US"/>
              <a:t>组播地址</a:t>
            </a:r>
            <a:r>
              <a:rPr lang="en-US" altLang="zh-CN"/>
              <a:t>)</a:t>
            </a:r>
            <a:r>
              <a:rPr lang="zh-CN" altLang="en-US"/>
              <a:t>：第一个字节以“1110”开始。</a:t>
            </a:r>
            <a:endParaRPr lang="zh-CN" alt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/>
              <a:t>E</a:t>
            </a:r>
            <a:r>
              <a:rPr lang="zh-CN" altLang="en-US"/>
              <a:t>类</a:t>
            </a:r>
            <a:r>
              <a:rPr lang="en-US" altLang="zh-CN"/>
              <a:t>(</a:t>
            </a:r>
            <a:r>
              <a:rPr lang="zh-CN" altLang="en-US"/>
              <a:t>保留</a:t>
            </a:r>
            <a:r>
              <a:rPr lang="en-US" altLang="zh-CN"/>
              <a:t>)</a:t>
            </a:r>
            <a:r>
              <a:rPr lang="zh-CN" altLang="en-US"/>
              <a:t>：第一个字节以</a:t>
            </a:r>
            <a:r>
              <a:rPr lang="en-US" altLang="zh-CN"/>
              <a:t>”1111” </a:t>
            </a:r>
            <a:r>
              <a:rPr lang="zh-CN" altLang="en-US"/>
              <a:t>开始。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105" y="1047115"/>
            <a:ext cx="11019155" cy="26943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本地通信</a:t>
            </a:r>
            <a:r>
              <a:rPr lang="en-US" altLang="zh-CN"/>
              <a:t>-</a:t>
            </a:r>
            <a:r>
              <a:rPr lang="zh-CN" altLang="en-US"/>
              <a:t>地址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925" y="984250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696335" y="522414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4361815" y="522224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29" name="直接箭头连接符 28"/>
          <p:cNvCxnSpPr/>
          <p:nvPr/>
        </p:nvCxnSpPr>
        <p:spPr>
          <a:xfrm flipV="1">
            <a:off x="2430145" y="4740275"/>
            <a:ext cx="630555" cy="21653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2133600" y="5224145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广播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915285" y="52184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本地通信</a:t>
            </a:r>
            <a:r>
              <a:rPr lang="en-US" altLang="zh-CN"/>
              <a:t>-</a:t>
            </a:r>
            <a:r>
              <a:rPr lang="zh-CN" altLang="en-US"/>
              <a:t>地址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925" y="984250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333105" y="136969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8998585" y="136779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29" name="直接箭头连接符 28"/>
          <p:cNvCxnSpPr/>
          <p:nvPr/>
        </p:nvCxnSpPr>
        <p:spPr>
          <a:xfrm flipH="1" flipV="1">
            <a:off x="2588895" y="2143125"/>
            <a:ext cx="681355" cy="26924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6770370" y="1369695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广播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7552055" y="136398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3992880" y="153924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4658360" y="153733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8010525" y="2145030"/>
            <a:ext cx="630555" cy="21653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2430145" y="1539240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广播</a:t>
            </a:r>
            <a:endParaRPr lang="zh-CN" altLang="en-US" sz="1400"/>
          </a:p>
        </p:txBody>
      </p:sp>
      <p:sp>
        <p:nvSpPr>
          <p:cNvPr id="32" name="矩形 31"/>
          <p:cNvSpPr/>
          <p:nvPr/>
        </p:nvSpPr>
        <p:spPr>
          <a:xfrm>
            <a:off x="3211830" y="153352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33" name="矩形 32"/>
          <p:cNvSpPr/>
          <p:nvPr/>
        </p:nvSpPr>
        <p:spPr>
          <a:xfrm>
            <a:off x="8791575" y="41922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34" name="矩形 33"/>
          <p:cNvSpPr/>
          <p:nvPr/>
        </p:nvSpPr>
        <p:spPr>
          <a:xfrm>
            <a:off x="9457055" y="419036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35" name="矩形 34"/>
          <p:cNvSpPr/>
          <p:nvPr/>
        </p:nvSpPr>
        <p:spPr>
          <a:xfrm>
            <a:off x="7228840" y="4192270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广播</a:t>
            </a:r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8010525" y="41865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cxnSp>
        <p:nvCxnSpPr>
          <p:cNvPr id="37" name="直接箭头连接符 36"/>
          <p:cNvCxnSpPr/>
          <p:nvPr/>
        </p:nvCxnSpPr>
        <p:spPr>
          <a:xfrm>
            <a:off x="7452995" y="4832985"/>
            <a:ext cx="1126490" cy="27749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58360" y="4377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本地通信</a:t>
            </a:r>
            <a:r>
              <a:rPr lang="en-US" altLang="zh-CN"/>
              <a:t>-</a:t>
            </a:r>
            <a:r>
              <a:rPr lang="zh-CN" altLang="en-US"/>
              <a:t>地址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925" y="984250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333105" y="147637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7" name="矩形 26"/>
          <p:cNvSpPr/>
          <p:nvPr/>
        </p:nvSpPr>
        <p:spPr>
          <a:xfrm>
            <a:off x="8998585" y="14744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6770370" y="1476375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r>
              <a:rPr lang="zh-CN" altLang="en-US" sz="1400"/>
              <a:t>家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7552055" y="147066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</a:t>
            </a:r>
            <a:r>
              <a:rPr lang="zh-CN" altLang="en-US" sz="1400"/>
              <a:t>家</a:t>
            </a:r>
            <a:endParaRPr lang="zh-CN" altLang="en-US" sz="14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  <p:cxnSp>
        <p:nvCxnSpPr>
          <p:cNvPr id="24" name="直接箭头连接符 23"/>
          <p:cNvCxnSpPr/>
          <p:nvPr/>
        </p:nvCxnSpPr>
        <p:spPr>
          <a:xfrm flipH="1">
            <a:off x="7807960" y="2008505"/>
            <a:ext cx="1095375" cy="33972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4658360" y="4377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1529080" y="24244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2305685" y="24193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8333105" y="58153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9109710" y="58102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10367645" y="256476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11144250" y="255968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本地通信</a:t>
            </a:r>
            <a:r>
              <a:rPr lang="en-US" altLang="zh-CN"/>
              <a:t>-</a:t>
            </a:r>
            <a:r>
              <a:rPr lang="zh-CN" altLang="en-US"/>
              <a:t>地址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925" y="984250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658360" y="4377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1529080" y="24244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2305685" y="24193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8333105" y="58153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9109710" y="58102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10367645" y="256476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11144250" y="255968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2912110" y="439356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3577590" y="439166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1349375" y="4393565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r>
              <a:rPr lang="zh-CN" altLang="en-US" sz="1400"/>
              <a:t>家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2131060" y="438785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</a:t>
            </a:r>
            <a:r>
              <a:rPr lang="zh-CN" altLang="en-US" sz="1400"/>
              <a:t>家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2386965" y="4925695"/>
            <a:ext cx="1095375" cy="33972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079490" y="231267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5245735" y="1804035"/>
            <a:ext cx="1924050" cy="1630680"/>
          </a:xfrm>
          <a:prstGeom prst="rect">
            <a:avLst/>
          </a:prstGeom>
          <a:noFill/>
        </p:spPr>
        <p:txBody>
          <a:bodyPr wrap="square" tIns="107950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9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810"/>
          <p:cNvSpPr txBox="1"/>
          <p:nvPr/>
        </p:nvSpPr>
        <p:spPr>
          <a:xfrm>
            <a:off x="4101465" y="3319780"/>
            <a:ext cx="4432935" cy="748030"/>
          </a:xfrm>
          <a:prstGeom prst="rect">
            <a:avLst/>
          </a:prstGeom>
          <a:ln w="12700">
            <a:miter lim="400000"/>
          </a:ln>
        </p:spPr>
        <p:txBody>
          <a:bodyPr wrap="square" lIns="35710" tIns="35710" rIns="35710" bIns="35710" anchor="ctr">
            <a:spAutoFit/>
          </a:bodyPr>
          <a:lstStyle>
            <a:lvl1pPr algn="l">
              <a:defRPr sz="4000" b="1">
                <a:solidFill>
                  <a:srgbClr val="43A6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TCP/IP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基础</a:t>
            </a:r>
            <a:endParaRPr lang="zh-CN" altLang="en-US" sz="4400" b="0" dirty="0">
              <a:solidFill>
                <a:srgbClr val="01A6E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本地通信</a:t>
            </a:r>
            <a:r>
              <a:rPr lang="en-US" altLang="zh-CN"/>
              <a:t>-</a:t>
            </a:r>
            <a:r>
              <a:rPr lang="zh-CN" altLang="en-US"/>
              <a:t>地址</a:t>
            </a:r>
            <a:r>
              <a:rPr lang="zh-CN" altLang="en-US"/>
              <a:t>解析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925" y="984250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658360" y="4377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1529080" y="24244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2305685" y="24193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8333105" y="58153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9109710" y="58102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10367645" y="256476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11144250" y="255968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6" name="矩形 15"/>
          <p:cNvSpPr/>
          <p:nvPr/>
        </p:nvSpPr>
        <p:spPr>
          <a:xfrm>
            <a:off x="2150110" y="439356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19" name="矩形 18"/>
          <p:cNvSpPr/>
          <p:nvPr/>
        </p:nvSpPr>
        <p:spPr>
          <a:xfrm>
            <a:off x="2815590" y="439166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587375" y="4393565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1369060" y="438785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cxnSp>
        <p:nvCxnSpPr>
          <p:cNvPr id="32" name="直接箭头连接符 31"/>
          <p:cNvCxnSpPr/>
          <p:nvPr/>
        </p:nvCxnSpPr>
        <p:spPr>
          <a:xfrm flipV="1">
            <a:off x="2360930" y="4948555"/>
            <a:ext cx="956310" cy="386080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079490" y="231267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854835" y="597852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631440" y="597344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  <p:sp>
        <p:nvSpPr>
          <p:cNvPr id="24" name="矩形 23"/>
          <p:cNvSpPr/>
          <p:nvPr/>
        </p:nvSpPr>
        <p:spPr>
          <a:xfrm>
            <a:off x="3482340" y="439356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饿了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ARP </a:t>
            </a:r>
            <a:r>
              <a:rPr lang="zh-CN" altLang="en-US"/>
              <a:t>报文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13180"/>
            <a:ext cx="12192000" cy="21939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地址更新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4782185" y="280289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080" y="1221105"/>
            <a:ext cx="622935" cy="62293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169410"/>
            <a:ext cx="3750310" cy="13576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3707765" cy="11220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6069965" y="1437640"/>
            <a:ext cx="4052570" cy="129159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6064250" y="4184650"/>
            <a:ext cx="4043045" cy="12039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890" y="501967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2173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186035" y="60496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小鱼家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王叔家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725" y="946785"/>
            <a:ext cx="648970" cy="660400"/>
          </a:xfrm>
          <a:prstGeom prst="rect">
            <a:avLst/>
          </a:prstGeom>
        </p:spPr>
      </p:pic>
      <p:sp>
        <p:nvSpPr>
          <p:cNvPr id="38" name="矩形 37"/>
          <p:cNvSpPr/>
          <p:nvPr/>
        </p:nvSpPr>
        <p:spPr>
          <a:xfrm>
            <a:off x="4658360" y="4377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3" name="矩形 2"/>
          <p:cNvSpPr/>
          <p:nvPr/>
        </p:nvSpPr>
        <p:spPr>
          <a:xfrm>
            <a:off x="1529080" y="24244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4" name="矩形 3"/>
          <p:cNvSpPr/>
          <p:nvPr/>
        </p:nvSpPr>
        <p:spPr>
          <a:xfrm>
            <a:off x="2305685" y="24193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7" name="矩形 6"/>
          <p:cNvSpPr/>
          <p:nvPr/>
        </p:nvSpPr>
        <p:spPr>
          <a:xfrm>
            <a:off x="8333105" y="581533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14" name="矩形 13"/>
          <p:cNvSpPr/>
          <p:nvPr/>
        </p:nvSpPr>
        <p:spPr>
          <a:xfrm>
            <a:off x="9109710" y="581025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15" name="矩形 14"/>
          <p:cNvSpPr/>
          <p:nvPr/>
        </p:nvSpPr>
        <p:spPr>
          <a:xfrm>
            <a:off x="10367645" y="256476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11144250" y="255968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39" name="矩形 38"/>
          <p:cNvSpPr/>
          <p:nvPr/>
        </p:nvSpPr>
        <p:spPr>
          <a:xfrm>
            <a:off x="6079490" y="2312670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  <p:sp>
        <p:nvSpPr>
          <p:cNvPr id="5" name="矩形 4"/>
          <p:cNvSpPr/>
          <p:nvPr/>
        </p:nvSpPr>
        <p:spPr>
          <a:xfrm>
            <a:off x="1854835" y="597852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王叔家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631440" y="597344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</a:t>
            </a:r>
            <a:endParaRPr lang="zh-CN" altLang="en-US" sz="1400"/>
          </a:p>
        </p:txBody>
      </p:sp>
    </p:spTree>
    <p:custDataLst>
      <p:tags r:id="rId6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免费</a:t>
            </a:r>
            <a:r>
              <a:rPr lang="en-US" altLang="zh-CN"/>
              <a:t>ARP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系统启动，接口配置</a:t>
            </a:r>
            <a:r>
              <a:rPr lang="en-US" altLang="zh-CN" sz="2800"/>
              <a:t>IP</a:t>
            </a:r>
            <a:r>
              <a:rPr lang="zh-CN" altLang="en-US" sz="2800"/>
              <a:t>时发送</a:t>
            </a:r>
            <a:r>
              <a:rPr lang="zh-CN" altLang="en-US" sz="2800"/>
              <a:t>免费。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自身发出，查询自身</a:t>
            </a:r>
            <a:r>
              <a:rPr lang="en-US" altLang="zh-CN" sz="2800"/>
              <a:t>IP </a:t>
            </a:r>
            <a:r>
              <a:rPr lang="zh-CN" altLang="en-US" sz="2800"/>
              <a:t>的</a:t>
            </a:r>
            <a:r>
              <a:rPr lang="en-US" altLang="zh-CN" sz="2800"/>
              <a:t>ARP </a:t>
            </a:r>
            <a:r>
              <a:rPr lang="zh-CN" altLang="en-US" sz="2800"/>
              <a:t>请求。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目的</a:t>
            </a:r>
            <a:r>
              <a:rPr lang="en-US" altLang="zh-CN" sz="2800"/>
              <a:t>1</a:t>
            </a:r>
            <a:r>
              <a:rPr lang="zh-CN" altLang="en-US" sz="2800"/>
              <a:t>：刷新其他主机的</a:t>
            </a:r>
            <a:r>
              <a:rPr lang="en-US" altLang="zh-CN" sz="2800"/>
              <a:t>ARP</a:t>
            </a:r>
            <a:r>
              <a:rPr lang="zh-CN" altLang="en-US" sz="2800"/>
              <a:t>缓存。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目的</a:t>
            </a:r>
            <a:r>
              <a:rPr lang="en-US" altLang="zh-CN" sz="2800"/>
              <a:t>2</a:t>
            </a:r>
            <a:r>
              <a:rPr lang="zh-CN" altLang="en-US" sz="2800"/>
              <a:t>：防止</a:t>
            </a:r>
            <a:r>
              <a:rPr lang="en-US" altLang="zh-CN" sz="2800"/>
              <a:t>IP </a:t>
            </a:r>
            <a:r>
              <a:rPr lang="zh-CN" altLang="en-US" sz="2800"/>
              <a:t>重复。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跨网络转发</a:t>
            </a:r>
            <a:r>
              <a:rPr lang="en-US" altLang="zh-CN"/>
              <a:t>-</a:t>
            </a:r>
            <a:r>
              <a:rPr lang="zh-CN" altLang="en-US"/>
              <a:t>给隔壁村的蛤蟆带</a:t>
            </a:r>
            <a:r>
              <a:rPr lang="zh-CN" altLang="en-US"/>
              <a:t>封信</a:t>
            </a:r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1951990" y="2988310"/>
            <a:ext cx="1559560" cy="13836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16" h="2934">
                <a:moveTo>
                  <a:pt x="0" y="497"/>
                </a:moveTo>
                <a:lnTo>
                  <a:pt x="3416" y="497"/>
                </a:lnTo>
                <a:lnTo>
                  <a:pt x="3416" y="2437"/>
                </a:lnTo>
                <a:lnTo>
                  <a:pt x="0" y="2437"/>
                </a:lnTo>
                <a:lnTo>
                  <a:pt x="0" y="497"/>
                </a:lnTo>
                <a:close/>
                <a:moveTo>
                  <a:pt x="566" y="0"/>
                </a:moveTo>
                <a:lnTo>
                  <a:pt x="858" y="0"/>
                </a:lnTo>
                <a:lnTo>
                  <a:pt x="858" y="481"/>
                </a:lnTo>
                <a:lnTo>
                  <a:pt x="566" y="481"/>
                </a:lnTo>
                <a:lnTo>
                  <a:pt x="566" y="0"/>
                </a:lnTo>
                <a:close/>
                <a:moveTo>
                  <a:pt x="566" y="2453"/>
                </a:moveTo>
                <a:lnTo>
                  <a:pt x="858" y="2453"/>
                </a:lnTo>
                <a:lnTo>
                  <a:pt x="858" y="2934"/>
                </a:lnTo>
                <a:lnTo>
                  <a:pt x="566" y="2934"/>
                </a:lnTo>
                <a:lnTo>
                  <a:pt x="566" y="2453"/>
                </a:lnTo>
                <a:close/>
                <a:moveTo>
                  <a:pt x="2415" y="0"/>
                </a:moveTo>
                <a:lnTo>
                  <a:pt x="2707" y="0"/>
                </a:lnTo>
                <a:lnTo>
                  <a:pt x="2707" y="481"/>
                </a:lnTo>
                <a:lnTo>
                  <a:pt x="2415" y="481"/>
                </a:lnTo>
                <a:lnTo>
                  <a:pt x="2415" y="0"/>
                </a:lnTo>
                <a:close/>
                <a:moveTo>
                  <a:pt x="2415" y="2437"/>
                </a:moveTo>
                <a:lnTo>
                  <a:pt x="2707" y="2437"/>
                </a:lnTo>
                <a:lnTo>
                  <a:pt x="2707" y="2918"/>
                </a:lnTo>
                <a:lnTo>
                  <a:pt x="2415" y="2918"/>
                </a:lnTo>
                <a:lnTo>
                  <a:pt x="2415" y="2437"/>
                </a:ln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" y="5527040"/>
            <a:ext cx="623570" cy="415925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 flipV="1">
            <a:off x="1325880" y="4516120"/>
            <a:ext cx="960755" cy="10109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8" idx="3"/>
          </p:cNvCxnSpPr>
          <p:nvPr/>
        </p:nvCxnSpPr>
        <p:spPr>
          <a:xfrm>
            <a:off x="1229360" y="1545590"/>
            <a:ext cx="1026160" cy="141160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V="1">
            <a:off x="7919720" y="1437640"/>
            <a:ext cx="2202815" cy="3162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90" y="1221105"/>
            <a:ext cx="648970" cy="6489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7200" y="621284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r>
              <a:rPr lang="zh-CN" altLang="en-US"/>
              <a:t>青蛙</a:t>
            </a:r>
            <a:r>
              <a:rPr lang="zh-CN" altLang="en-US"/>
              <a:t>家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73710" y="226504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鸭子家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275570" y="1899285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蛤蟆家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90" y="1350645"/>
            <a:ext cx="3117215" cy="2073275"/>
          </a:xfrm>
          <a:prstGeom prst="rect">
            <a:avLst/>
          </a:prstGeom>
        </p:spPr>
      </p:pic>
      <p:cxnSp>
        <p:nvCxnSpPr>
          <p:cNvPr id="19" name="直接连接符 18"/>
          <p:cNvCxnSpPr/>
          <p:nvPr/>
        </p:nvCxnSpPr>
        <p:spPr>
          <a:xfrm flipV="1">
            <a:off x="3283585" y="2463800"/>
            <a:ext cx="1132840" cy="4629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5641340" y="3496310"/>
            <a:ext cx="86868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p>
            <a:pPr algn="l"/>
            <a:r>
              <a:rPr lang="zh-CN" altLang="en-US"/>
              <a:t>村长家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5570" y="977265"/>
            <a:ext cx="776605" cy="77660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307080" y="52717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蛤蟆</a:t>
            </a:r>
            <a:endParaRPr lang="zh-CN" altLang="en-US" sz="1400"/>
          </a:p>
        </p:txBody>
      </p:sp>
      <p:sp>
        <p:nvSpPr>
          <p:cNvPr id="29" name="矩形 28"/>
          <p:cNvSpPr/>
          <p:nvPr/>
        </p:nvSpPr>
        <p:spPr>
          <a:xfrm>
            <a:off x="3972560" y="5269865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蝌蚪</a:t>
            </a:r>
            <a:endParaRPr lang="zh-CN" altLang="en-US" sz="1400"/>
          </a:p>
        </p:txBody>
      </p:sp>
      <p:sp>
        <p:nvSpPr>
          <p:cNvPr id="31" name="矩形 30"/>
          <p:cNvSpPr/>
          <p:nvPr/>
        </p:nvSpPr>
        <p:spPr>
          <a:xfrm>
            <a:off x="1744345" y="5271770"/>
            <a:ext cx="781685" cy="226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村长</a:t>
            </a:r>
            <a:r>
              <a:rPr lang="zh-CN" altLang="en-US" sz="1400"/>
              <a:t>家</a:t>
            </a:r>
            <a:endParaRPr lang="zh-CN" altLang="en-US" sz="1400"/>
          </a:p>
        </p:txBody>
      </p:sp>
      <p:sp>
        <p:nvSpPr>
          <p:cNvPr id="32" name="矩形 31"/>
          <p:cNvSpPr/>
          <p:nvPr/>
        </p:nvSpPr>
        <p:spPr>
          <a:xfrm>
            <a:off x="2526030" y="5266055"/>
            <a:ext cx="776605" cy="243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400"/>
              <a:t>青蛙家</a:t>
            </a:r>
            <a:endParaRPr lang="zh-CN" altLang="en-US" sz="14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1449705" y="4547235"/>
            <a:ext cx="586105" cy="586105"/>
          </a:xfrm>
          <a:prstGeom prst="straightConnector1">
            <a:avLst/>
          </a:prstGeom>
          <a:ln>
            <a:solidFill>
              <a:schemeClr val="accent6"/>
            </a:solidFill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4639310" y="5271770"/>
            <a:ext cx="665480" cy="2393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400"/>
              <a:t>~~</a:t>
            </a:r>
            <a:endParaRPr lang="en-US" altLang="zh-CN" sz="1400"/>
          </a:p>
        </p:txBody>
      </p:sp>
    </p:spTree>
    <p:custDataLst>
      <p:tags r:id="rId5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多个接口（</a:t>
            </a:r>
            <a:r>
              <a:rPr lang="zh-CN" altLang="en-US" sz="2800"/>
              <a:t>网卡）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接口在不同的网段。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可以在不同接口间转发跨网段报文。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如何确定是否同</a:t>
            </a:r>
            <a:r>
              <a:rPr lang="zh-CN" altLang="en-US"/>
              <a:t>网段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网络号相同，就是同</a:t>
            </a:r>
            <a:r>
              <a:rPr lang="zh-CN" altLang="en-US" sz="2800"/>
              <a:t>网段。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网络号：</a:t>
            </a:r>
            <a:r>
              <a:rPr lang="en-US" altLang="zh-CN" sz="2800"/>
              <a:t>IP</a:t>
            </a:r>
            <a:r>
              <a:rPr lang="zh-CN" altLang="en-US" sz="2800"/>
              <a:t>地址与子网掩码进行与</a:t>
            </a:r>
            <a:r>
              <a:rPr lang="zh-CN" altLang="en-US" sz="2800"/>
              <a:t>操作。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192.168.1.1/24</a:t>
            </a:r>
            <a:r>
              <a:rPr lang="zh-CN" altLang="en-US" sz="2800"/>
              <a:t>，</a:t>
            </a:r>
            <a:r>
              <a:rPr lang="en-US" altLang="zh-CN" sz="2800"/>
              <a:t>192.168.1.200/24</a:t>
            </a:r>
            <a:r>
              <a:rPr lang="zh-CN" altLang="en-US" sz="2800"/>
              <a:t>，</a:t>
            </a:r>
            <a:r>
              <a:rPr lang="zh-CN" altLang="en-US" sz="2800"/>
              <a:t>同网段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192.168.1.1/25</a:t>
            </a:r>
            <a:r>
              <a:rPr lang="zh-CN" altLang="en-US" sz="2800"/>
              <a:t>，</a:t>
            </a:r>
            <a:r>
              <a:rPr lang="en-US" altLang="zh-CN" sz="2800"/>
              <a:t>192.16.1.200/25</a:t>
            </a:r>
            <a:r>
              <a:rPr lang="zh-CN" altLang="en-US" sz="2800"/>
              <a:t>，不同</a:t>
            </a:r>
            <a:r>
              <a:rPr lang="zh-CN" altLang="en-US" sz="2800"/>
              <a:t>网段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</a:t>
            </a:r>
            <a:r>
              <a:rPr lang="zh-CN" altLang="en-US"/>
              <a:t>电脑</a:t>
            </a:r>
            <a:r>
              <a:rPr lang="zh-CN" altLang="en-US"/>
              <a:t>路由表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8300" y="1099185"/>
            <a:ext cx="6375400" cy="4876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路由查找</a:t>
            </a:r>
            <a:r>
              <a:rPr lang="zh-CN" altLang="en-US"/>
              <a:t>策略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本机接口，与目的</a:t>
            </a:r>
            <a:r>
              <a:rPr lang="en-US" altLang="zh-CN" sz="2800"/>
              <a:t>IP</a:t>
            </a:r>
            <a:r>
              <a:rPr lang="zh-CN" altLang="en-US" sz="2800"/>
              <a:t>有同网段</a:t>
            </a:r>
            <a:r>
              <a:rPr lang="zh-CN" altLang="en-US" sz="2800"/>
              <a:t>的？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最长匹配</a:t>
            </a:r>
            <a:r>
              <a:rPr lang="zh-CN" altLang="en-US" sz="2800"/>
              <a:t>优先。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默认</a:t>
            </a:r>
            <a:r>
              <a:rPr lang="zh-CN" altLang="en-US" sz="2800"/>
              <a:t>路由。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路由</a:t>
            </a:r>
            <a:r>
              <a:rPr lang="zh-CN" altLang="en-US"/>
              <a:t>生成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静态</a:t>
            </a:r>
            <a:r>
              <a:rPr lang="zh-CN" altLang="en-US" sz="2800"/>
              <a:t>配置。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动态路由。</a:t>
            </a:r>
            <a:r>
              <a:rPr lang="en-US" altLang="zh-CN" sz="2800"/>
              <a:t>OSPF</a:t>
            </a:r>
            <a:r>
              <a:rPr lang="zh-CN" altLang="en-US" sz="2800"/>
              <a:t>，</a:t>
            </a:r>
            <a:r>
              <a:rPr lang="en-US" altLang="zh-CN" sz="2800"/>
              <a:t>BGP</a:t>
            </a:r>
            <a:r>
              <a:rPr lang="zh-CN" altLang="en-US" sz="2800"/>
              <a:t>，IS-IS，IGRP、EIGRP</a:t>
            </a:r>
            <a:r>
              <a:rPr lang="zh-CN" altLang="en-US" sz="2800"/>
              <a:t>等。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默认</a:t>
            </a:r>
            <a:r>
              <a:rPr lang="zh-CN" altLang="en-US" sz="2800"/>
              <a:t>路由。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网络协议模型</a:t>
            </a:r>
            <a:r>
              <a:rPr lang="en-US" altLang="zh-CN"/>
              <a:t>(OSI)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9225" y="1219200"/>
            <a:ext cx="9353550" cy="5067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5245735" y="1804035"/>
            <a:ext cx="1924050" cy="1630680"/>
          </a:xfrm>
          <a:prstGeom prst="rect">
            <a:avLst/>
          </a:prstGeom>
          <a:noFill/>
        </p:spPr>
        <p:txBody>
          <a:bodyPr wrap="square" tIns="107950" rtlCol="0">
            <a:spAutoFit/>
          </a:bodyPr>
          <a:lstStyle/>
          <a:p>
            <a:pPr algn="ctr"/>
            <a:r>
              <a:rPr lang="en-US" altLang="zh-CN" sz="96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en-US" altLang="zh-CN" sz="960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Shape 810"/>
          <p:cNvSpPr txBox="1"/>
          <p:nvPr/>
        </p:nvSpPr>
        <p:spPr>
          <a:xfrm>
            <a:off x="3550285" y="3319780"/>
            <a:ext cx="5485130" cy="748030"/>
          </a:xfrm>
          <a:prstGeom prst="rect">
            <a:avLst/>
          </a:prstGeom>
          <a:ln w="12700">
            <a:miter lim="400000"/>
          </a:ln>
        </p:spPr>
        <p:txBody>
          <a:bodyPr wrap="square" lIns="35710" tIns="35710" rIns="35710" bIns="35710" anchor="ctr">
            <a:spAutoFit/>
          </a:bodyPr>
          <a:lstStyle>
            <a:lvl1pPr algn="l">
              <a:defRPr sz="4000" b="1">
                <a:solidFill>
                  <a:srgbClr val="43A6E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传输层</a:t>
            </a:r>
            <a:r>
              <a:rPr lang="zh-CN" altLang="en-US" sz="4400" b="0" dirty="0">
                <a:solidFill>
                  <a:srgbClr val="01A6E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基础</a:t>
            </a:r>
            <a:endParaRPr lang="zh-CN" altLang="en-US" sz="4400" b="0" dirty="0">
              <a:solidFill>
                <a:srgbClr val="01A6E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0" y="1028700"/>
            <a:ext cx="7505700" cy="480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面向连接</a:t>
            </a:r>
            <a:r>
              <a:rPr lang="zh-CN" altLang="en-US" sz="2800"/>
              <a:t>的。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有序</a:t>
            </a:r>
            <a:r>
              <a:rPr lang="zh-CN" altLang="en-US" sz="2800"/>
              <a:t>的。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可靠</a:t>
            </a:r>
            <a:r>
              <a:rPr lang="zh-CN" altLang="en-US" sz="2800"/>
              <a:t>的。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UDP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0" y="1314450"/>
            <a:ext cx="12014200" cy="4229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解决</a:t>
            </a:r>
            <a:r>
              <a:rPr lang="en-US" altLang="zh-CN"/>
              <a:t>IP</a:t>
            </a:r>
            <a:r>
              <a:rPr lang="zh-CN" altLang="en-US"/>
              <a:t>地址不足</a:t>
            </a:r>
            <a:r>
              <a:rPr lang="en-US" altLang="zh-CN"/>
              <a:t>-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IPv4 </a:t>
            </a:r>
            <a:r>
              <a:rPr lang="zh-CN" altLang="en-US" sz="2800"/>
              <a:t>地址空间：</a:t>
            </a:r>
            <a:r>
              <a:rPr lang="en-US" altLang="zh-CN" sz="2800"/>
              <a:t>2^32</a:t>
            </a:r>
            <a:r>
              <a:rPr lang="zh-CN" altLang="en-US" sz="2800"/>
              <a:t>，居然不够用</a:t>
            </a:r>
            <a:r>
              <a:rPr lang="zh-CN" altLang="en-US" sz="2800"/>
              <a:t>了。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方案</a:t>
            </a:r>
            <a:r>
              <a:rPr lang="en-US" altLang="zh-CN" sz="2800"/>
              <a:t>1</a:t>
            </a:r>
            <a:r>
              <a:rPr lang="zh-CN" altLang="en-US" sz="2800"/>
              <a:t>：</a:t>
            </a:r>
            <a:r>
              <a:rPr lang="en-US" altLang="zh-CN" sz="2800"/>
              <a:t>IPv6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方案</a:t>
            </a:r>
            <a:r>
              <a:rPr lang="en-US" altLang="zh-CN" sz="2800"/>
              <a:t>2</a:t>
            </a:r>
            <a:r>
              <a:rPr lang="zh-CN" altLang="en-US" sz="2800"/>
              <a:t>：网络地址转换</a:t>
            </a:r>
            <a:r>
              <a:rPr lang="en-US" altLang="zh-CN" sz="2800"/>
              <a:t>(NAT)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</a:t>
            </a:r>
            <a:r>
              <a:rPr lang="zh-CN" altLang="en-US"/>
              <a:t>五元组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唯一确定一条网络</a:t>
            </a:r>
            <a:r>
              <a:rPr lang="zh-CN" altLang="en-US" sz="2800"/>
              <a:t>流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协议号（</a:t>
            </a:r>
            <a:r>
              <a:rPr lang="en-US" altLang="zh-CN" sz="2800"/>
              <a:t>TCP 6</a:t>
            </a:r>
            <a:r>
              <a:rPr lang="zh-CN" altLang="en-US" sz="2800"/>
              <a:t>，</a:t>
            </a:r>
            <a:r>
              <a:rPr lang="en-US" altLang="zh-CN" sz="2800"/>
              <a:t>UDP 17</a:t>
            </a:r>
            <a:r>
              <a:rPr lang="zh-CN" altLang="en-US" sz="2800"/>
              <a:t>）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源</a:t>
            </a:r>
            <a:r>
              <a:rPr lang="en-US" altLang="zh-CN" sz="2800"/>
              <a:t>IP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目的</a:t>
            </a:r>
            <a:r>
              <a:rPr lang="en-US" altLang="zh-CN" sz="2800"/>
              <a:t>IP</a:t>
            </a:r>
            <a:endParaRPr lang="en-US" altLang="zh-CN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源</a:t>
            </a:r>
            <a:r>
              <a:rPr lang="zh-CN" altLang="en-US" sz="2800"/>
              <a:t>端口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目的</a:t>
            </a:r>
            <a:r>
              <a:rPr lang="zh-CN" altLang="en-US" sz="2800"/>
              <a:t>端口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会话表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2494915"/>
            <a:ext cx="2605405" cy="2236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1452880"/>
            <a:ext cx="874395" cy="8743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55" y="4465320"/>
            <a:ext cx="874395" cy="87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2741930"/>
            <a:ext cx="970915" cy="13735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45110" y="2679700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202.112.103.100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5110" y="567753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202.112.103.101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701290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396480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825990" y="43630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851025" y="2309495"/>
            <a:ext cx="8410575" cy="87947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1841500" y="3651885"/>
            <a:ext cx="8481695" cy="1326515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05200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556885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61301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49312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15565" y="498538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514725" y="5359400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566410" y="5359400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202.112.103.101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622540" y="535241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502650" y="535241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23456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625090" y="5359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3195" y="345440"/>
            <a:ext cx="874395" cy="874395"/>
          </a:xfrm>
          <a:prstGeom prst="rect">
            <a:avLst/>
          </a:prstGeom>
        </p:spPr>
      </p:pic>
      <p:cxnSp>
        <p:nvCxnSpPr>
          <p:cNvPr id="33" name="直接箭头连接符 32"/>
          <p:cNvCxnSpPr/>
          <p:nvPr/>
        </p:nvCxnSpPr>
        <p:spPr>
          <a:xfrm flipH="1">
            <a:off x="7098030" y="1040765"/>
            <a:ext cx="3117215" cy="1515110"/>
          </a:xfrm>
          <a:prstGeom prst="straightConnector1">
            <a:avLst/>
          </a:prstGeom>
          <a:ln w="63500">
            <a:solidFill>
              <a:schemeClr val="accent6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804535" y="187261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202.112.103.100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会话表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ACL</a:t>
            </a:r>
            <a:r>
              <a:rPr lang="zh-CN" altLang="en-US" sz="2800"/>
              <a:t>：控制会话表的</a:t>
            </a:r>
            <a:r>
              <a:rPr lang="zh-CN" altLang="en-US" sz="2800"/>
              <a:t>创建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老化时间</a:t>
            </a:r>
            <a:r>
              <a:rPr lang="en-US" altLang="zh-CN" sz="2800"/>
              <a:t>(5~20min)</a:t>
            </a:r>
            <a:r>
              <a:rPr lang="zh-CN" altLang="en-US" sz="2800"/>
              <a:t>：避免过期的会话占用</a:t>
            </a:r>
            <a:r>
              <a:rPr lang="zh-CN" altLang="en-US" sz="2800"/>
              <a:t>资源。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避免会话表无效：心跳。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源地址</a:t>
            </a:r>
            <a:r>
              <a:rPr lang="en-US" altLang="zh-CN"/>
              <a:t>NAT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2494915"/>
            <a:ext cx="2605405" cy="2236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991485"/>
            <a:ext cx="874395" cy="87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2741930"/>
            <a:ext cx="970915" cy="13735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920" y="39947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25090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42175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9825990" y="43630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5" idx="3"/>
          </p:cNvCxnSpPr>
          <p:nvPr/>
        </p:nvCxnSpPr>
        <p:spPr>
          <a:xfrm flipV="1">
            <a:off x="7069455" y="3449320"/>
            <a:ext cx="3199130" cy="16383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05200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556885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61301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49312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30805" y="498538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514725" y="5359400"/>
            <a:ext cx="20516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202.112.105.200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566410" y="5359400"/>
            <a:ext cx="20516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622540" y="5352415"/>
            <a:ext cx="8896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502650" y="5352415"/>
            <a:ext cx="8896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23456</a:t>
            </a:r>
            <a:endParaRPr lang="en-US" altLang="zh-CN"/>
          </a:p>
        </p:txBody>
      </p:sp>
      <p:cxnSp>
        <p:nvCxnSpPr>
          <p:cNvPr id="3" name="直接箭头连接符 2"/>
          <p:cNvCxnSpPr>
            <a:endCxn id="5" idx="1"/>
          </p:cNvCxnSpPr>
          <p:nvPr/>
        </p:nvCxnSpPr>
        <p:spPr>
          <a:xfrm>
            <a:off x="1696720" y="3482340"/>
            <a:ext cx="2767330" cy="13081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源地址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适合内部电脑，访问外部</a:t>
            </a:r>
            <a:r>
              <a:rPr lang="zh-CN" altLang="en-US" sz="2800"/>
              <a:t>服务。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只修改源地址，不需要修改目的</a:t>
            </a:r>
            <a:r>
              <a:rPr lang="zh-CN" altLang="en-US" sz="2800"/>
              <a:t>地址。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网络协议模型</a:t>
            </a:r>
            <a:r>
              <a:rPr lang="en-US" altLang="zh-CN"/>
              <a:t>(TCP/IP)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41060" y="324485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14955" y="1101090"/>
            <a:ext cx="6562725" cy="5057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目的地址</a:t>
            </a:r>
            <a:r>
              <a:rPr lang="en-US" altLang="zh-CN"/>
              <a:t>NAT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2494915"/>
            <a:ext cx="2605405" cy="2236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65" y="2991485"/>
            <a:ext cx="874395" cy="8743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2741930"/>
            <a:ext cx="970915" cy="13735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1920" y="39947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202.112.105.100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625090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42175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0026650" y="436308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192.168.1.100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5" idx="3"/>
          </p:cNvCxnSpPr>
          <p:nvPr/>
        </p:nvCxnSpPr>
        <p:spPr>
          <a:xfrm flipV="1">
            <a:off x="7069455" y="3449320"/>
            <a:ext cx="3199130" cy="16383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505200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556885" y="4985385"/>
            <a:ext cx="205168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202.112.105.100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61301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8493125" y="4978400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12345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2630805" y="498538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514725" y="5359400"/>
            <a:ext cx="20516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192.168.1.100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566410" y="5359400"/>
            <a:ext cx="205168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202.112.105.100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7622540" y="5352415"/>
            <a:ext cx="8896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8080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8502650" y="5352415"/>
            <a:ext cx="889635" cy="3683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12345</a:t>
            </a:r>
            <a:endParaRPr lang="en-US" altLang="zh-CN"/>
          </a:p>
        </p:txBody>
      </p:sp>
      <p:cxnSp>
        <p:nvCxnSpPr>
          <p:cNvPr id="3" name="直接箭头连接符 2"/>
          <p:cNvCxnSpPr>
            <a:endCxn id="5" idx="1"/>
          </p:cNvCxnSpPr>
          <p:nvPr/>
        </p:nvCxnSpPr>
        <p:spPr>
          <a:xfrm>
            <a:off x="1696720" y="3482340"/>
            <a:ext cx="2767330" cy="130810"/>
          </a:xfrm>
          <a:prstGeom prst="straightConnector1">
            <a:avLst/>
          </a:prstGeom>
          <a:ln w="635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4464050" y="1203325"/>
            <a:ext cx="166624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202.112.105.1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6130290" y="120332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7019925" y="1203325"/>
            <a:ext cx="1666240" cy="368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192.168.1.100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8686165" y="1203325"/>
            <a:ext cx="889635" cy="3683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8080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575685" y="1203325"/>
            <a:ext cx="889635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目的地址</a:t>
            </a:r>
            <a:r>
              <a:rPr lang="en-US" altLang="zh-CN"/>
              <a:t>NAT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需要事先配置全局转换</a:t>
            </a:r>
            <a:r>
              <a:rPr lang="zh-CN" altLang="en-US" sz="2800"/>
              <a:t>表。</a:t>
            </a:r>
            <a:endParaRPr lang="zh-CN" altLang="en-US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进化版：服务器负载均衡</a:t>
            </a:r>
            <a:r>
              <a:rPr lang="en-US" altLang="zh-CN" sz="2800"/>
              <a:t>SLB</a:t>
            </a:r>
            <a:r>
              <a:rPr lang="zh-CN" altLang="en-US" sz="2800"/>
              <a:t>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NAT</a:t>
            </a:r>
            <a:r>
              <a:rPr lang="zh-CN" altLang="en-US"/>
              <a:t>进阶</a:t>
            </a:r>
            <a:r>
              <a:rPr lang="zh-CN" altLang="en-US"/>
              <a:t>知识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NAT</a:t>
            </a:r>
            <a:r>
              <a:rPr lang="zh-CN" altLang="en-US" sz="2800"/>
              <a:t>四种</a:t>
            </a:r>
            <a:r>
              <a:rPr lang="zh-CN" altLang="en-US" sz="2800"/>
              <a:t>类型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完全</a:t>
            </a:r>
            <a:r>
              <a:rPr lang="zh-CN" altLang="en-US" sz="2485"/>
              <a:t>锥形：</a:t>
            </a:r>
            <a:endParaRPr lang="zh-CN" altLang="en-US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85"/>
              <a:t>IP</a:t>
            </a:r>
            <a:r>
              <a:rPr lang="zh-CN" altLang="en-US" sz="2485"/>
              <a:t>受限锥型：</a:t>
            </a:r>
            <a:endParaRPr lang="zh-CN" altLang="en-US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端口受限锥型：</a:t>
            </a:r>
            <a:endParaRPr lang="zh-CN" altLang="en-US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对称型：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/>
              <a:t>NAT</a:t>
            </a:r>
            <a:r>
              <a:rPr lang="zh-CN" altLang="en-US" sz="2800"/>
              <a:t>穿透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解决</a:t>
            </a:r>
            <a:r>
              <a:rPr lang="en-US" altLang="zh-CN" sz="2485"/>
              <a:t>P2P </a:t>
            </a:r>
            <a:r>
              <a:rPr lang="zh-CN" altLang="en-US" sz="2485"/>
              <a:t>场景。</a:t>
            </a:r>
            <a:endParaRPr lang="zh-CN" altLang="en-US" sz="2485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应用层代理</a:t>
            </a:r>
            <a:r>
              <a:rPr lang="zh-CN" altLang="en-US"/>
              <a:t>服务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459740" y="1400175"/>
            <a:ext cx="11426190" cy="4662805"/>
          </a:xfrm>
        </p:spPr>
        <p:txBody>
          <a:bodyPr>
            <a:normAutofit lnSpcReduction="10000"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目的地址</a:t>
            </a:r>
            <a:r>
              <a:rPr lang="en-US" altLang="zh-CN" sz="2800"/>
              <a:t>NAT</a:t>
            </a:r>
            <a:r>
              <a:rPr lang="zh-CN" altLang="en-US" sz="2800"/>
              <a:t>局限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一个公网</a:t>
            </a:r>
            <a:r>
              <a:rPr lang="en-US" altLang="zh-CN" sz="2485"/>
              <a:t>IP + </a:t>
            </a:r>
            <a:r>
              <a:rPr lang="zh-CN" altLang="en-US" sz="2485"/>
              <a:t>端口，只能有一个映射</a:t>
            </a:r>
            <a:r>
              <a:rPr lang="zh-CN" altLang="en-US" sz="2485"/>
              <a:t>规则。</a:t>
            </a:r>
            <a:endParaRPr lang="zh-CN" altLang="en-US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基于应用层进行特增进行</a:t>
            </a:r>
            <a:r>
              <a:rPr lang="zh-CN" altLang="en-US" sz="2800"/>
              <a:t>代理。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85"/>
              <a:t>host</a:t>
            </a:r>
            <a:endParaRPr lang="en-US" altLang="zh-CN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85"/>
              <a:t>path</a:t>
            </a:r>
            <a:endParaRPr lang="en-US" altLang="zh-CN" sz="2485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/>
              <a:t>典型</a:t>
            </a:r>
            <a:r>
              <a:rPr lang="zh-CN" altLang="en-US" sz="2800"/>
              <a:t>的</a:t>
            </a:r>
            <a:endParaRPr lang="zh-CN" altLang="en-US" sz="280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485"/>
              <a:t>软件：</a:t>
            </a:r>
            <a:r>
              <a:rPr lang="en-US" altLang="zh-CN" sz="2485"/>
              <a:t>nginx</a:t>
            </a:r>
            <a:endParaRPr lang="en-US" altLang="zh-CN" sz="2485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/>
              <a:t>硬件：</a:t>
            </a:r>
            <a:r>
              <a:rPr lang="en-US" altLang="zh-CN" sz="2800"/>
              <a:t>f5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3870" y="2440940"/>
            <a:ext cx="36036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en-US" altLang="zh-CN" sz="6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 descr="机械线条牛-ba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1535" y="4165600"/>
            <a:ext cx="5408930" cy="2396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???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473710" y="1075690"/>
            <a:ext cx="11157585" cy="4963795"/>
          </a:xfrm>
        </p:spPr>
        <p:txBody>
          <a:bodyPr>
            <a:norm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/>
              <a:t>curl https://www.baidu.com</a:t>
            </a:r>
            <a:r>
              <a:rPr lang="zh-CN" altLang="en-US" sz="2800"/>
              <a:t>，中间发生了些什么</a:t>
            </a:r>
            <a:r>
              <a:rPr lang="en-US" altLang="zh-CN" sz="2800"/>
              <a:t>?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http.ListenAndServe(":8888", nil)，别人是不是能访问我了呢</a:t>
            </a:r>
            <a:r>
              <a:rPr lang="en-US" altLang="zh-CN" sz="2800"/>
              <a:t>?</a:t>
            </a: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/>
              <a:t>我访问</a:t>
            </a:r>
            <a:r>
              <a:rPr lang="en-US" altLang="zh-CN" sz="2800"/>
              <a:t>ip138</a:t>
            </a:r>
            <a:r>
              <a:rPr lang="zh-CN" altLang="en-US" sz="2800"/>
              <a:t>，获取到自己的公网</a:t>
            </a:r>
            <a:r>
              <a:rPr lang="en-US" altLang="zh-CN" sz="2800"/>
              <a:t>IP</a:t>
            </a:r>
            <a:r>
              <a:rPr lang="zh-CN" altLang="en-US" sz="2800"/>
              <a:t>，别人能访问我了</a:t>
            </a:r>
            <a:r>
              <a:rPr lang="zh-CN" altLang="en-US" sz="2800"/>
              <a:t>吗？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8425" y="1188720"/>
            <a:ext cx="9455785" cy="5375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5975" y="937260"/>
            <a:ext cx="5480050" cy="55333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TCP/IP</a:t>
            </a:r>
            <a:r>
              <a:rPr lang="zh-CN" altLang="en-US"/>
              <a:t>协议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5655" y="926465"/>
            <a:ext cx="8060690" cy="5638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3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4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KSO_WM_SLIDE_MODEL_TYPE" val="cover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2835</Words>
  <Application>WPS 表格</Application>
  <PresentationFormat>宽屏</PresentationFormat>
  <Paragraphs>722</Paragraphs>
  <Slides>65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65</vt:i4>
      </vt:variant>
    </vt:vector>
  </HeadingPairs>
  <TitlesOfParts>
    <vt:vector size="79" baseType="lpstr">
      <vt:lpstr>Arial</vt:lpstr>
      <vt:lpstr>宋体</vt:lpstr>
      <vt:lpstr>Wingdings</vt:lpstr>
      <vt:lpstr>微软雅黑</vt:lpstr>
      <vt:lpstr>汉仪旗黑</vt:lpstr>
      <vt:lpstr>Wingdings</vt:lpstr>
      <vt:lpstr>思源黑体 CN Light</vt:lpstr>
      <vt:lpstr>汉仪中黑KW</vt:lpstr>
      <vt:lpstr>宋体</vt:lpstr>
      <vt:lpstr>Arial Unicode MS</vt:lpstr>
      <vt:lpstr>Calibri</vt:lpstr>
      <vt:lpstr>Helvetica Neue</vt:lpstr>
      <vt:lpstr>汉仪书宋二KW</vt:lpstr>
      <vt:lpstr>Office 主题​​</vt:lpstr>
      <vt:lpstr>PowerPoint 演示文稿</vt:lpstr>
      <vt:lpstr>???</vt:lpstr>
      <vt:lpstr>PowerPoint 演示文稿</vt:lpstr>
      <vt:lpstr>PowerPoint 演示文稿</vt:lpstr>
      <vt:lpstr>网络协议模型(OSI)</vt:lpstr>
      <vt:lpstr>网络协议模型(TCP/IP)</vt:lpstr>
      <vt:lpstr>TCP/IP协议</vt:lpstr>
      <vt:lpstr>TCP/IP协议</vt:lpstr>
      <vt:lpstr>TCP/IP协议</vt:lpstr>
      <vt:lpstr>网络协议无限叠加-分层真是个好东西</vt:lpstr>
      <vt:lpstr>物理层</vt:lpstr>
      <vt:lpstr>PowerPoint 演示文稿</vt:lpstr>
      <vt:lpstr>TCP/IP协议</vt:lpstr>
      <vt:lpstr>以太网帧格式</vt:lpstr>
      <vt:lpstr>以太网地址(MAC)</vt:lpstr>
      <vt:lpstr>协议栈过滤过程</vt:lpstr>
      <vt:lpstr>家庭式网络-冲突域</vt:lpstr>
      <vt:lpstr>家庭式网络-冲突域</vt:lpstr>
      <vt:lpstr>村落式网络-广播域</vt:lpstr>
      <vt:lpstr>二层交换-交换机</vt:lpstr>
      <vt:lpstr>二层交换-工作原理</vt:lpstr>
      <vt:lpstr>二层交换-工作原理</vt:lpstr>
      <vt:lpstr>二层交换-工作原理</vt:lpstr>
      <vt:lpstr>二层交换-工作原理</vt:lpstr>
      <vt:lpstr>二层交换-工作原理</vt:lpstr>
      <vt:lpstr>二层交换-工作原理</vt:lpstr>
      <vt:lpstr>二层交换-工作原理</vt:lpstr>
      <vt:lpstr>二层交换-工作原理</vt:lpstr>
      <vt:lpstr>妈呀-停不下来了</vt:lpstr>
      <vt:lpstr>二层交换-局限性</vt:lpstr>
      <vt:lpstr>PowerPoint 演示文稿</vt:lpstr>
      <vt:lpstr>IP头部</vt:lpstr>
      <vt:lpstr>ifconfig</vt:lpstr>
      <vt:lpstr>IP组成</vt:lpstr>
      <vt:lpstr>IP地址分类</vt:lpstr>
      <vt:lpstr>本地通信-地址解析</vt:lpstr>
      <vt:lpstr>本地通信-地址解析</vt:lpstr>
      <vt:lpstr>本地通信-地址解析</vt:lpstr>
      <vt:lpstr>本地通信-地址解析</vt:lpstr>
      <vt:lpstr>本地通信-地址解析</vt:lpstr>
      <vt:lpstr>ARP 报文</vt:lpstr>
      <vt:lpstr>地址更新</vt:lpstr>
      <vt:lpstr>免费ARP</vt:lpstr>
      <vt:lpstr>跨网络转发-给隔壁村的蛤蟆带封信</vt:lpstr>
      <vt:lpstr>路由器</vt:lpstr>
      <vt:lpstr>如何确定是否同网段</vt:lpstr>
      <vt:lpstr>MAC电脑路由表</vt:lpstr>
      <vt:lpstr>路由查找策略</vt:lpstr>
      <vt:lpstr>路由生成</vt:lpstr>
      <vt:lpstr>PowerPoint 演示文稿</vt:lpstr>
      <vt:lpstr>TCP</vt:lpstr>
      <vt:lpstr>TCP特点</vt:lpstr>
      <vt:lpstr>UDP</vt:lpstr>
      <vt:lpstr>解决IP地址不足-NAT</vt:lpstr>
      <vt:lpstr>网络五元组</vt:lpstr>
      <vt:lpstr>会话表</vt:lpstr>
      <vt:lpstr>会话表</vt:lpstr>
      <vt:lpstr>源地址NAT</vt:lpstr>
      <vt:lpstr>源地址NAT</vt:lpstr>
      <vt:lpstr>目的地址NAT</vt:lpstr>
      <vt:lpstr>目的地址NAT</vt:lpstr>
      <vt:lpstr>目的地址NAT</vt:lpstr>
      <vt:lpstr>应用层代理服务</vt:lpstr>
      <vt:lpstr>PowerPoint 演示文稿</vt:lpstr>
      <vt:lpstr>???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风尘</cp:lastModifiedBy>
  <cp:revision>438</cp:revision>
  <dcterms:created xsi:type="dcterms:W3CDTF">2022-09-03T09:07:40Z</dcterms:created>
  <dcterms:modified xsi:type="dcterms:W3CDTF">2022-09-03T09:07:40Z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2052-4.5.0.7415</vt:lpwstr>
  </property>
  <property fmtid="{D5CDD505-2E9C-101B-9397-08002B2CF9AE}" pid="3" name="ICV">
    <vt:lpwstr>F85686FF00C2CC86B3120E631519A13C</vt:lpwstr>
  </property>
</Properties>
</file>