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70" r:id="rId4"/>
    <p:sldId id="268" r:id="rId5"/>
    <p:sldId id="271" r:id="rId6"/>
    <p:sldId id="263" r:id="rId7"/>
    <p:sldId id="272" r:id="rId8"/>
    <p:sldId id="273" r:id="rId9"/>
    <p:sldId id="274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5" autoAdjust="0"/>
    <p:restoredTop sz="94740"/>
  </p:normalViewPr>
  <p:slideViewPr>
    <p:cSldViewPr snapToGrid="0" snapToObjects="1" showGuides="1">
      <p:cViewPr>
        <p:scale>
          <a:sx n="101" d="100"/>
          <a:sy n="101" d="100"/>
        </p:scale>
        <p:origin x="2944" y="680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CD94E-88CA-9A45-A019-9051031440E3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3D8C8-D5DC-0F4A-9046-90B0756C7051}">
      <dgm:prSet phldrT="[Text]" custT="1"/>
      <dgm:spPr/>
      <dgm:t>
        <a:bodyPr/>
        <a:lstStyle/>
        <a:p>
          <a:r>
            <a:rPr lang="en-US" sz="1400" dirty="0" smtClean="0"/>
            <a:t>Relative location</a:t>
          </a:r>
          <a:endParaRPr lang="en-US" sz="1400" dirty="0"/>
        </a:p>
      </dgm:t>
    </dgm:pt>
    <dgm:pt modelId="{F5EB9EC0-FB7C-D24A-BA2B-DE81D9B8A22F}" type="parTrans" cxnId="{1FD077FF-0266-A744-9AD5-2C6655D49562}">
      <dgm:prSet/>
      <dgm:spPr/>
      <dgm:t>
        <a:bodyPr/>
        <a:lstStyle/>
        <a:p>
          <a:endParaRPr lang="en-US"/>
        </a:p>
      </dgm:t>
    </dgm:pt>
    <dgm:pt modelId="{B8C84162-AF6F-CE41-AB4A-EE997C93F1B1}" type="sibTrans" cxnId="{1FD077FF-0266-A744-9AD5-2C6655D49562}">
      <dgm:prSet/>
      <dgm:spPr/>
      <dgm:t>
        <a:bodyPr/>
        <a:lstStyle/>
        <a:p>
          <a:endParaRPr lang="en-US"/>
        </a:p>
      </dgm:t>
    </dgm:pt>
    <dgm:pt modelId="{321E8FE2-94BF-E642-A615-FEF8F32DF842}">
      <dgm:prSet phldrT="[Text]" custT="1"/>
      <dgm:spPr/>
      <dgm:t>
        <a:bodyPr/>
        <a:lstStyle/>
        <a:p>
          <a:r>
            <a:rPr lang="en-US" sz="1600" dirty="0" smtClean="0"/>
            <a:t>Budget</a:t>
          </a:r>
          <a:endParaRPr lang="en-US" sz="1600" dirty="0"/>
        </a:p>
      </dgm:t>
    </dgm:pt>
    <dgm:pt modelId="{1428C0B6-3E43-7244-87C2-5DEBE4CABD32}" type="parTrans" cxnId="{92693FFB-7C7D-C848-9EE3-FA7C5DCF94D7}">
      <dgm:prSet/>
      <dgm:spPr/>
      <dgm:t>
        <a:bodyPr/>
        <a:lstStyle/>
        <a:p>
          <a:endParaRPr lang="en-US"/>
        </a:p>
      </dgm:t>
    </dgm:pt>
    <dgm:pt modelId="{947518A6-3CEB-9147-9FB1-9EBA847D5465}" type="sibTrans" cxnId="{92693FFB-7C7D-C848-9EE3-FA7C5DCF94D7}">
      <dgm:prSet/>
      <dgm:spPr/>
      <dgm:t>
        <a:bodyPr/>
        <a:lstStyle/>
        <a:p>
          <a:endParaRPr lang="en-US"/>
        </a:p>
      </dgm:t>
    </dgm:pt>
    <dgm:pt modelId="{41D7850E-AA75-3740-96B5-2EAEE518B857}">
      <dgm:prSet phldrT="[Text]"/>
      <dgm:spPr/>
      <dgm:t>
        <a:bodyPr/>
        <a:lstStyle/>
        <a:p>
          <a:r>
            <a:rPr lang="en-US" dirty="0" smtClean="0"/>
            <a:t>Electricity Demand</a:t>
          </a:r>
        </a:p>
        <a:p>
          <a:r>
            <a:rPr lang="en-US" dirty="0" smtClean="0"/>
            <a:t>(optional)</a:t>
          </a:r>
        </a:p>
      </dgm:t>
    </dgm:pt>
    <dgm:pt modelId="{0F962605-B020-3A49-BFE6-BB4A86CD1426}" type="parTrans" cxnId="{7758F38F-A374-3047-8515-A3439B9C8873}">
      <dgm:prSet/>
      <dgm:spPr/>
      <dgm:t>
        <a:bodyPr/>
        <a:lstStyle/>
        <a:p>
          <a:endParaRPr lang="en-US"/>
        </a:p>
      </dgm:t>
    </dgm:pt>
    <dgm:pt modelId="{C37C8C0E-B58F-9548-AC82-FB46FBCB4CBE}" type="sibTrans" cxnId="{7758F38F-A374-3047-8515-A3439B9C8873}">
      <dgm:prSet/>
      <dgm:spPr/>
      <dgm:t>
        <a:bodyPr/>
        <a:lstStyle/>
        <a:p>
          <a:endParaRPr lang="en-US"/>
        </a:p>
      </dgm:t>
    </dgm:pt>
    <dgm:pt modelId="{96DEB44B-AAEC-5841-A4BC-E8E7F7D8BAF8}" type="pres">
      <dgm:prSet presAssocID="{DC1CD94E-88CA-9A45-A019-9051031440E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460EFF-2EBC-8A49-90C2-2B69FAF36202}" type="pres">
      <dgm:prSet presAssocID="{6043D8C8-D5DC-0F4A-9046-90B0756C7051}" presName="horFlow" presStyleCnt="0"/>
      <dgm:spPr/>
    </dgm:pt>
    <dgm:pt modelId="{3A87F50D-D667-3B48-ADE6-2B35C97B71DE}" type="pres">
      <dgm:prSet presAssocID="{6043D8C8-D5DC-0F4A-9046-90B0756C7051}" presName="bigChev" presStyleLbl="node1" presStyleIdx="0" presStyleCnt="3" custLinFactNeighborY="-24732"/>
      <dgm:spPr/>
      <dgm:t>
        <a:bodyPr/>
        <a:lstStyle/>
        <a:p>
          <a:endParaRPr lang="en-US"/>
        </a:p>
      </dgm:t>
    </dgm:pt>
    <dgm:pt modelId="{BC8D84DC-A863-0249-A5DF-09C54E65C3A0}" type="pres">
      <dgm:prSet presAssocID="{6043D8C8-D5DC-0F4A-9046-90B0756C7051}" presName="vSp" presStyleCnt="0"/>
      <dgm:spPr/>
    </dgm:pt>
    <dgm:pt modelId="{1380B0A5-8CBA-B94D-BA65-2273ABF147DD}" type="pres">
      <dgm:prSet presAssocID="{321E8FE2-94BF-E642-A615-FEF8F32DF842}" presName="horFlow" presStyleCnt="0"/>
      <dgm:spPr/>
    </dgm:pt>
    <dgm:pt modelId="{EB698EE6-F66F-C742-9FF2-BCFD7AEFACB8}" type="pres">
      <dgm:prSet presAssocID="{321E8FE2-94BF-E642-A615-FEF8F32DF842}" presName="bigChev" presStyleLbl="node1" presStyleIdx="1" presStyleCnt="3" custLinFactNeighborY="2072"/>
      <dgm:spPr/>
      <dgm:t>
        <a:bodyPr/>
        <a:lstStyle/>
        <a:p>
          <a:endParaRPr lang="en-US"/>
        </a:p>
      </dgm:t>
    </dgm:pt>
    <dgm:pt modelId="{05EF20FF-505B-3345-8AD1-89B300DB4987}" type="pres">
      <dgm:prSet presAssocID="{321E8FE2-94BF-E642-A615-FEF8F32DF842}" presName="vSp" presStyleCnt="0"/>
      <dgm:spPr/>
    </dgm:pt>
    <dgm:pt modelId="{3FD146D2-881B-F649-87D5-FFEC5927FE00}" type="pres">
      <dgm:prSet presAssocID="{41D7850E-AA75-3740-96B5-2EAEE518B857}" presName="horFlow" presStyleCnt="0"/>
      <dgm:spPr/>
    </dgm:pt>
    <dgm:pt modelId="{D7EB6A3A-8CEB-0043-9A59-694A32507825}" type="pres">
      <dgm:prSet presAssocID="{41D7850E-AA75-3740-96B5-2EAEE518B857}" presName="bigChev" presStyleLbl="node1" presStyleIdx="2" presStyleCnt="3" custLinFactNeighborY="5076"/>
      <dgm:spPr/>
      <dgm:t>
        <a:bodyPr/>
        <a:lstStyle/>
        <a:p>
          <a:endParaRPr lang="en-US"/>
        </a:p>
      </dgm:t>
    </dgm:pt>
  </dgm:ptLst>
  <dgm:cxnLst>
    <dgm:cxn modelId="{7758F38F-A374-3047-8515-A3439B9C8873}" srcId="{DC1CD94E-88CA-9A45-A019-9051031440E3}" destId="{41D7850E-AA75-3740-96B5-2EAEE518B857}" srcOrd="2" destOrd="0" parTransId="{0F962605-B020-3A49-BFE6-BB4A86CD1426}" sibTransId="{C37C8C0E-B58F-9548-AC82-FB46FBCB4CBE}"/>
    <dgm:cxn modelId="{E30A9210-6211-5043-913E-2E576C84A065}" type="presOf" srcId="{41D7850E-AA75-3740-96B5-2EAEE518B857}" destId="{D7EB6A3A-8CEB-0043-9A59-694A32507825}" srcOrd="0" destOrd="0" presId="urn:microsoft.com/office/officeart/2005/8/layout/lProcess3"/>
    <dgm:cxn modelId="{80ED77CC-66E4-7844-9E01-C4F35750DC12}" type="presOf" srcId="{DC1CD94E-88CA-9A45-A019-9051031440E3}" destId="{96DEB44B-AAEC-5841-A4BC-E8E7F7D8BAF8}" srcOrd="0" destOrd="0" presId="urn:microsoft.com/office/officeart/2005/8/layout/lProcess3"/>
    <dgm:cxn modelId="{92693FFB-7C7D-C848-9EE3-FA7C5DCF94D7}" srcId="{DC1CD94E-88CA-9A45-A019-9051031440E3}" destId="{321E8FE2-94BF-E642-A615-FEF8F32DF842}" srcOrd="1" destOrd="0" parTransId="{1428C0B6-3E43-7244-87C2-5DEBE4CABD32}" sibTransId="{947518A6-3CEB-9147-9FB1-9EBA847D5465}"/>
    <dgm:cxn modelId="{B3C95C9F-B5D3-C644-8C04-A4C8935E3411}" type="presOf" srcId="{321E8FE2-94BF-E642-A615-FEF8F32DF842}" destId="{EB698EE6-F66F-C742-9FF2-BCFD7AEFACB8}" srcOrd="0" destOrd="0" presId="urn:microsoft.com/office/officeart/2005/8/layout/lProcess3"/>
    <dgm:cxn modelId="{3975F47D-FC6A-C04C-8DB6-834E70411947}" type="presOf" srcId="{6043D8C8-D5DC-0F4A-9046-90B0756C7051}" destId="{3A87F50D-D667-3B48-ADE6-2B35C97B71DE}" srcOrd="0" destOrd="0" presId="urn:microsoft.com/office/officeart/2005/8/layout/lProcess3"/>
    <dgm:cxn modelId="{1FD077FF-0266-A744-9AD5-2C6655D49562}" srcId="{DC1CD94E-88CA-9A45-A019-9051031440E3}" destId="{6043D8C8-D5DC-0F4A-9046-90B0756C7051}" srcOrd="0" destOrd="0" parTransId="{F5EB9EC0-FB7C-D24A-BA2B-DE81D9B8A22F}" sibTransId="{B8C84162-AF6F-CE41-AB4A-EE997C93F1B1}"/>
    <dgm:cxn modelId="{C0E5E98F-2D49-8244-A400-8A2B8F65E1D6}" type="presParOf" srcId="{96DEB44B-AAEC-5841-A4BC-E8E7F7D8BAF8}" destId="{B8460EFF-2EBC-8A49-90C2-2B69FAF36202}" srcOrd="0" destOrd="0" presId="urn:microsoft.com/office/officeart/2005/8/layout/lProcess3"/>
    <dgm:cxn modelId="{8BDFD87E-3087-7F4D-9407-E346828C3FF2}" type="presParOf" srcId="{B8460EFF-2EBC-8A49-90C2-2B69FAF36202}" destId="{3A87F50D-D667-3B48-ADE6-2B35C97B71DE}" srcOrd="0" destOrd="0" presId="urn:microsoft.com/office/officeart/2005/8/layout/lProcess3"/>
    <dgm:cxn modelId="{8A559AD8-F0A5-DD47-B408-FD1FC075BA52}" type="presParOf" srcId="{96DEB44B-AAEC-5841-A4BC-E8E7F7D8BAF8}" destId="{BC8D84DC-A863-0249-A5DF-09C54E65C3A0}" srcOrd="1" destOrd="0" presId="urn:microsoft.com/office/officeart/2005/8/layout/lProcess3"/>
    <dgm:cxn modelId="{7EF3C9CD-F710-F14B-BE50-B4718F9E6B44}" type="presParOf" srcId="{96DEB44B-AAEC-5841-A4BC-E8E7F7D8BAF8}" destId="{1380B0A5-8CBA-B94D-BA65-2273ABF147DD}" srcOrd="2" destOrd="0" presId="urn:microsoft.com/office/officeart/2005/8/layout/lProcess3"/>
    <dgm:cxn modelId="{08063B69-4EAD-7E46-85F6-DE00E20005F9}" type="presParOf" srcId="{1380B0A5-8CBA-B94D-BA65-2273ABF147DD}" destId="{EB698EE6-F66F-C742-9FF2-BCFD7AEFACB8}" srcOrd="0" destOrd="0" presId="urn:microsoft.com/office/officeart/2005/8/layout/lProcess3"/>
    <dgm:cxn modelId="{E4D88000-80C4-5840-BF3C-2AFC02B64D90}" type="presParOf" srcId="{96DEB44B-AAEC-5841-A4BC-E8E7F7D8BAF8}" destId="{05EF20FF-505B-3345-8AD1-89B300DB4987}" srcOrd="3" destOrd="0" presId="urn:microsoft.com/office/officeart/2005/8/layout/lProcess3"/>
    <dgm:cxn modelId="{9066422D-4CB4-3F49-9D65-3477EA7C84C7}" type="presParOf" srcId="{96DEB44B-AAEC-5841-A4BC-E8E7F7D8BAF8}" destId="{3FD146D2-881B-F649-87D5-FFEC5927FE00}" srcOrd="4" destOrd="0" presId="urn:microsoft.com/office/officeart/2005/8/layout/lProcess3"/>
    <dgm:cxn modelId="{1C21F1C5-B10E-614F-89E3-D08C2FAE2283}" type="presParOf" srcId="{3FD146D2-881B-F649-87D5-FFEC5927FE00}" destId="{D7EB6A3A-8CEB-0043-9A59-694A3250782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6F40A-B3D3-7745-A2FE-83ADC5ED5409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A09D5433-9768-9D45-93BD-1DFD77A582D2}">
      <dgm:prSet phldrT="[Text]" custT="1"/>
      <dgm:spPr/>
      <dgm:t>
        <a:bodyPr/>
        <a:lstStyle/>
        <a:p>
          <a:r>
            <a:rPr lang="en-US" sz="1000" dirty="0" smtClean="0"/>
            <a:t>Random</a:t>
          </a:r>
        </a:p>
        <a:p>
          <a:r>
            <a:rPr lang="en-US" sz="1000" dirty="0" smtClean="0"/>
            <a:t>Forest</a:t>
          </a:r>
          <a:endParaRPr lang="en-US" sz="1000" dirty="0"/>
        </a:p>
      </dgm:t>
    </dgm:pt>
    <dgm:pt modelId="{1C8CFD20-6041-9C4D-A36A-02703E6BC948}" type="parTrans" cxnId="{06F06EB5-ED50-6249-90DA-161F7C1AD6B8}">
      <dgm:prSet/>
      <dgm:spPr/>
      <dgm:t>
        <a:bodyPr/>
        <a:lstStyle/>
        <a:p>
          <a:endParaRPr lang="en-US"/>
        </a:p>
      </dgm:t>
    </dgm:pt>
    <dgm:pt modelId="{D17D156B-6E9F-F94E-8691-D3CD52214F9E}" type="sibTrans" cxnId="{06F06EB5-ED50-6249-90DA-161F7C1AD6B8}">
      <dgm:prSet/>
      <dgm:spPr/>
      <dgm:t>
        <a:bodyPr/>
        <a:lstStyle/>
        <a:p>
          <a:endParaRPr lang="en-US"/>
        </a:p>
      </dgm:t>
    </dgm:pt>
    <dgm:pt modelId="{6F491253-65E1-814F-8FC4-121DA1B1658B}">
      <dgm:prSet phldrT="[Text]" custT="1"/>
      <dgm:spPr/>
      <dgm:t>
        <a:bodyPr/>
        <a:lstStyle/>
        <a:p>
          <a:r>
            <a:rPr lang="en-US" sz="900" dirty="0" smtClean="0"/>
            <a:t>Decision Trees</a:t>
          </a:r>
          <a:endParaRPr lang="en-US" sz="900" dirty="0"/>
        </a:p>
      </dgm:t>
    </dgm:pt>
    <dgm:pt modelId="{1C71F4F3-4FAB-7449-B9BE-A55707A0FA33}" type="parTrans" cxnId="{F63EB01A-BF0F-0C41-97F3-1F0392AC3141}">
      <dgm:prSet/>
      <dgm:spPr/>
      <dgm:t>
        <a:bodyPr/>
        <a:lstStyle/>
        <a:p>
          <a:endParaRPr lang="en-US"/>
        </a:p>
      </dgm:t>
    </dgm:pt>
    <dgm:pt modelId="{A5735EE1-94DB-0D4F-8BEF-FAE1BDCC127C}" type="sibTrans" cxnId="{F63EB01A-BF0F-0C41-97F3-1F0392AC3141}">
      <dgm:prSet/>
      <dgm:spPr/>
      <dgm:t>
        <a:bodyPr/>
        <a:lstStyle/>
        <a:p>
          <a:endParaRPr lang="en-US"/>
        </a:p>
      </dgm:t>
    </dgm:pt>
    <dgm:pt modelId="{825BF121-EAA0-3249-8575-5E3DD927E5BA}" type="pres">
      <dgm:prSet presAssocID="{5FC6F40A-B3D3-7745-A2FE-83ADC5ED540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81888C9-4FF1-E644-9601-BB44B9F2ACEC}" type="pres">
      <dgm:prSet presAssocID="{A09D5433-9768-9D45-93BD-1DFD77A582D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931A3-FBD8-124B-AF6D-3D0F34BD70A0}" type="pres">
      <dgm:prSet presAssocID="{A09D5433-9768-9D45-93BD-1DFD77A582D2}" presName="gear1srcNode" presStyleLbl="node1" presStyleIdx="0" presStyleCnt="2"/>
      <dgm:spPr/>
      <dgm:t>
        <a:bodyPr/>
        <a:lstStyle/>
        <a:p>
          <a:endParaRPr lang="en-US"/>
        </a:p>
      </dgm:t>
    </dgm:pt>
    <dgm:pt modelId="{3B67091E-E70B-744A-9A2C-6354C2BF0D8B}" type="pres">
      <dgm:prSet presAssocID="{A09D5433-9768-9D45-93BD-1DFD77A582D2}" presName="gear1dstNode" presStyleLbl="node1" presStyleIdx="0" presStyleCnt="2"/>
      <dgm:spPr/>
      <dgm:t>
        <a:bodyPr/>
        <a:lstStyle/>
        <a:p>
          <a:endParaRPr lang="en-US"/>
        </a:p>
      </dgm:t>
    </dgm:pt>
    <dgm:pt modelId="{2E5B777C-1A67-6846-98FF-F524772B017B}" type="pres">
      <dgm:prSet presAssocID="{6F491253-65E1-814F-8FC4-121DA1B1658B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20BE6-CF5B-3D47-8B81-D2D79EC7D40E}" type="pres">
      <dgm:prSet presAssocID="{6F491253-65E1-814F-8FC4-121DA1B1658B}" presName="gear2srcNode" presStyleLbl="node1" presStyleIdx="1" presStyleCnt="2"/>
      <dgm:spPr/>
      <dgm:t>
        <a:bodyPr/>
        <a:lstStyle/>
        <a:p>
          <a:endParaRPr lang="en-US"/>
        </a:p>
      </dgm:t>
    </dgm:pt>
    <dgm:pt modelId="{7EECA299-14B1-2242-92D0-E4D2849AF50F}" type="pres">
      <dgm:prSet presAssocID="{6F491253-65E1-814F-8FC4-121DA1B1658B}" presName="gear2dstNode" presStyleLbl="node1" presStyleIdx="1" presStyleCnt="2"/>
      <dgm:spPr/>
      <dgm:t>
        <a:bodyPr/>
        <a:lstStyle/>
        <a:p>
          <a:endParaRPr lang="en-US"/>
        </a:p>
      </dgm:t>
    </dgm:pt>
    <dgm:pt modelId="{4919AF89-563D-CA4F-927A-504BD77DB503}" type="pres">
      <dgm:prSet presAssocID="{D17D156B-6E9F-F94E-8691-D3CD52214F9E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2168BB75-B98C-544A-BB2E-FB61611CBD33}" type="pres">
      <dgm:prSet presAssocID="{A5735EE1-94DB-0D4F-8BEF-FAE1BDCC127C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06F06EB5-ED50-6249-90DA-161F7C1AD6B8}" srcId="{5FC6F40A-B3D3-7745-A2FE-83ADC5ED5409}" destId="{A09D5433-9768-9D45-93BD-1DFD77A582D2}" srcOrd="0" destOrd="0" parTransId="{1C8CFD20-6041-9C4D-A36A-02703E6BC948}" sibTransId="{D17D156B-6E9F-F94E-8691-D3CD52214F9E}"/>
    <dgm:cxn modelId="{7584A029-FEA5-4F47-973C-D103367823C9}" type="presOf" srcId="{6F491253-65E1-814F-8FC4-121DA1B1658B}" destId="{7EECA299-14B1-2242-92D0-E4D2849AF50F}" srcOrd="2" destOrd="0" presId="urn:microsoft.com/office/officeart/2005/8/layout/gear1"/>
    <dgm:cxn modelId="{49AE9A18-C4DC-1F48-A4FA-50AE0B69B8F3}" type="presOf" srcId="{A09D5433-9768-9D45-93BD-1DFD77A582D2}" destId="{10D931A3-FBD8-124B-AF6D-3D0F34BD70A0}" srcOrd="1" destOrd="0" presId="urn:microsoft.com/office/officeart/2005/8/layout/gear1"/>
    <dgm:cxn modelId="{10F68AFF-889A-8642-AED5-3889C3D56275}" type="presOf" srcId="{D17D156B-6E9F-F94E-8691-D3CD52214F9E}" destId="{4919AF89-563D-CA4F-927A-504BD77DB503}" srcOrd="0" destOrd="0" presId="urn:microsoft.com/office/officeart/2005/8/layout/gear1"/>
    <dgm:cxn modelId="{6DA607D6-8787-0144-A377-1400C43CF157}" type="presOf" srcId="{A09D5433-9768-9D45-93BD-1DFD77A582D2}" destId="{3B67091E-E70B-744A-9A2C-6354C2BF0D8B}" srcOrd="2" destOrd="0" presId="urn:microsoft.com/office/officeart/2005/8/layout/gear1"/>
    <dgm:cxn modelId="{1788EE84-B2E8-0848-B7DE-E0F5311A334F}" type="presOf" srcId="{5FC6F40A-B3D3-7745-A2FE-83ADC5ED5409}" destId="{825BF121-EAA0-3249-8575-5E3DD927E5BA}" srcOrd="0" destOrd="0" presId="urn:microsoft.com/office/officeart/2005/8/layout/gear1"/>
    <dgm:cxn modelId="{7FEDF52D-A300-D541-A5C5-4679FF867F64}" type="presOf" srcId="{6F491253-65E1-814F-8FC4-121DA1B1658B}" destId="{2E5B777C-1A67-6846-98FF-F524772B017B}" srcOrd="0" destOrd="0" presId="urn:microsoft.com/office/officeart/2005/8/layout/gear1"/>
    <dgm:cxn modelId="{04039D94-32DF-8B4C-9636-70127E8D0F77}" type="presOf" srcId="{A5735EE1-94DB-0D4F-8BEF-FAE1BDCC127C}" destId="{2168BB75-B98C-544A-BB2E-FB61611CBD33}" srcOrd="0" destOrd="0" presId="urn:microsoft.com/office/officeart/2005/8/layout/gear1"/>
    <dgm:cxn modelId="{F63EB01A-BF0F-0C41-97F3-1F0392AC3141}" srcId="{5FC6F40A-B3D3-7745-A2FE-83ADC5ED5409}" destId="{6F491253-65E1-814F-8FC4-121DA1B1658B}" srcOrd="1" destOrd="0" parTransId="{1C71F4F3-4FAB-7449-B9BE-A55707A0FA33}" sibTransId="{A5735EE1-94DB-0D4F-8BEF-FAE1BDCC127C}"/>
    <dgm:cxn modelId="{F5282A94-DF40-2C48-B9EE-B4EBAA9B2CF2}" type="presOf" srcId="{A09D5433-9768-9D45-93BD-1DFD77A582D2}" destId="{E81888C9-4FF1-E644-9601-BB44B9F2ACEC}" srcOrd="0" destOrd="0" presId="urn:microsoft.com/office/officeart/2005/8/layout/gear1"/>
    <dgm:cxn modelId="{6A4286CB-FB2D-A849-A91C-55F80C3B4B9F}" type="presOf" srcId="{6F491253-65E1-814F-8FC4-121DA1B1658B}" destId="{70420BE6-CF5B-3D47-8B81-D2D79EC7D40E}" srcOrd="1" destOrd="0" presId="urn:microsoft.com/office/officeart/2005/8/layout/gear1"/>
    <dgm:cxn modelId="{E6160FF1-912C-9541-93DC-880B9B50C84D}" type="presParOf" srcId="{825BF121-EAA0-3249-8575-5E3DD927E5BA}" destId="{E81888C9-4FF1-E644-9601-BB44B9F2ACEC}" srcOrd="0" destOrd="0" presId="urn:microsoft.com/office/officeart/2005/8/layout/gear1"/>
    <dgm:cxn modelId="{309A0B4F-B476-7347-A497-208D8D1F395D}" type="presParOf" srcId="{825BF121-EAA0-3249-8575-5E3DD927E5BA}" destId="{10D931A3-FBD8-124B-AF6D-3D0F34BD70A0}" srcOrd="1" destOrd="0" presId="urn:microsoft.com/office/officeart/2005/8/layout/gear1"/>
    <dgm:cxn modelId="{E3F8105A-7153-274E-AAED-DBE82FE22347}" type="presParOf" srcId="{825BF121-EAA0-3249-8575-5E3DD927E5BA}" destId="{3B67091E-E70B-744A-9A2C-6354C2BF0D8B}" srcOrd="2" destOrd="0" presId="urn:microsoft.com/office/officeart/2005/8/layout/gear1"/>
    <dgm:cxn modelId="{2F6D2DAD-2016-6247-83EE-BA3F6DF10A49}" type="presParOf" srcId="{825BF121-EAA0-3249-8575-5E3DD927E5BA}" destId="{2E5B777C-1A67-6846-98FF-F524772B017B}" srcOrd="3" destOrd="0" presId="urn:microsoft.com/office/officeart/2005/8/layout/gear1"/>
    <dgm:cxn modelId="{358A2D37-E71C-EE4B-8C51-E8C98300B6F4}" type="presParOf" srcId="{825BF121-EAA0-3249-8575-5E3DD927E5BA}" destId="{70420BE6-CF5B-3D47-8B81-D2D79EC7D40E}" srcOrd="4" destOrd="0" presId="urn:microsoft.com/office/officeart/2005/8/layout/gear1"/>
    <dgm:cxn modelId="{DE2682CF-D606-1449-A1ED-F8D0DD500243}" type="presParOf" srcId="{825BF121-EAA0-3249-8575-5E3DD927E5BA}" destId="{7EECA299-14B1-2242-92D0-E4D2849AF50F}" srcOrd="5" destOrd="0" presId="urn:microsoft.com/office/officeart/2005/8/layout/gear1"/>
    <dgm:cxn modelId="{16F7FD6F-C4F9-034D-B413-0A983D2A455B}" type="presParOf" srcId="{825BF121-EAA0-3249-8575-5E3DD927E5BA}" destId="{4919AF89-563D-CA4F-927A-504BD77DB503}" srcOrd="6" destOrd="0" presId="urn:microsoft.com/office/officeart/2005/8/layout/gear1"/>
    <dgm:cxn modelId="{D69DE819-34FD-904C-BFE6-D38570132470}" type="presParOf" srcId="{825BF121-EAA0-3249-8575-5E3DD927E5BA}" destId="{2168BB75-B98C-544A-BB2E-FB61611CBD3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84CAD-E44F-1A4E-980A-C90C793B1C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EEE4D-FD12-3E49-AD42-E7FABC4954C4}">
      <dgm:prSet phldrT="[Text]"/>
      <dgm:spPr/>
      <dgm:t>
        <a:bodyPr/>
        <a:lstStyle/>
        <a:p>
          <a:r>
            <a:rPr lang="en-US" dirty="0" smtClean="0"/>
            <a:t>Best Electricity Generation Source</a:t>
          </a:r>
          <a:endParaRPr lang="en-US" dirty="0"/>
        </a:p>
      </dgm:t>
    </dgm:pt>
    <dgm:pt modelId="{DDED78CD-AD4E-824F-AB80-0ADA562F97CE}" type="parTrans" cxnId="{EDC0A967-FA2D-2A47-9964-2572DFB485B5}">
      <dgm:prSet/>
      <dgm:spPr/>
      <dgm:t>
        <a:bodyPr/>
        <a:lstStyle/>
        <a:p>
          <a:endParaRPr lang="en-US"/>
        </a:p>
      </dgm:t>
    </dgm:pt>
    <dgm:pt modelId="{C2C56650-12E1-6D45-8340-C0DE1BAFA940}" type="sibTrans" cxnId="{EDC0A967-FA2D-2A47-9964-2572DFB485B5}">
      <dgm:prSet/>
      <dgm:spPr/>
      <dgm:t>
        <a:bodyPr/>
        <a:lstStyle/>
        <a:p>
          <a:endParaRPr lang="en-US"/>
        </a:p>
      </dgm:t>
    </dgm:pt>
    <dgm:pt modelId="{04BC135A-30FE-EB42-991C-FAFD37800012}">
      <dgm:prSet phldrT="[Text]"/>
      <dgm:spPr/>
      <dgm:t>
        <a:bodyPr/>
        <a:lstStyle/>
        <a:p>
          <a:r>
            <a:rPr lang="en-US" dirty="0" smtClean="0"/>
            <a:t>Most Economical</a:t>
          </a:r>
          <a:endParaRPr lang="en-US" dirty="0"/>
        </a:p>
      </dgm:t>
    </dgm:pt>
    <dgm:pt modelId="{A5120792-5D91-DC44-BA2B-DB27F146B423}" type="parTrans" cxnId="{67FF7432-0539-B540-A1DE-6E338B9F7109}">
      <dgm:prSet/>
      <dgm:spPr/>
      <dgm:t>
        <a:bodyPr/>
        <a:lstStyle/>
        <a:p>
          <a:endParaRPr lang="en-US"/>
        </a:p>
      </dgm:t>
    </dgm:pt>
    <dgm:pt modelId="{34750AEB-1DC9-8A4C-841B-AC1C77BD9B2B}" type="sibTrans" cxnId="{67FF7432-0539-B540-A1DE-6E338B9F7109}">
      <dgm:prSet/>
      <dgm:spPr/>
      <dgm:t>
        <a:bodyPr/>
        <a:lstStyle/>
        <a:p>
          <a:endParaRPr lang="en-US"/>
        </a:p>
      </dgm:t>
    </dgm:pt>
    <dgm:pt modelId="{E61537A9-882E-3D48-953C-46D72665484E}">
      <dgm:prSet phldrT="[Text]"/>
      <dgm:spPr/>
      <dgm:t>
        <a:bodyPr/>
        <a:lstStyle/>
        <a:p>
          <a:r>
            <a:rPr lang="en-US" dirty="0" smtClean="0"/>
            <a:t>Lowest CO</a:t>
          </a:r>
          <a:r>
            <a:rPr lang="en-US" baseline="-25000" dirty="0" smtClean="0"/>
            <a:t>2</a:t>
          </a:r>
          <a:r>
            <a:rPr lang="en-US" baseline="0" dirty="0" smtClean="0"/>
            <a:t> Emission</a:t>
          </a:r>
          <a:endParaRPr lang="en-US" baseline="-25000" dirty="0"/>
        </a:p>
      </dgm:t>
    </dgm:pt>
    <dgm:pt modelId="{7F56967F-E369-234A-BDE1-EFB081BDE972}" type="parTrans" cxnId="{D521A5B7-54E6-144F-9A74-92FEB918EFF6}">
      <dgm:prSet/>
      <dgm:spPr/>
      <dgm:t>
        <a:bodyPr/>
        <a:lstStyle/>
        <a:p>
          <a:endParaRPr lang="en-US"/>
        </a:p>
      </dgm:t>
    </dgm:pt>
    <dgm:pt modelId="{CD6832D4-81E9-6049-AFCF-E23D65B2898D}" type="sibTrans" cxnId="{D521A5B7-54E6-144F-9A74-92FEB918EFF6}">
      <dgm:prSet/>
      <dgm:spPr/>
      <dgm:t>
        <a:bodyPr/>
        <a:lstStyle/>
        <a:p>
          <a:endParaRPr lang="en-US"/>
        </a:p>
      </dgm:t>
    </dgm:pt>
    <dgm:pt modelId="{16CD9836-A95E-E546-AB7C-8F6D87914707}">
      <dgm:prSet phldrT="[Text]"/>
      <dgm:spPr/>
      <dgm:t>
        <a:bodyPr/>
        <a:lstStyle/>
        <a:p>
          <a:r>
            <a:rPr lang="en-US" dirty="0" smtClean="0"/>
            <a:t>Most Weather Suitable</a:t>
          </a:r>
          <a:endParaRPr lang="en-US" dirty="0"/>
        </a:p>
      </dgm:t>
    </dgm:pt>
    <dgm:pt modelId="{FCE99941-6B99-B645-974B-4F277E50DE0F}" type="parTrans" cxnId="{BA678EB6-E42A-6642-82DE-4D176147E3FC}">
      <dgm:prSet/>
      <dgm:spPr/>
      <dgm:t>
        <a:bodyPr/>
        <a:lstStyle/>
        <a:p>
          <a:endParaRPr lang="en-US"/>
        </a:p>
      </dgm:t>
    </dgm:pt>
    <dgm:pt modelId="{EA4294AE-B65D-BC4D-80C6-49FB9CC04F98}" type="sibTrans" cxnId="{BA678EB6-E42A-6642-82DE-4D176147E3FC}">
      <dgm:prSet/>
      <dgm:spPr/>
      <dgm:t>
        <a:bodyPr/>
        <a:lstStyle/>
        <a:p>
          <a:endParaRPr lang="en-US"/>
        </a:p>
      </dgm:t>
    </dgm:pt>
    <dgm:pt modelId="{C218C2C2-E29D-C84E-AA9C-725B4F937BA2}">
      <dgm:prSet phldrT="[Text]"/>
      <dgm:spPr/>
      <dgm:t>
        <a:bodyPr/>
        <a:lstStyle/>
        <a:p>
          <a:r>
            <a:rPr lang="en-US" dirty="0" smtClean="0"/>
            <a:t>Most Efficient</a:t>
          </a:r>
          <a:endParaRPr lang="en-US" dirty="0"/>
        </a:p>
      </dgm:t>
    </dgm:pt>
    <dgm:pt modelId="{1EB03AFD-E3B7-3140-9B69-BD7F5DCE1E77}" type="parTrans" cxnId="{EB630F20-50F4-4D44-B461-242DE361B45B}">
      <dgm:prSet/>
      <dgm:spPr/>
      <dgm:t>
        <a:bodyPr/>
        <a:lstStyle/>
        <a:p>
          <a:endParaRPr lang="en-US"/>
        </a:p>
      </dgm:t>
    </dgm:pt>
    <dgm:pt modelId="{A03C4009-389F-E44E-8D20-A3B47B2E31DF}" type="sibTrans" cxnId="{EB630F20-50F4-4D44-B461-242DE361B45B}">
      <dgm:prSet/>
      <dgm:spPr/>
      <dgm:t>
        <a:bodyPr/>
        <a:lstStyle/>
        <a:p>
          <a:endParaRPr lang="en-US"/>
        </a:p>
      </dgm:t>
    </dgm:pt>
    <dgm:pt modelId="{4B46FA44-4895-FA4B-9F6D-709C6A225CE0}" type="pres">
      <dgm:prSet presAssocID="{5D884CAD-E44F-1A4E-980A-C90C793B1C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265C64-78E9-994B-91CB-FF96DC13CC36}" type="pres">
      <dgm:prSet presAssocID="{348EEE4D-FD12-3E49-AD42-E7FABC4954C4}" presName="centerShape" presStyleLbl="node0" presStyleIdx="0" presStyleCnt="1"/>
      <dgm:spPr/>
      <dgm:t>
        <a:bodyPr/>
        <a:lstStyle/>
        <a:p>
          <a:endParaRPr lang="en-US"/>
        </a:p>
      </dgm:t>
    </dgm:pt>
    <dgm:pt modelId="{F85EB43D-32CD-1549-8DDE-568D4E6EEDBE}" type="pres">
      <dgm:prSet presAssocID="{04BC135A-30FE-EB42-991C-FAFD378000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BBDA-F2CE-9441-BCF7-BBD3D7D2B207}" type="pres">
      <dgm:prSet presAssocID="{04BC135A-30FE-EB42-991C-FAFD37800012}" presName="dummy" presStyleCnt="0"/>
      <dgm:spPr/>
    </dgm:pt>
    <dgm:pt modelId="{76018291-0DB4-F94F-9811-398ECCC7EEDA}" type="pres">
      <dgm:prSet presAssocID="{34750AEB-1DC9-8A4C-841B-AC1C77BD9B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15649E9-AE5C-D246-A742-EF79845EE9F1}" type="pres">
      <dgm:prSet presAssocID="{E61537A9-882E-3D48-953C-46D7266548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BF55-0847-7948-9A14-96FB4FF2E4C4}" type="pres">
      <dgm:prSet presAssocID="{E61537A9-882E-3D48-953C-46D72665484E}" presName="dummy" presStyleCnt="0"/>
      <dgm:spPr/>
    </dgm:pt>
    <dgm:pt modelId="{C8304662-9BEE-B847-A32F-3CE671738DD7}" type="pres">
      <dgm:prSet presAssocID="{CD6832D4-81E9-6049-AFCF-E23D65B2898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41DAA0C-49A0-4A4F-925F-44567BD66B6E}" type="pres">
      <dgm:prSet presAssocID="{16CD9836-A95E-E546-AB7C-8F6D8791470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172C1-69F4-8D45-A214-8C7518D5475F}" type="pres">
      <dgm:prSet presAssocID="{16CD9836-A95E-E546-AB7C-8F6D87914707}" presName="dummy" presStyleCnt="0"/>
      <dgm:spPr/>
    </dgm:pt>
    <dgm:pt modelId="{370EBCD1-7178-E04B-A82D-67E8CDF3ECFF}" type="pres">
      <dgm:prSet presAssocID="{EA4294AE-B65D-BC4D-80C6-49FB9CC04F9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B3CCC32-050A-D64F-B0B0-95EED46384AE}" type="pres">
      <dgm:prSet presAssocID="{C218C2C2-E29D-C84E-AA9C-725B4F937BA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0D6E-3A2E-D84E-BDDA-AA87BB66C921}" type="pres">
      <dgm:prSet presAssocID="{C218C2C2-E29D-C84E-AA9C-725B4F937BA2}" presName="dummy" presStyleCnt="0"/>
      <dgm:spPr/>
    </dgm:pt>
    <dgm:pt modelId="{FCB049A6-E26F-1B4B-BFE7-5129FD193BF7}" type="pres">
      <dgm:prSet presAssocID="{A03C4009-389F-E44E-8D20-A3B47B2E31DF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B630F20-50F4-4D44-B461-242DE361B45B}" srcId="{348EEE4D-FD12-3E49-AD42-E7FABC4954C4}" destId="{C218C2C2-E29D-C84E-AA9C-725B4F937BA2}" srcOrd="3" destOrd="0" parTransId="{1EB03AFD-E3B7-3140-9B69-BD7F5DCE1E77}" sibTransId="{A03C4009-389F-E44E-8D20-A3B47B2E31DF}"/>
    <dgm:cxn modelId="{4D274D23-A4DC-E248-9AC1-2065F09E063B}" type="presOf" srcId="{A03C4009-389F-E44E-8D20-A3B47B2E31DF}" destId="{FCB049A6-E26F-1B4B-BFE7-5129FD193BF7}" srcOrd="0" destOrd="0" presId="urn:microsoft.com/office/officeart/2005/8/layout/radial6"/>
    <dgm:cxn modelId="{A2E1A235-39C3-934A-999A-6E7555FC0363}" type="presOf" srcId="{348EEE4D-FD12-3E49-AD42-E7FABC4954C4}" destId="{03265C64-78E9-994B-91CB-FF96DC13CC36}" srcOrd="0" destOrd="0" presId="urn:microsoft.com/office/officeart/2005/8/layout/radial6"/>
    <dgm:cxn modelId="{D521A5B7-54E6-144F-9A74-92FEB918EFF6}" srcId="{348EEE4D-FD12-3E49-AD42-E7FABC4954C4}" destId="{E61537A9-882E-3D48-953C-46D72665484E}" srcOrd="1" destOrd="0" parTransId="{7F56967F-E369-234A-BDE1-EFB081BDE972}" sibTransId="{CD6832D4-81E9-6049-AFCF-E23D65B2898D}"/>
    <dgm:cxn modelId="{67FF7432-0539-B540-A1DE-6E338B9F7109}" srcId="{348EEE4D-FD12-3E49-AD42-E7FABC4954C4}" destId="{04BC135A-30FE-EB42-991C-FAFD37800012}" srcOrd="0" destOrd="0" parTransId="{A5120792-5D91-DC44-BA2B-DB27F146B423}" sibTransId="{34750AEB-1DC9-8A4C-841B-AC1C77BD9B2B}"/>
    <dgm:cxn modelId="{0AC65559-1991-D04B-AB0C-A6F857AC14FD}" type="presOf" srcId="{EA4294AE-B65D-BC4D-80C6-49FB9CC04F98}" destId="{370EBCD1-7178-E04B-A82D-67E8CDF3ECFF}" srcOrd="0" destOrd="0" presId="urn:microsoft.com/office/officeart/2005/8/layout/radial6"/>
    <dgm:cxn modelId="{0EC61FF0-1BFE-EA49-8F88-AF2F1CE84157}" type="presOf" srcId="{16CD9836-A95E-E546-AB7C-8F6D87914707}" destId="{F41DAA0C-49A0-4A4F-925F-44567BD66B6E}" srcOrd="0" destOrd="0" presId="urn:microsoft.com/office/officeart/2005/8/layout/radial6"/>
    <dgm:cxn modelId="{BA678EB6-E42A-6642-82DE-4D176147E3FC}" srcId="{348EEE4D-FD12-3E49-AD42-E7FABC4954C4}" destId="{16CD9836-A95E-E546-AB7C-8F6D87914707}" srcOrd="2" destOrd="0" parTransId="{FCE99941-6B99-B645-974B-4F277E50DE0F}" sibTransId="{EA4294AE-B65D-BC4D-80C6-49FB9CC04F98}"/>
    <dgm:cxn modelId="{0E103912-A284-AA4D-89C8-42AB350DF978}" type="presOf" srcId="{5D884CAD-E44F-1A4E-980A-C90C793B1CDA}" destId="{4B46FA44-4895-FA4B-9F6D-709C6A225CE0}" srcOrd="0" destOrd="0" presId="urn:microsoft.com/office/officeart/2005/8/layout/radial6"/>
    <dgm:cxn modelId="{7422F845-E6A5-ED40-B3FD-66798BF5C275}" type="presOf" srcId="{E61537A9-882E-3D48-953C-46D72665484E}" destId="{F15649E9-AE5C-D246-A742-EF79845EE9F1}" srcOrd="0" destOrd="0" presId="urn:microsoft.com/office/officeart/2005/8/layout/radial6"/>
    <dgm:cxn modelId="{E20E3775-0106-3D42-8282-5F13B4734BE8}" type="presOf" srcId="{04BC135A-30FE-EB42-991C-FAFD37800012}" destId="{F85EB43D-32CD-1549-8DDE-568D4E6EEDBE}" srcOrd="0" destOrd="0" presId="urn:microsoft.com/office/officeart/2005/8/layout/radial6"/>
    <dgm:cxn modelId="{49A3BDFF-29E5-1B42-8517-8E14D62B2064}" type="presOf" srcId="{CD6832D4-81E9-6049-AFCF-E23D65B2898D}" destId="{C8304662-9BEE-B847-A32F-3CE671738DD7}" srcOrd="0" destOrd="0" presId="urn:microsoft.com/office/officeart/2005/8/layout/radial6"/>
    <dgm:cxn modelId="{EDC0A967-FA2D-2A47-9964-2572DFB485B5}" srcId="{5D884CAD-E44F-1A4E-980A-C90C793B1CDA}" destId="{348EEE4D-FD12-3E49-AD42-E7FABC4954C4}" srcOrd="0" destOrd="0" parTransId="{DDED78CD-AD4E-824F-AB80-0ADA562F97CE}" sibTransId="{C2C56650-12E1-6D45-8340-C0DE1BAFA940}"/>
    <dgm:cxn modelId="{B8317631-02B1-0C49-BEC9-58B05B33976E}" type="presOf" srcId="{C218C2C2-E29D-C84E-AA9C-725B4F937BA2}" destId="{4B3CCC32-050A-D64F-B0B0-95EED46384AE}" srcOrd="0" destOrd="0" presId="urn:microsoft.com/office/officeart/2005/8/layout/radial6"/>
    <dgm:cxn modelId="{3B16C860-E5D3-7A40-AC35-CA5D9FB5DD6C}" type="presOf" srcId="{34750AEB-1DC9-8A4C-841B-AC1C77BD9B2B}" destId="{76018291-0DB4-F94F-9811-398ECCC7EEDA}" srcOrd="0" destOrd="0" presId="urn:microsoft.com/office/officeart/2005/8/layout/radial6"/>
    <dgm:cxn modelId="{4FD44CBC-83E3-7343-9C59-8A91644C39FB}" type="presParOf" srcId="{4B46FA44-4895-FA4B-9F6D-709C6A225CE0}" destId="{03265C64-78E9-994B-91CB-FF96DC13CC36}" srcOrd="0" destOrd="0" presId="urn:microsoft.com/office/officeart/2005/8/layout/radial6"/>
    <dgm:cxn modelId="{00998D02-4A3A-344A-AF35-28B45BE8404B}" type="presParOf" srcId="{4B46FA44-4895-FA4B-9F6D-709C6A225CE0}" destId="{F85EB43D-32CD-1549-8DDE-568D4E6EEDBE}" srcOrd="1" destOrd="0" presId="urn:microsoft.com/office/officeart/2005/8/layout/radial6"/>
    <dgm:cxn modelId="{72BF8E6C-28FD-DD41-8079-524603A48F34}" type="presParOf" srcId="{4B46FA44-4895-FA4B-9F6D-709C6A225CE0}" destId="{E7F4BBDA-F2CE-9441-BCF7-BBD3D7D2B207}" srcOrd="2" destOrd="0" presId="urn:microsoft.com/office/officeart/2005/8/layout/radial6"/>
    <dgm:cxn modelId="{5E50EEE0-A180-314F-B5B2-39DEB41AE269}" type="presParOf" srcId="{4B46FA44-4895-FA4B-9F6D-709C6A225CE0}" destId="{76018291-0DB4-F94F-9811-398ECCC7EEDA}" srcOrd="3" destOrd="0" presId="urn:microsoft.com/office/officeart/2005/8/layout/radial6"/>
    <dgm:cxn modelId="{E20563F6-3A2F-3440-91B9-6B1C9D7674DB}" type="presParOf" srcId="{4B46FA44-4895-FA4B-9F6D-709C6A225CE0}" destId="{F15649E9-AE5C-D246-A742-EF79845EE9F1}" srcOrd="4" destOrd="0" presId="urn:microsoft.com/office/officeart/2005/8/layout/radial6"/>
    <dgm:cxn modelId="{A70CE1DB-37EC-2844-BA02-ED23B79C51B3}" type="presParOf" srcId="{4B46FA44-4895-FA4B-9F6D-709C6A225CE0}" destId="{A1B0BF55-0847-7948-9A14-96FB4FF2E4C4}" srcOrd="5" destOrd="0" presId="urn:microsoft.com/office/officeart/2005/8/layout/radial6"/>
    <dgm:cxn modelId="{5DE35B7F-134F-C54D-9B0F-6262180EE70B}" type="presParOf" srcId="{4B46FA44-4895-FA4B-9F6D-709C6A225CE0}" destId="{C8304662-9BEE-B847-A32F-3CE671738DD7}" srcOrd="6" destOrd="0" presId="urn:microsoft.com/office/officeart/2005/8/layout/radial6"/>
    <dgm:cxn modelId="{257A6BEF-BA1D-5846-85B3-9965185E8192}" type="presParOf" srcId="{4B46FA44-4895-FA4B-9F6D-709C6A225CE0}" destId="{F41DAA0C-49A0-4A4F-925F-44567BD66B6E}" srcOrd="7" destOrd="0" presId="urn:microsoft.com/office/officeart/2005/8/layout/radial6"/>
    <dgm:cxn modelId="{DBBDFB00-FB80-6A48-B992-C2FC17E55834}" type="presParOf" srcId="{4B46FA44-4895-FA4B-9F6D-709C6A225CE0}" destId="{E63172C1-69F4-8D45-A214-8C7518D5475F}" srcOrd="8" destOrd="0" presId="urn:microsoft.com/office/officeart/2005/8/layout/radial6"/>
    <dgm:cxn modelId="{F30C1311-9AD1-3741-9676-DA3C6003CB7C}" type="presParOf" srcId="{4B46FA44-4895-FA4B-9F6D-709C6A225CE0}" destId="{370EBCD1-7178-E04B-A82D-67E8CDF3ECFF}" srcOrd="9" destOrd="0" presId="urn:microsoft.com/office/officeart/2005/8/layout/radial6"/>
    <dgm:cxn modelId="{CD183DF3-72A4-D74F-BA76-F57FF9BE72C2}" type="presParOf" srcId="{4B46FA44-4895-FA4B-9F6D-709C6A225CE0}" destId="{4B3CCC32-050A-D64F-B0B0-95EED46384AE}" srcOrd="10" destOrd="0" presId="urn:microsoft.com/office/officeart/2005/8/layout/radial6"/>
    <dgm:cxn modelId="{0CC99679-61CE-5F44-8514-BA10E0F029DA}" type="presParOf" srcId="{4B46FA44-4895-FA4B-9F6D-709C6A225CE0}" destId="{31260D6E-3A2E-D84E-BDDA-AA87BB66C921}" srcOrd="11" destOrd="0" presId="urn:microsoft.com/office/officeart/2005/8/layout/radial6"/>
    <dgm:cxn modelId="{D4CACDB4-30CC-DF42-8654-77D64F02564C}" type="presParOf" srcId="{4B46FA44-4895-FA4B-9F6D-709C6A225CE0}" destId="{FCB049A6-E26F-1B4B-BFE7-5129FD193BF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7F50D-D667-3B48-ADE6-2B35C97B71DE}">
      <dsp:nvSpPr>
        <dsp:cNvPr id="0" name=""/>
        <dsp:cNvSpPr/>
      </dsp:nvSpPr>
      <dsp:spPr>
        <a:xfrm>
          <a:off x="194089" y="0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Relative location</a:t>
          </a:r>
          <a:endParaRPr lang="en-US" sz="1400" kern="1200" dirty="0"/>
        </a:p>
      </dsp:txBody>
      <dsp:txXfrm>
        <a:off x="428215" y="0"/>
        <a:ext cx="702377" cy="468251"/>
      </dsp:txXfrm>
    </dsp:sp>
    <dsp:sp modelId="{EB698EE6-F66F-C742-9FF2-BCFD7AEFACB8}">
      <dsp:nvSpPr>
        <dsp:cNvPr id="0" name=""/>
        <dsp:cNvSpPr/>
      </dsp:nvSpPr>
      <dsp:spPr>
        <a:xfrm>
          <a:off x="194089" y="543777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Budget</a:t>
          </a:r>
          <a:endParaRPr lang="en-US" sz="1600" kern="1200" dirty="0"/>
        </a:p>
      </dsp:txBody>
      <dsp:txXfrm>
        <a:off x="428215" y="543777"/>
        <a:ext cx="702377" cy="468251"/>
      </dsp:txXfrm>
    </dsp:sp>
    <dsp:sp modelId="{D7EB6A3A-8CEB-0043-9A59-694A32507825}">
      <dsp:nvSpPr>
        <dsp:cNvPr id="0" name=""/>
        <dsp:cNvSpPr/>
      </dsp:nvSpPr>
      <dsp:spPr>
        <a:xfrm>
          <a:off x="194089" y="1068149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Electricity Demand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(optional)</a:t>
          </a:r>
        </a:p>
      </dsp:txBody>
      <dsp:txXfrm>
        <a:off x="428215" y="1068149"/>
        <a:ext cx="702377" cy="46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888C9-4FF1-E644-9601-BB44B9F2ACEC}">
      <dsp:nvSpPr>
        <dsp:cNvPr id="0" name=""/>
        <dsp:cNvSpPr/>
      </dsp:nvSpPr>
      <dsp:spPr>
        <a:xfrm>
          <a:off x="1390014" y="814069"/>
          <a:ext cx="1279252" cy="127925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Random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Forest</a:t>
          </a:r>
          <a:endParaRPr lang="en-US" sz="1000" kern="1200" dirty="0"/>
        </a:p>
      </dsp:txBody>
      <dsp:txXfrm>
        <a:off x="1647201" y="1113728"/>
        <a:ext cx="764878" cy="657562"/>
      </dsp:txXfrm>
    </dsp:sp>
    <dsp:sp modelId="{2E5B777C-1A67-6846-98FF-F524772B017B}">
      <dsp:nvSpPr>
        <dsp:cNvPr id="0" name=""/>
        <dsp:cNvSpPr/>
      </dsp:nvSpPr>
      <dsp:spPr>
        <a:xfrm>
          <a:off x="645722" y="511701"/>
          <a:ext cx="930365" cy="93036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Decision Trees</a:t>
          </a:r>
          <a:endParaRPr lang="en-US" sz="900" kern="1200" dirty="0"/>
        </a:p>
      </dsp:txBody>
      <dsp:txXfrm>
        <a:off x="879944" y="747339"/>
        <a:ext cx="461921" cy="459089"/>
      </dsp:txXfrm>
    </dsp:sp>
    <dsp:sp modelId="{4919AF89-563D-CA4F-927A-504BD77DB503}">
      <dsp:nvSpPr>
        <dsp:cNvPr id="0" name=""/>
        <dsp:cNvSpPr/>
      </dsp:nvSpPr>
      <dsp:spPr>
        <a:xfrm>
          <a:off x="1408201" y="618363"/>
          <a:ext cx="1573480" cy="1573480"/>
        </a:xfrm>
        <a:prstGeom prst="circularArrow">
          <a:avLst>
            <a:gd name="adj1" fmla="val 4878"/>
            <a:gd name="adj2" fmla="val 312630"/>
            <a:gd name="adj3" fmla="val 2949975"/>
            <a:gd name="adj4" fmla="val 155067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8BB75-B98C-544A-BB2E-FB61611CBD33}">
      <dsp:nvSpPr>
        <dsp:cNvPr id="0" name=""/>
        <dsp:cNvSpPr/>
      </dsp:nvSpPr>
      <dsp:spPr>
        <a:xfrm>
          <a:off x="480956" y="313864"/>
          <a:ext cx="1189705" cy="11897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49A6-E26F-1B4B-BFE7-5129FD193BF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EBCD1-7178-E04B-A82D-67E8CDF3ECFF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304662-9BEE-B847-A32F-3CE671738DD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0"/>
            <a:gd name="adj2" fmla="val 54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18291-0DB4-F94F-9811-398ECCC7EEDA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6200000"/>
            <a:gd name="adj2" fmla="val 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65C64-78E9-994B-91CB-FF96DC13CC36}">
      <dsp:nvSpPr>
        <dsp:cNvPr id="0" name=""/>
        <dsp:cNvSpPr/>
      </dsp:nvSpPr>
      <dsp:spPr>
        <a:xfrm>
          <a:off x="1048775" y="738533"/>
          <a:ext cx="808933" cy="8089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Best Electricity Generation Source</a:t>
          </a:r>
          <a:endParaRPr lang="en-US" sz="900" kern="1200" dirty="0"/>
        </a:p>
      </dsp:txBody>
      <dsp:txXfrm>
        <a:off x="1167240" y="856998"/>
        <a:ext cx="572003" cy="572003"/>
      </dsp:txXfrm>
    </dsp:sp>
    <dsp:sp modelId="{F85EB43D-32CD-1549-8DDE-568D4E6EEDBE}">
      <dsp:nvSpPr>
        <dsp:cNvPr id="0" name=""/>
        <dsp:cNvSpPr/>
      </dsp:nvSpPr>
      <dsp:spPr>
        <a:xfrm>
          <a:off x="1170115" y="579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Economical</a:t>
          </a:r>
          <a:endParaRPr lang="en-US" sz="600" kern="1200" dirty="0"/>
        </a:p>
      </dsp:txBody>
      <dsp:txXfrm>
        <a:off x="1253041" y="83505"/>
        <a:ext cx="400401" cy="400401"/>
      </dsp:txXfrm>
    </dsp:sp>
    <dsp:sp modelId="{F15649E9-AE5C-D246-A742-EF79845EE9F1}">
      <dsp:nvSpPr>
        <dsp:cNvPr id="0" name=""/>
        <dsp:cNvSpPr/>
      </dsp:nvSpPr>
      <dsp:spPr>
        <a:xfrm>
          <a:off x="2029408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Lowest CO</a:t>
          </a:r>
          <a:r>
            <a:rPr lang="en-US" sz="600" kern="1200" baseline="-25000" dirty="0" smtClean="0"/>
            <a:t>2</a:t>
          </a:r>
          <a:r>
            <a:rPr lang="en-US" sz="600" kern="1200" baseline="0" dirty="0" smtClean="0"/>
            <a:t> Emission</a:t>
          </a:r>
          <a:endParaRPr lang="en-US" sz="600" kern="1200" baseline="-25000" dirty="0"/>
        </a:p>
      </dsp:txBody>
      <dsp:txXfrm>
        <a:off x="2112334" y="942799"/>
        <a:ext cx="400401" cy="400401"/>
      </dsp:txXfrm>
    </dsp:sp>
    <dsp:sp modelId="{F41DAA0C-49A0-4A4F-925F-44567BD66B6E}">
      <dsp:nvSpPr>
        <dsp:cNvPr id="0" name=""/>
        <dsp:cNvSpPr/>
      </dsp:nvSpPr>
      <dsp:spPr>
        <a:xfrm>
          <a:off x="1170115" y="1719166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Weather Suitable</a:t>
          </a:r>
          <a:endParaRPr lang="en-US" sz="600" kern="1200" dirty="0"/>
        </a:p>
      </dsp:txBody>
      <dsp:txXfrm>
        <a:off x="1253041" y="1802092"/>
        <a:ext cx="400401" cy="400401"/>
      </dsp:txXfrm>
    </dsp:sp>
    <dsp:sp modelId="{4B3CCC32-050A-D64F-B0B0-95EED46384AE}">
      <dsp:nvSpPr>
        <dsp:cNvPr id="0" name=""/>
        <dsp:cNvSpPr/>
      </dsp:nvSpPr>
      <dsp:spPr>
        <a:xfrm>
          <a:off x="310822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Efficient</a:t>
          </a:r>
          <a:endParaRPr lang="en-US" sz="600" kern="1200" dirty="0"/>
        </a:p>
      </dsp:txBody>
      <dsp:txXfrm>
        <a:off x="393748" y="942799"/>
        <a:ext cx="400401" cy="400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1981173"/>
            <a:ext cx="7176843" cy="1717836"/>
          </a:xfrm>
        </p:spPr>
        <p:txBody>
          <a:bodyPr>
            <a:normAutofit fontScale="85000" lnSpcReduction="10000"/>
          </a:bodyPr>
          <a:lstStyle/>
          <a:p>
            <a:r>
              <a:rPr lang="en-US" sz="2100" dirty="0" smtClean="0"/>
              <a:t>- DIRECT Project -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EASE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2800" u="sng" dirty="0" smtClean="0">
                <a:solidFill>
                  <a:schemeClr val="accent2"/>
                </a:solidFill>
              </a:rPr>
              <a:t>E</a:t>
            </a:r>
            <a:r>
              <a:rPr lang="en-US" sz="1800" dirty="0" smtClean="0"/>
              <a:t>lectricity </a:t>
            </a:r>
            <a:r>
              <a:rPr lang="en-US" sz="2800" u="sng" dirty="0">
                <a:solidFill>
                  <a:schemeClr val="accent2"/>
                </a:solidFill>
              </a:rPr>
              <a:t>A</a:t>
            </a:r>
            <a:r>
              <a:rPr lang="en-US" sz="1800" dirty="0"/>
              <a:t>nalysis </a:t>
            </a:r>
            <a:r>
              <a:rPr lang="en-US" sz="2800" u="sng" dirty="0">
                <a:solidFill>
                  <a:schemeClr val="accent2"/>
                </a:solidFill>
              </a:rPr>
              <a:t>S</a:t>
            </a:r>
            <a:r>
              <a:rPr lang="en-US" sz="1800" dirty="0"/>
              <a:t>uggestion </a:t>
            </a:r>
            <a:r>
              <a:rPr lang="en-US" sz="2800" u="sng" dirty="0" smtClean="0">
                <a:solidFill>
                  <a:schemeClr val="accent2"/>
                </a:solidFill>
              </a:rPr>
              <a:t>E</a:t>
            </a:r>
            <a:r>
              <a:rPr lang="en-US" sz="1800" dirty="0" smtClean="0"/>
              <a:t>nsemble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     </a:t>
            </a:r>
            <a:r>
              <a:rPr lang="en-US" sz="3300" b="1" dirty="0" smtClean="0"/>
              <a:t>Technology Review</a:t>
            </a:r>
            <a:r>
              <a:rPr lang="en-US" sz="2800" b="1" dirty="0" smtClean="0"/>
              <a:t> </a:t>
            </a:r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05932" y="4380545"/>
            <a:ext cx="28276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Open Sans" charset="0"/>
                <a:ea typeface="Open Sans" charset="0"/>
                <a:cs typeface="Open Sans" charset="0"/>
              </a:rPr>
              <a:t>Team 6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Ivan Cui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Daniel Pan 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Yongquan</a:t>
            </a: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Xi  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Jiayuan</a:t>
            </a: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Guo</a:t>
            </a:r>
            <a:endParaRPr lang="en-US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892300" y="2199060"/>
            <a:ext cx="4926105" cy="3784036"/>
            <a:chOff x="3962400" y="497260"/>
            <a:chExt cx="4926105" cy="3784036"/>
          </a:xfrm>
        </p:grpSpPr>
        <p:sp>
          <p:nvSpPr>
            <p:cNvPr id="13" name="TextBox 12"/>
            <p:cNvSpPr txBox="1"/>
            <p:nvPr/>
          </p:nvSpPr>
          <p:spPr>
            <a:xfrm>
              <a:off x="5733665" y="497260"/>
              <a:ext cx="8530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USER INPUT</a:t>
              </a:r>
              <a:endParaRPr lang="en-US" sz="105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962400" y="751176"/>
              <a:ext cx="4926105" cy="3530120"/>
              <a:chOff x="572796" y="754434"/>
              <a:chExt cx="8315710" cy="568989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141692" y="1095472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>
                <a:stCxn id="13" idx="2"/>
                <a:endCxn id="8" idx="0"/>
              </p:cNvCxnSpPr>
              <p:nvPr/>
            </p:nvCxnSpPr>
            <p:spPr>
              <a:xfrm>
                <a:off x="4282886" y="754434"/>
                <a:ext cx="2" cy="341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423629" y="1089124"/>
                <a:ext cx="1116106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Main </a:t>
                </a:r>
                <a:r>
                  <a:rPr lang="en-US" sz="500" dirty="0" err="1" smtClean="0"/>
                  <a:t>DataFrame</a:t>
                </a:r>
                <a:endParaRPr lang="en-US" sz="500" dirty="0"/>
              </a:p>
            </p:txBody>
          </p:sp>
          <p:cxnSp>
            <p:nvCxnSpPr>
              <p:cNvPr id="18" name="Straight Arrow Connector 17"/>
              <p:cNvCxnSpPr>
                <a:stCxn id="8" idx="3"/>
                <a:endCxn id="25" idx="6"/>
              </p:cNvCxnSpPr>
              <p:nvPr/>
            </p:nvCxnSpPr>
            <p:spPr>
              <a:xfrm flipH="1">
                <a:off x="1871169" y="1336506"/>
                <a:ext cx="2311878" cy="767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5"/>
                <a:endCxn id="143" idx="2"/>
              </p:cNvCxnSpPr>
              <p:nvPr/>
            </p:nvCxnSpPr>
            <p:spPr>
              <a:xfrm>
                <a:off x="4382726" y="1336506"/>
                <a:ext cx="2594705" cy="754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588780" y="1963271"/>
                <a:ext cx="282389" cy="2823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3497" y="1954994"/>
                <a:ext cx="686420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1</a:t>
                </a:r>
                <a:endParaRPr lang="en-US" sz="500" dirty="0"/>
              </a:p>
            </p:txBody>
          </p:sp>
          <p:cxnSp>
            <p:nvCxnSpPr>
              <p:cNvPr id="30" name="Straight Arrow Connector 29"/>
              <p:cNvCxnSpPr>
                <a:stCxn id="8" idx="3"/>
                <a:endCxn id="33" idx="7"/>
              </p:cNvCxnSpPr>
              <p:nvPr/>
            </p:nvCxnSpPr>
            <p:spPr>
              <a:xfrm flipH="1">
                <a:off x="3343740" y="1336506"/>
                <a:ext cx="839307" cy="647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3102706" y="1942453"/>
                <a:ext cx="282389" cy="28238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>
                <a:stCxn id="8" idx="5"/>
                <a:endCxn id="127" idx="0"/>
              </p:cNvCxnSpPr>
              <p:nvPr/>
            </p:nvCxnSpPr>
            <p:spPr>
              <a:xfrm>
                <a:off x="4382726" y="1336506"/>
                <a:ext cx="917439" cy="605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423606" y="1956689"/>
                <a:ext cx="759441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2</a:t>
                </a:r>
                <a:endParaRPr lang="en-US" sz="5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011357" y="1598116"/>
                <a:ext cx="586247" cy="338554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......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490389" y="1955941"/>
                <a:ext cx="828255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n-1</a:t>
                </a:r>
                <a:endParaRPr lang="en-US" sz="5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7196" y="1963954"/>
                <a:ext cx="699219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n</a:t>
                </a:r>
                <a:endParaRPr lang="en-US" sz="500" dirty="0"/>
              </a:p>
            </p:txBody>
          </p:sp>
          <p:cxnSp>
            <p:nvCxnSpPr>
              <p:cNvPr id="59" name="Straight Arrow Connector 58"/>
              <p:cNvCxnSpPr>
                <a:stCxn id="25" idx="4"/>
                <a:endCxn id="65" idx="7"/>
              </p:cNvCxnSpPr>
              <p:nvPr/>
            </p:nvCxnSpPr>
            <p:spPr>
              <a:xfrm flipH="1">
                <a:off x="1332833" y="2245660"/>
                <a:ext cx="397142" cy="47998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5" idx="4"/>
                <a:endCxn id="66" idx="1"/>
              </p:cNvCxnSpPr>
              <p:nvPr/>
            </p:nvCxnSpPr>
            <p:spPr>
              <a:xfrm>
                <a:off x="1729975" y="2245660"/>
                <a:ext cx="389715" cy="490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91799" y="2684292"/>
                <a:ext cx="282389" cy="282389"/>
              </a:xfrm>
              <a:prstGeom prst="ellipse">
                <a:avLst/>
              </a:prstGeom>
              <a:gradFill>
                <a:gsLst>
                  <a:gs pos="100000">
                    <a:srgbClr val="AAACD0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78335" y="2695123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65" idx="4"/>
                <a:endCxn id="73" idx="0"/>
              </p:cNvCxnSpPr>
              <p:nvPr/>
            </p:nvCxnSpPr>
            <p:spPr>
              <a:xfrm flipH="1">
                <a:off x="818608" y="2966681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5" idx="4"/>
                <a:endCxn id="74" idx="0"/>
              </p:cNvCxnSpPr>
              <p:nvPr/>
            </p:nvCxnSpPr>
            <p:spPr>
              <a:xfrm>
                <a:off x="1232994" y="2966681"/>
                <a:ext cx="387690" cy="50176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677413" y="3468442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79489" y="3468441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1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72796" y="1922697"/>
                <a:ext cx="1904195" cy="196350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33" idx="4"/>
              </p:cNvCxnSpPr>
              <p:nvPr/>
            </p:nvCxnSpPr>
            <p:spPr>
              <a:xfrm flipH="1">
                <a:off x="2854191" y="2224842"/>
                <a:ext cx="389710" cy="48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33" idx="4"/>
              </p:cNvCxnSpPr>
              <p:nvPr/>
            </p:nvCxnSpPr>
            <p:spPr>
              <a:xfrm>
                <a:off x="3243901" y="2224842"/>
                <a:ext cx="397147" cy="494025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613157" y="2666681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599693" y="2677512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7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82" idx="4"/>
              </p:cNvCxnSpPr>
              <p:nvPr/>
            </p:nvCxnSpPr>
            <p:spPr>
              <a:xfrm flipH="1">
                <a:off x="3354835" y="2959901"/>
                <a:ext cx="386053" cy="482662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4"/>
              </p:cNvCxnSpPr>
              <p:nvPr/>
            </p:nvCxnSpPr>
            <p:spPr>
              <a:xfrm>
                <a:off x="3740888" y="2959901"/>
                <a:ext cx="400804" cy="493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3113801" y="3401208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4000">
                    <a:schemeClr val="tx1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00337" y="3412039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stCxn id="87" idx="4"/>
              </p:cNvCxnSpPr>
              <p:nvPr/>
            </p:nvCxnSpPr>
            <p:spPr>
              <a:xfrm flipH="1">
                <a:off x="2854191" y="3683597"/>
                <a:ext cx="400805" cy="486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7" idx="4"/>
              </p:cNvCxnSpPr>
              <p:nvPr/>
            </p:nvCxnSpPr>
            <p:spPr>
              <a:xfrm>
                <a:off x="3254996" y="3683597"/>
                <a:ext cx="386052" cy="497777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613157" y="4129188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599693" y="4140019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0000">
                    <a:schemeClr val="tx2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73624" y="1922696"/>
                <a:ext cx="1904195" cy="253174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158970" y="1942453"/>
                <a:ext cx="282389" cy="2823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flipH="1">
                <a:off x="4885779" y="2224842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endCxn id="133" idx="0"/>
              </p:cNvCxnSpPr>
              <p:nvPr/>
            </p:nvCxnSpPr>
            <p:spPr>
              <a:xfrm>
                <a:off x="5300165" y="2224842"/>
                <a:ext cx="387690" cy="50246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4744584" y="2726603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546660" y="2727306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3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 flipH="1">
                <a:off x="5273469" y="3009695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5687855" y="3009695"/>
                <a:ext cx="387690" cy="50176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5132274" y="3511456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934350" y="3511455"/>
                <a:ext cx="282389" cy="282389"/>
              </a:xfrm>
              <a:prstGeom prst="ellipse">
                <a:avLst/>
              </a:prstGeom>
              <a:gradFill>
                <a:gsLst>
                  <a:gs pos="94000">
                    <a:srgbClr val="AAACD0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718854" y="1922696"/>
                <a:ext cx="1643742" cy="196350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977431" y="1949989"/>
                <a:ext cx="282389" cy="2823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6728916" y="2232378"/>
                <a:ext cx="389710" cy="48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>
                <a:off x="7118626" y="2232378"/>
                <a:ext cx="397147" cy="494025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6487882" y="2674217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474418" y="2685048"/>
                <a:ext cx="282389" cy="282389"/>
              </a:xfrm>
              <a:prstGeom prst="ellipse">
                <a:avLst/>
              </a:prstGeom>
              <a:gradFill>
                <a:gsLst>
                  <a:gs pos="90000">
                    <a:srgbClr val="A3ACCA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7229560" y="2967437"/>
                <a:ext cx="386053" cy="482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7615613" y="2967437"/>
                <a:ext cx="400804" cy="493493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6988526" y="3408744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975062" y="3419575"/>
                <a:ext cx="282389" cy="282389"/>
              </a:xfrm>
              <a:prstGeom prst="ellipse">
                <a:avLst/>
              </a:prstGeom>
              <a:gradFill>
                <a:gsLst>
                  <a:gs pos="88000">
                    <a:srgbClr val="9FACC8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Arrow Connector 152"/>
              <p:cNvCxnSpPr>
                <a:stCxn id="152" idx="4"/>
              </p:cNvCxnSpPr>
              <p:nvPr/>
            </p:nvCxnSpPr>
            <p:spPr>
              <a:xfrm flipH="1">
                <a:off x="7739416" y="3701964"/>
                <a:ext cx="376841" cy="503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52" idx="4"/>
              </p:cNvCxnSpPr>
              <p:nvPr/>
            </p:nvCxnSpPr>
            <p:spPr>
              <a:xfrm>
                <a:off x="8116257" y="3701964"/>
                <a:ext cx="410015" cy="513841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7498381" y="4163619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8484917" y="4174450"/>
                <a:ext cx="282389" cy="282389"/>
              </a:xfrm>
              <a:prstGeom prst="ellipse">
                <a:avLst/>
              </a:prstGeom>
              <a:gradFill>
                <a:gsLst>
                  <a:gs pos="90000">
                    <a:srgbClr val="A3ACCA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459837" y="1922696"/>
                <a:ext cx="2428669" cy="262832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Multiply 160"/>
              <p:cNvSpPr/>
              <p:nvPr/>
            </p:nvSpPr>
            <p:spPr>
              <a:xfrm>
                <a:off x="657174" y="3454994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74673" y="2681676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Multiply 162"/>
              <p:cNvSpPr/>
              <p:nvPr/>
            </p:nvSpPr>
            <p:spPr>
              <a:xfrm>
                <a:off x="2594095" y="2647324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Multiply 163"/>
              <p:cNvSpPr/>
              <p:nvPr/>
            </p:nvSpPr>
            <p:spPr>
              <a:xfrm>
                <a:off x="4086007" y="340120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Multiply 164"/>
              <p:cNvSpPr/>
              <p:nvPr/>
            </p:nvSpPr>
            <p:spPr>
              <a:xfrm>
                <a:off x="2594095" y="412918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Multiply 165"/>
              <p:cNvSpPr/>
              <p:nvPr/>
            </p:nvSpPr>
            <p:spPr>
              <a:xfrm>
                <a:off x="4732763" y="2715572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Multiply 166"/>
              <p:cNvSpPr/>
              <p:nvPr/>
            </p:nvSpPr>
            <p:spPr>
              <a:xfrm>
                <a:off x="5112035" y="349800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Multiply 167"/>
              <p:cNvSpPr/>
              <p:nvPr/>
            </p:nvSpPr>
            <p:spPr>
              <a:xfrm>
                <a:off x="6466131" y="2661029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Multiply 168"/>
              <p:cNvSpPr/>
              <p:nvPr/>
            </p:nvSpPr>
            <p:spPr>
              <a:xfrm>
                <a:off x="6977431" y="3388005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Multiply 169"/>
              <p:cNvSpPr/>
              <p:nvPr/>
            </p:nvSpPr>
            <p:spPr>
              <a:xfrm>
                <a:off x="7488015" y="4156327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Arrow Connector 171"/>
              <p:cNvCxnSpPr>
                <a:stCxn id="74" idx="4"/>
              </p:cNvCxnSpPr>
              <p:nvPr/>
            </p:nvCxnSpPr>
            <p:spPr>
              <a:xfrm flipH="1">
                <a:off x="1620683" y="3750830"/>
                <a:ext cx="1" cy="1197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1261351" y="4948520"/>
                <a:ext cx="567762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K(1)</a:t>
                </a:r>
                <a:endParaRPr lang="en-US" sz="500" dirty="0"/>
              </a:p>
            </p:txBody>
          </p:sp>
          <p:cxnSp>
            <p:nvCxnSpPr>
              <p:cNvPr id="174" name="Straight Arrow Connector 173"/>
              <p:cNvCxnSpPr>
                <a:stCxn id="94" idx="4"/>
                <a:endCxn id="177" idx="0"/>
              </p:cNvCxnSpPr>
              <p:nvPr/>
            </p:nvCxnSpPr>
            <p:spPr>
              <a:xfrm>
                <a:off x="3740889" y="4422407"/>
                <a:ext cx="69148" cy="527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3534066" y="4950398"/>
                <a:ext cx="551940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K(2)</a:t>
                </a:r>
                <a:endParaRPr lang="en-US" sz="500" dirty="0"/>
              </a:p>
            </p:txBody>
          </p:sp>
          <p:cxnSp>
            <p:nvCxnSpPr>
              <p:cNvPr id="182" name="Straight Arrow Connector 181"/>
              <p:cNvCxnSpPr>
                <a:stCxn id="137" idx="4"/>
              </p:cNvCxnSpPr>
              <p:nvPr/>
            </p:nvCxnSpPr>
            <p:spPr>
              <a:xfrm>
                <a:off x="6075545" y="3793844"/>
                <a:ext cx="0" cy="1154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5822953" y="4951611"/>
                <a:ext cx="664929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K(n-1)</a:t>
                </a:r>
                <a:endParaRPr lang="en-US" sz="500" dirty="0"/>
              </a:p>
            </p:txBody>
          </p:sp>
          <p:cxnSp>
            <p:nvCxnSpPr>
              <p:cNvPr id="186" name="Straight Arrow Connector 185"/>
              <p:cNvCxnSpPr>
                <a:endCxn id="187" idx="0"/>
              </p:cNvCxnSpPr>
              <p:nvPr/>
            </p:nvCxnSpPr>
            <p:spPr>
              <a:xfrm flipH="1">
                <a:off x="8547549" y="4456839"/>
                <a:ext cx="78564" cy="491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8257452" y="4948520"/>
                <a:ext cx="580193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K(2)</a:t>
                </a:r>
                <a:endParaRPr lang="en-US" sz="500" dirty="0"/>
              </a:p>
            </p:txBody>
          </p:sp>
          <p:cxnSp>
            <p:nvCxnSpPr>
              <p:cNvPr id="194" name="Straight Arrow Connector 193"/>
              <p:cNvCxnSpPr>
                <a:stCxn id="173" idx="2"/>
              </p:cNvCxnSpPr>
              <p:nvPr/>
            </p:nvCxnSpPr>
            <p:spPr>
              <a:xfrm>
                <a:off x="1545232" y="5221363"/>
                <a:ext cx="2348166" cy="295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77" idx="2"/>
              </p:cNvCxnSpPr>
              <p:nvPr/>
            </p:nvCxnSpPr>
            <p:spPr>
              <a:xfrm>
                <a:off x="3810037" y="5223241"/>
                <a:ext cx="275971" cy="221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>
                <a:stCxn id="185" idx="2"/>
              </p:cNvCxnSpPr>
              <p:nvPr/>
            </p:nvCxnSpPr>
            <p:spPr>
              <a:xfrm flipH="1">
                <a:off x="5765424" y="5224454"/>
                <a:ext cx="389993" cy="220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7" idx="2"/>
              </p:cNvCxnSpPr>
              <p:nvPr/>
            </p:nvCxnSpPr>
            <p:spPr>
              <a:xfrm flipH="1">
                <a:off x="5845473" y="5221363"/>
                <a:ext cx="2702075" cy="309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4285384" y="5400215"/>
                <a:ext cx="1116106" cy="396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Voting</a:t>
                </a:r>
                <a:endParaRPr lang="en-US" sz="1000" dirty="0"/>
              </a:p>
            </p:txBody>
          </p:sp>
          <p:cxnSp>
            <p:nvCxnSpPr>
              <p:cNvPr id="207" name="Straight Arrow Connector 206"/>
              <p:cNvCxnSpPr>
                <a:stCxn id="206" idx="2"/>
              </p:cNvCxnSpPr>
              <p:nvPr/>
            </p:nvCxnSpPr>
            <p:spPr>
              <a:xfrm flipH="1">
                <a:off x="4841446" y="5797077"/>
                <a:ext cx="1992" cy="218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>
                <a:off x="4282886" y="6072274"/>
                <a:ext cx="1116106" cy="372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K (output)</a:t>
                </a:r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96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3408" y="1542197"/>
            <a:ext cx="7598786" cy="42236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/>
              <a:t>Electricity is one of the major energy which can be generated through different resources: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Conventional Resources: Coal, Natural gas, Petroleum, </a:t>
            </a:r>
            <a:r>
              <a:rPr lang="en-US" altLang="zh-CN" sz="1800" b="0" dirty="0" smtClean="0"/>
              <a:t>etc. Limitation</a:t>
            </a:r>
            <a:r>
              <a:rPr lang="en-US" altLang="zh-CN" sz="1800" b="0" dirty="0"/>
              <a:t>: High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emission &amp; accordingly high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taxation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 smtClean="0"/>
              <a:t>Clean </a:t>
            </a:r>
            <a:r>
              <a:rPr lang="en-US" altLang="zh-CN" sz="1800" b="0" dirty="0"/>
              <a:t>Energy Resources: Solar, Wind, Hydro, Biofuel </a:t>
            </a:r>
            <a:r>
              <a:rPr lang="en-US" altLang="zh-CN" sz="1800" b="0" dirty="0" smtClean="0"/>
              <a:t>etc. Limitation</a:t>
            </a:r>
            <a:r>
              <a:rPr lang="en-US" altLang="zh-CN" sz="1800" b="0" dirty="0"/>
              <a:t>: Technology &amp; Distributive location of particular resources 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altLang="zh-CN" sz="2000" b="0" dirty="0"/>
              <a:t>Electricity generation source model to provide suggestion on the electricity generation type: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1: Weather (including Temperature, Precipitation, Wind speed)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2: Financial Cost (Cost per watt by different resources)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3: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Tax per year depending on different states  </a:t>
            </a:r>
          </a:p>
          <a:p>
            <a:pPr>
              <a:lnSpc>
                <a:spcPct val="100000"/>
              </a:lnSpc>
            </a:pPr>
            <a:endParaRPr lang="en-US" sz="1650" b="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Background-Project</a:t>
            </a:r>
          </a:p>
        </p:txBody>
      </p:sp>
    </p:spTree>
    <p:extLst>
      <p:ext uri="{BB962C8B-B14F-4D97-AF65-F5344CB8AC3E}">
        <p14:creationId xmlns:p14="http://schemas.microsoft.com/office/powerpoint/2010/main" val="7041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Project Objective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Develop a predicative model using ML to provide users suggestions on the best electricity generation source type.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3361" y="2668779"/>
            <a:ext cx="8042154" cy="3236977"/>
            <a:chOff x="1074359" y="2996911"/>
            <a:chExt cx="8042154" cy="32369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74359" y="2996911"/>
              <a:ext cx="8042154" cy="3236977"/>
              <a:chOff x="996797" y="1457769"/>
              <a:chExt cx="8042154" cy="3236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96797" y="1765300"/>
                <a:ext cx="8042154" cy="2471965"/>
                <a:chOff x="1012037" y="1765300"/>
                <a:chExt cx="8042154" cy="2471965"/>
              </a:xfrm>
            </p:grpSpPr>
            <p:graphicFrame>
              <p:nvGraphicFramePr>
                <p:cNvPr id="40" name="Diagram 39"/>
                <p:cNvGraphicFramePr/>
                <p:nvPr>
                  <p:extLst/>
                </p:nvPr>
              </p:nvGraphicFramePr>
              <p:xfrm>
                <a:off x="1012037" y="2256667"/>
                <a:ext cx="1558808" cy="153640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Diagram 40"/>
                <p:cNvGraphicFramePr/>
                <p:nvPr>
                  <p:extLst>
                    <p:ext uri="{D42A27DB-BD31-4B8C-83A1-F6EECF244321}">
                      <p14:modId xmlns:p14="http://schemas.microsoft.com/office/powerpoint/2010/main" val="1210846255"/>
                    </p:ext>
                  </p:extLst>
                </p:nvPr>
              </p:nvGraphicFramePr>
              <p:xfrm>
                <a:off x="2852965" y="1765300"/>
                <a:ext cx="3012621" cy="232591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graphicFrame>
              <p:nvGraphicFramePr>
                <p:cNvPr id="42" name="Diagram 41"/>
                <p:cNvGraphicFramePr/>
                <p:nvPr>
                  <p:extLst/>
                </p:nvPr>
              </p:nvGraphicFramePr>
              <p:xfrm>
                <a:off x="6147706" y="1951265"/>
                <a:ext cx="2906485" cy="2286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  <p:cxnSp>
              <p:nvCxnSpPr>
                <p:cNvPr id="43" name="Straight Arrow Connector 42"/>
                <p:cNvCxnSpPr>
                  <a:stCxn id="22" idx="3"/>
                </p:cNvCxnSpPr>
                <p:nvPr/>
              </p:nvCxnSpPr>
              <p:spPr>
                <a:xfrm>
                  <a:off x="2570845" y="3024867"/>
                  <a:ext cx="70303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26546" y="3024868"/>
                  <a:ext cx="4327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3252409" y="4262274"/>
                <a:ext cx="1081181" cy="432472"/>
                <a:chOff x="1132129" y="485285"/>
                <a:chExt cx="1081181" cy="432472"/>
              </a:xfrm>
            </p:grpSpPr>
            <p:sp>
              <p:nvSpPr>
                <p:cNvPr id="38" name="Chevron 37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Cost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0800000">
                <a:off x="4487157" y="4262274"/>
                <a:ext cx="1081181" cy="432472"/>
                <a:chOff x="1134129" y="948589"/>
                <a:chExt cx="1081181" cy="432472"/>
              </a:xfrm>
            </p:grpSpPr>
            <p:sp>
              <p:nvSpPr>
                <p:cNvPr id="36" name="Chevron 35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</a:t>
                  </a:r>
                  <a:r>
                    <a:rPr lang="en-US" sz="600" kern="1200" baseline="-25000" dirty="0" smtClean="0"/>
                    <a:t>2</a:t>
                  </a:r>
                  <a:r>
                    <a:rPr lang="en-US" sz="600" kern="1200" dirty="0" smtClean="0"/>
                    <a:t> Database</a:t>
                  </a:r>
                  <a:endParaRPr lang="en-US" sz="600" kern="12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264119" y="1457769"/>
                <a:ext cx="1081181" cy="432472"/>
                <a:chOff x="1132129" y="485285"/>
                <a:chExt cx="1081181" cy="432472"/>
              </a:xfrm>
            </p:grpSpPr>
            <p:sp>
              <p:nvSpPr>
                <p:cNvPr id="34" name="Chevron 33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kern="1200" dirty="0" smtClean="0"/>
                    <a:t>Model trained through</a:t>
                  </a:r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Weather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0800000">
                <a:off x="4514541" y="1457769"/>
                <a:ext cx="1081181" cy="432472"/>
                <a:chOff x="1134129" y="948589"/>
                <a:chExt cx="1081181" cy="432472"/>
              </a:xfrm>
            </p:grpSpPr>
            <p:sp>
              <p:nvSpPr>
                <p:cNvPr id="32" name="Chevron 31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Energy source Database</a:t>
                  </a:r>
                  <a:endParaRPr lang="en-US" sz="600" kern="1200" dirty="0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4429778" y="1674004"/>
                <a:ext cx="0" cy="582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407275" y="3945489"/>
                <a:ext cx="0" cy="527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7" idx="3"/>
                <a:endCxn id="40" idx="3"/>
              </p:cNvCxnSpPr>
              <p:nvPr/>
            </p:nvCxnSpPr>
            <p:spPr>
              <a:xfrm>
                <a:off x="4345300" y="1674005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31" idx="3"/>
                <a:endCxn id="34" idx="3"/>
              </p:cNvCxnSpPr>
              <p:nvPr/>
            </p:nvCxnSpPr>
            <p:spPr>
              <a:xfrm>
                <a:off x="4333590" y="4478510"/>
                <a:ext cx="15356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543249" y="2563318"/>
                <a:ext cx="0" cy="846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911306" y="1674004"/>
                <a:ext cx="0" cy="28675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49685" y="167922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49685" y="454434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223660" y="3488032"/>
              <a:ext cx="1099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USER INPUT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18332" y="3182630"/>
              <a:ext cx="1489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FF0000"/>
                  </a:solidFill>
                </a:rPr>
                <a:t>MODEL OUTPUT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1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3407" y="1542197"/>
            <a:ext cx="4177325" cy="4330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/>
              <a:t>Package: </a:t>
            </a:r>
            <a:r>
              <a:rPr lang="en-US" altLang="zh-CN" sz="2000" b="0" dirty="0" err="1"/>
              <a:t>Scikit</a:t>
            </a:r>
            <a:r>
              <a:rPr lang="en-US" altLang="zh-CN" sz="2000" b="0" dirty="0"/>
              <a:t>-learn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Open-source machine learning modules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Built-in dataset and various algorithm for classification &amp; regression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Useful for dataset loading, transformation, features selection, etc.</a:t>
            </a:r>
          </a:p>
          <a:p>
            <a:pPr>
              <a:lnSpc>
                <a:spcPct val="100000"/>
              </a:lnSpc>
            </a:pPr>
            <a:r>
              <a:rPr lang="en-US" altLang="zh-CN" sz="2000" b="0" dirty="0"/>
              <a:t>Learning Algorithm: Random Forest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One of the most popular and accurate learning algorithms available 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Combine Bagging method and random decision trees, outputs the class that is the majority voting by individual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7897" y="1842450"/>
            <a:ext cx="4179626" cy="3634570"/>
            <a:chOff x="5019984" y="2139323"/>
            <a:chExt cx="3501379" cy="3160274"/>
          </a:xfrm>
        </p:grpSpPr>
        <p:pic>
          <p:nvPicPr>
            <p:cNvPr id="1028" name="Picture 4" descr="Image result for random 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" t="13010" r="1622" b="8555"/>
            <a:stretch/>
          </p:blipFill>
          <p:spPr bwMode="auto">
            <a:xfrm>
              <a:off x="5019984" y="3150074"/>
              <a:ext cx="3501379" cy="214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r="22994"/>
            <a:stretch/>
          </p:blipFill>
          <p:spPr>
            <a:xfrm>
              <a:off x="5092243" y="2139324"/>
              <a:ext cx="3152142" cy="82153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5788478" y="2389956"/>
              <a:ext cx="677780" cy="1496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382564" y="2139323"/>
              <a:ext cx="571500" cy="29363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962618" y="2139323"/>
              <a:ext cx="1281767" cy="29363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902778" y="2432958"/>
              <a:ext cx="1453244" cy="1567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Package &amp;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How it works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err="1" smtClean="0"/>
              <a:t>RandomForests</a:t>
            </a:r>
            <a:r>
              <a:rPr lang="en-US" sz="2000" b="0" dirty="0" smtClean="0"/>
              <a:t> consists of an ensemble of classification decision trees, and outputting the mode of the classes of the individual trees.</a:t>
            </a:r>
          </a:p>
          <a:p>
            <a:pPr lvl="1"/>
            <a:r>
              <a:rPr lang="en-US" sz="1800" b="0" dirty="0"/>
              <a:t>Decision trees are individual learners that are combined. They are one of the most popular learning methods commonly used for data exploration</a:t>
            </a:r>
            <a:r>
              <a:rPr lang="en-US" sz="1800" b="0" dirty="0" smtClean="0"/>
              <a:t>.</a:t>
            </a:r>
          </a:p>
          <a:p>
            <a:pPr lvl="1"/>
            <a:r>
              <a:rPr lang="en-US" sz="1800" b="0" dirty="0" smtClean="0"/>
              <a:t>Corrects Decision Tree’s overfitting and inaccuracy by voting.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8" y="3964690"/>
            <a:ext cx="3164954" cy="2346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83" y="3964690"/>
            <a:ext cx="3765090" cy="23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Tree-bagging </a:t>
            </a:r>
            <a:r>
              <a:rPr lang="en-US" sz="2000" b="0" dirty="0" smtClean="0"/>
              <a:t>is an </a:t>
            </a:r>
            <a:r>
              <a:rPr lang="en-US" sz="2000" b="0" dirty="0"/>
              <a:t>algorithm that selects a random subset of the features at each candidate split in the learning process, </a:t>
            </a:r>
            <a:r>
              <a:rPr lang="en-US" sz="2000" b="0" dirty="0" smtClean="0"/>
              <a:t>a build-in </a:t>
            </a:r>
            <a:r>
              <a:rPr lang="en-US" sz="2000" b="0" dirty="0"/>
              <a:t>feature to de-correlate individual trees.</a:t>
            </a:r>
          </a:p>
          <a:p>
            <a:pPr lvl="1"/>
            <a:r>
              <a:rPr lang="en-US" sz="1600" b="0" dirty="0" smtClean="0"/>
              <a:t>Decrease variance </a:t>
            </a:r>
            <a:r>
              <a:rPr lang="en-US" sz="1600" b="0" dirty="0"/>
              <a:t>of the model without increasing bias</a:t>
            </a:r>
            <a:r>
              <a:rPr lang="en-US" sz="1600" b="0" dirty="0" smtClean="0"/>
              <a:t>.</a:t>
            </a:r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endParaRPr lang="en-US" sz="20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49" y="3167743"/>
            <a:ext cx="4661164" cy="33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Appeal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sz="2000" b="0" dirty="0" smtClean="0"/>
              <a:t>Easy to learn, fast to build.</a:t>
            </a:r>
          </a:p>
          <a:p>
            <a:pPr lvl="1">
              <a:lnSpc>
                <a:spcPts val="2200"/>
              </a:lnSpc>
            </a:pPr>
            <a:r>
              <a:rPr lang="en-US" sz="1800" b="0" dirty="0" smtClean="0"/>
              <a:t>Project limitation.</a:t>
            </a:r>
          </a:p>
          <a:p>
            <a:pPr>
              <a:lnSpc>
                <a:spcPts val="2200"/>
              </a:lnSpc>
            </a:pPr>
            <a:r>
              <a:rPr lang="en-US" sz="2000" b="0" dirty="0"/>
              <a:t>O</a:t>
            </a:r>
            <a:r>
              <a:rPr lang="en-US" sz="2000" b="0" dirty="0" smtClean="0"/>
              <a:t>ne </a:t>
            </a:r>
            <a:r>
              <a:rPr lang="en-US" sz="2000" b="0" dirty="0"/>
              <a:t>of the most accurate learning </a:t>
            </a:r>
            <a:r>
              <a:rPr lang="en-US" sz="2000" b="0" dirty="0" smtClean="0"/>
              <a:t>algorithms.</a:t>
            </a:r>
          </a:p>
          <a:p>
            <a:pPr>
              <a:lnSpc>
                <a:spcPts val="2200"/>
              </a:lnSpc>
            </a:pPr>
            <a:r>
              <a:rPr lang="en-US" sz="2000" b="0" dirty="0" smtClean="0"/>
              <a:t>Run </a:t>
            </a:r>
            <a:r>
              <a:rPr lang="en-US" sz="2000" b="0" dirty="0"/>
              <a:t>efficiently on large databases, </a:t>
            </a:r>
            <a:r>
              <a:rPr lang="en-US" sz="2000" b="0" dirty="0" smtClean="0"/>
              <a:t>and able to maintain </a:t>
            </a:r>
            <a:r>
              <a:rPr lang="en-US" sz="2000" b="0" dirty="0"/>
              <a:t>accuracy </a:t>
            </a:r>
            <a:r>
              <a:rPr lang="en-US" sz="2000" b="0" dirty="0" smtClean="0"/>
              <a:t>even when </a:t>
            </a:r>
            <a:r>
              <a:rPr lang="en-US" sz="2000" b="0" dirty="0"/>
              <a:t>a large proportion of the data are missing</a:t>
            </a:r>
            <a:r>
              <a:rPr lang="en-US" sz="2000" b="0" dirty="0" smtClean="0"/>
              <a:t>.</a:t>
            </a:r>
          </a:p>
          <a:p>
            <a:pPr lvl="1">
              <a:lnSpc>
                <a:spcPts val="2200"/>
              </a:lnSpc>
            </a:pPr>
            <a:r>
              <a:rPr lang="en-US" sz="1800" b="0" dirty="0" smtClean="0"/>
              <a:t>Our weather data</a:t>
            </a:r>
            <a:r>
              <a:rPr lang="zh-TW" altLang="en-US" sz="1800" b="0" dirty="0" smtClean="0"/>
              <a:t> （</a:t>
            </a:r>
            <a:r>
              <a:rPr lang="en-US" sz="1800" b="0" dirty="0" smtClean="0"/>
              <a:t>262477 rows × 8 columns)</a:t>
            </a:r>
          </a:p>
          <a:p>
            <a:pPr>
              <a:lnSpc>
                <a:spcPts val="2200"/>
              </a:lnSpc>
            </a:pPr>
            <a:r>
              <a:rPr lang="en-US" sz="2000" b="0" dirty="0" smtClean="0"/>
              <a:t>Give </a:t>
            </a:r>
            <a:r>
              <a:rPr lang="en-US" sz="2000" b="0" dirty="0"/>
              <a:t>estimates of what variables are important in the </a:t>
            </a:r>
            <a:r>
              <a:rPr lang="en-US" sz="2000" b="0" dirty="0" smtClean="0"/>
              <a:t>classification.</a:t>
            </a:r>
          </a:p>
          <a:p>
            <a:pPr>
              <a:lnSpc>
                <a:spcPts val="2200"/>
              </a:lnSpc>
            </a:pPr>
            <a:r>
              <a:rPr lang="en-US" sz="2000" b="0" dirty="0"/>
              <a:t>Generate an internal unbiased estimate of the generalization error as the forest building progresses.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Out of bootstrap (OOB) samples.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Estimated test error is very accurate in practice, with reasonable N.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Another validation set or cross-validation is not required, speeds up training.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1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Drawbacks (</a:t>
            </a:r>
            <a:r>
              <a:rPr lang="en-US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RandomForests</a:t>
            </a:r>
            <a:r>
              <a:rPr lang="en-US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)</a:t>
            </a:r>
            <a:endParaRPr lang="en-US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Fast to train data, but slow to predict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More trees are required to generate a higher accuracy, which provides poor run-time performance. It becomes an issue when faster algorithm is preferred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A predictive modelling tool instead of a descriptive tool – hard to interpret the information extracted from the trained forest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The situation of overfitting when you have large number of categorical variables with different levels - Larger the tree, more overfitting for training data</a:t>
            </a:r>
            <a:endParaRPr lang="en-US" b="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User Case Example</a:t>
            </a:r>
            <a:endParaRPr lang="en-US" b="1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277820" y="1694067"/>
            <a:ext cx="8578600" cy="2903333"/>
            <a:chOff x="-2058981" y="1567067"/>
            <a:chExt cx="14798055" cy="53127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1905285" y="6384644"/>
              <a:ext cx="77634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-2058981" y="1568833"/>
              <a:ext cx="1797843" cy="1078706"/>
              <a:chOff x="1043404" y="436"/>
              <a:chExt cx="1797843" cy="107870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USER INPUT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50" kern="1200" dirty="0" smtClean="0"/>
                  <a:t>*City in the States*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7443" y="1568833"/>
              <a:ext cx="1797843" cy="1078706"/>
              <a:chOff x="3254752" y="436"/>
              <a:chExt cx="1797843" cy="107870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PIN-POINT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</a:t>
                </a:r>
                <a:r>
                  <a:rPr lang="en-US" sz="1000" kern="1200" dirty="0" smtClean="0"/>
                  <a:t>Longitude/Altitude*</a:t>
                </a:r>
                <a:endParaRPr lang="en-US" sz="1000" kern="12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55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CHECK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 longitude/altitude in </a:t>
                </a:r>
                <a:r>
                  <a:rPr lang="en-US" sz="900" dirty="0" smtClean="0"/>
                  <a:t>STATES</a:t>
                </a:r>
                <a:r>
                  <a:rPr lang="en-US" sz="900" kern="1200" dirty="0" smtClean="0"/>
                  <a:t>* </a:t>
                </a:r>
                <a:endParaRPr lang="en-US" sz="900" kern="1200" dirty="0"/>
              </a:p>
            </p:txBody>
          </p:sp>
        </p:grpSp>
        <p:cxnSp>
          <p:nvCxnSpPr>
            <p:cNvPr id="30" name="Straight Arrow Connector 29"/>
            <p:cNvCxnSpPr>
              <a:stCxn id="10" idx="3"/>
              <a:endCxn id="13" idx="1"/>
            </p:cNvCxnSpPr>
            <p:nvPr/>
          </p:nvCxnSpPr>
          <p:spPr>
            <a:xfrm>
              <a:off x="-261138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05285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3"/>
              <a:endCxn id="51" idx="1"/>
            </p:cNvCxnSpPr>
            <p:nvPr/>
          </p:nvCxnSpPr>
          <p:spPr>
            <a:xfrm>
              <a:off x="4073374" y="2106420"/>
              <a:ext cx="36691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107442" y="2980018"/>
              <a:ext cx="1797843" cy="1078706"/>
              <a:chOff x="3254752" y="436"/>
              <a:chExt cx="1797843" cy="107870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ectangle 4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 ERROR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*Prompt user to input city in the States*</a:t>
                </a:r>
                <a:endParaRPr lang="en-US" sz="900" kern="12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275531" y="2980834"/>
              <a:ext cx="1797843" cy="1078706"/>
              <a:chOff x="3254752" y="436"/>
              <a:chExt cx="1797843" cy="107870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ectangle 47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NOT VERIFIED IN STATES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*Raise Error*</a:t>
                </a:r>
                <a:endParaRPr lang="en-US" sz="900" kern="12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40292" y="1567067"/>
              <a:ext cx="1797843" cy="1078706"/>
              <a:chOff x="1043404" y="1492646"/>
              <a:chExt cx="1797843" cy="107870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ectangle 5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dirty="0" smtClean="0">
                    <a:solidFill>
                      <a:srgbClr val="92D050"/>
                    </a:solidFill>
                  </a:rPr>
                  <a:t>CITY VERIFIED IN STATES</a:t>
                </a:r>
                <a:endParaRPr lang="en-US" sz="9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 smtClean="0"/>
                  <a:t>*Proceed to identify city longitude and altitude*</a:t>
                </a:r>
                <a:endParaRPr lang="en-US" sz="700" kern="1200" dirty="0"/>
              </a:p>
            </p:txBody>
          </p:sp>
        </p:grpSp>
        <p:cxnSp>
          <p:nvCxnSpPr>
            <p:cNvPr id="57" name="Straight Arrow Connector 56"/>
            <p:cNvCxnSpPr>
              <a:stCxn id="47" idx="1"/>
              <a:endCxn id="42" idx="3"/>
            </p:cNvCxnSpPr>
            <p:nvPr/>
          </p:nvCxnSpPr>
          <p:spPr>
            <a:xfrm flipH="1" flipV="1">
              <a:off x="1905285" y="3519371"/>
              <a:ext cx="370246" cy="8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1"/>
            </p:cNvCxnSpPr>
            <p:nvPr/>
          </p:nvCxnSpPr>
          <p:spPr>
            <a:xfrm flipH="1">
              <a:off x="-1147407" y="3519371"/>
              <a:ext cx="1254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05780" y="4391202"/>
              <a:ext cx="1797843" cy="1078706"/>
              <a:chOff x="3254752" y="436"/>
              <a:chExt cx="1797843" cy="107870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Rectangle 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 smtClean="0"/>
                  <a:t> *list of closest city location (within certain mileage)*</a:t>
                </a:r>
                <a:endParaRPr lang="en-US" sz="800" kern="1200" dirty="0"/>
              </a:p>
            </p:txBody>
          </p:sp>
        </p:grpSp>
        <p:cxnSp>
          <p:nvCxnSpPr>
            <p:cNvPr id="67" name="Straight Arrow Connector 66"/>
            <p:cNvCxnSpPr>
              <a:stCxn id="10" idx="2"/>
            </p:cNvCxnSpPr>
            <p:nvPr/>
          </p:nvCxnSpPr>
          <p:spPr>
            <a:xfrm>
              <a:off x="-1160059" y="2647539"/>
              <a:ext cx="0" cy="373710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-1160060" y="6384644"/>
              <a:ext cx="126750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32" idx="2"/>
              <a:endCxn id="152" idx="0"/>
            </p:cNvCxnSpPr>
            <p:nvPr/>
          </p:nvCxnSpPr>
          <p:spPr>
            <a:xfrm>
              <a:off x="7503973" y="2645773"/>
              <a:ext cx="0" cy="1747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42" idx="2"/>
            </p:cNvCxnSpPr>
            <p:nvPr/>
          </p:nvCxnSpPr>
          <p:spPr>
            <a:xfrm flipV="1">
              <a:off x="9668732" y="2645773"/>
              <a:ext cx="3331" cy="373887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6" idx="2"/>
              <a:endCxn id="47" idx="0"/>
            </p:cNvCxnSpPr>
            <p:nvPr/>
          </p:nvCxnSpPr>
          <p:spPr>
            <a:xfrm>
              <a:off x="3174453" y="2645773"/>
              <a:ext cx="0" cy="3350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6605051" y="1567067"/>
              <a:ext cx="1797843" cy="1078706"/>
              <a:chOff x="1043404" y="1492646"/>
              <a:chExt cx="1797843" cy="1078706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3" name="Rectangle 13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SEARCH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city’s related database* </a:t>
                </a:r>
                <a:endParaRPr lang="en-US" sz="900" kern="1200" dirty="0"/>
              </a:p>
            </p:txBody>
          </p:sp>
        </p:grpSp>
        <p:cxnSp>
          <p:nvCxnSpPr>
            <p:cNvPr id="134" name="Straight Arrow Connector 133"/>
            <p:cNvCxnSpPr>
              <a:stCxn id="51" idx="3"/>
              <a:endCxn id="132" idx="1"/>
            </p:cNvCxnSpPr>
            <p:nvPr/>
          </p:nvCxnSpPr>
          <p:spPr>
            <a:xfrm>
              <a:off x="6238135" y="2106420"/>
              <a:ext cx="36691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8773141" y="1567067"/>
              <a:ext cx="1797843" cy="1078706"/>
              <a:chOff x="1043404" y="1492646"/>
              <a:chExt cx="1797843" cy="107870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3" name="Rectangle 14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b="1" dirty="0" smtClean="0">
                    <a:solidFill>
                      <a:srgbClr val="92D050"/>
                    </a:solidFill>
                  </a:rPr>
                  <a:t>CITY INFORMATION IDENTIFIED IN STATES</a:t>
                </a:r>
                <a:endParaRPr lang="en-US" sz="8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dirty="0" smtClean="0"/>
                  <a:t>*Create input parameter matrix*</a:t>
                </a:r>
                <a:endParaRPr lang="en-US" sz="800" kern="1200" dirty="0"/>
              </a:p>
            </p:txBody>
          </p:sp>
        </p:grpSp>
        <p:cxnSp>
          <p:nvCxnSpPr>
            <p:cNvPr id="144" name="Straight Arrow Connector 143"/>
            <p:cNvCxnSpPr>
              <a:stCxn id="132" idx="3"/>
              <a:endCxn id="142" idx="1"/>
            </p:cNvCxnSpPr>
            <p:nvPr/>
          </p:nvCxnSpPr>
          <p:spPr>
            <a:xfrm>
              <a:off x="840289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/>
            <p:cNvGrpSpPr/>
            <p:nvPr/>
          </p:nvGrpSpPr>
          <p:grpSpPr>
            <a:xfrm>
              <a:off x="6605051" y="4392969"/>
              <a:ext cx="1797843" cy="1078706"/>
              <a:chOff x="3254752" y="436"/>
              <a:chExt cx="1797843" cy="1078706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3" name="Rectangle 15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INFORMATION NOTIDENTIFIED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</a:t>
                </a:r>
                <a:r>
                  <a:rPr lang="en-US" sz="900" kern="1200" dirty="0" smtClean="0"/>
                  <a:t>*Raise Error*</a:t>
                </a:r>
                <a:endParaRPr lang="en-US" sz="900" kern="1200" dirty="0"/>
              </a:p>
            </p:txBody>
          </p:sp>
        </p:grpSp>
        <p:cxnSp>
          <p:nvCxnSpPr>
            <p:cNvPr id="158" name="Straight Arrow Connector 157"/>
            <p:cNvCxnSpPr>
              <a:stCxn id="152" idx="1"/>
              <a:endCxn id="65" idx="3"/>
            </p:cNvCxnSpPr>
            <p:nvPr/>
          </p:nvCxnSpPr>
          <p:spPr>
            <a:xfrm flipH="1" flipV="1">
              <a:off x="1903623" y="4930555"/>
              <a:ext cx="4701428" cy="1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65" idx="1"/>
            </p:cNvCxnSpPr>
            <p:nvPr/>
          </p:nvCxnSpPr>
          <p:spPr>
            <a:xfrm flipH="1" flipV="1">
              <a:off x="-1160060" y="4930554"/>
              <a:ext cx="12658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128497" y="5801127"/>
              <a:ext cx="1797843" cy="1078706"/>
              <a:chOff x="3254752" y="436"/>
              <a:chExt cx="1797843" cy="1078706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7" name="Rectangle 16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92D050"/>
                    </a:solidFill>
                  </a:rPr>
                  <a:t>USER 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*city choice in the return list*</a:t>
                </a:r>
                <a:endParaRPr lang="en-US" sz="1000" kern="1200" dirty="0"/>
              </a:p>
            </p:txBody>
          </p:sp>
        </p:grpSp>
        <p:cxnSp>
          <p:nvCxnSpPr>
            <p:cNvPr id="175" name="Straight Arrow Connector 174"/>
            <p:cNvCxnSpPr>
              <a:stCxn id="142" idx="3"/>
              <a:endCxn id="173" idx="1"/>
            </p:cNvCxnSpPr>
            <p:nvPr/>
          </p:nvCxnSpPr>
          <p:spPr>
            <a:xfrm>
              <a:off x="1057098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109412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0" name="Rectangle 179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schemeClr val="accent3"/>
                    </a:solidFill>
                  </a:rPr>
                  <a:t>PROCEED TO MODEL</a:t>
                </a:r>
                <a:endParaRPr lang="en-US" sz="1400" b="1" kern="1200" dirty="0" smtClean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4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5607</TotalTime>
  <Words>707</Words>
  <Application>Microsoft Macintosh PowerPoint</Application>
  <PresentationFormat>On-screen Show (4:3)</PresentationFormat>
  <Paragraphs>113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宋体</vt:lpstr>
      <vt:lpstr>新細明體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Microsoft Office User</cp:lastModifiedBy>
  <cp:revision>91</cp:revision>
  <cp:lastPrinted>2016-02-10T20:19:12Z</cp:lastPrinted>
  <dcterms:created xsi:type="dcterms:W3CDTF">2014-10-14T00:51:43Z</dcterms:created>
  <dcterms:modified xsi:type="dcterms:W3CDTF">2017-02-22T08:07:14Z</dcterms:modified>
</cp:coreProperties>
</file>