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9" r:id="rId6"/>
    <p:sldId id="270" r:id="rId7"/>
    <p:sldId id="271" r:id="rId8"/>
    <p:sldId id="272" r:id="rId9"/>
    <p:sldId id="276" r:id="rId10"/>
    <p:sldId id="262" r:id="rId11"/>
    <p:sldId id="278" r:id="rId12"/>
    <p:sldId id="275" r:id="rId13"/>
    <p:sldId id="277" r:id="rId14"/>
    <p:sldId id="27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7B4"/>
    <a:srgbClr val="FFD5F7"/>
    <a:srgbClr val="FC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497" autoAdjust="0"/>
  </p:normalViewPr>
  <p:slideViewPr>
    <p:cSldViewPr showGuides="1">
      <p:cViewPr>
        <p:scale>
          <a:sx n="100" d="100"/>
          <a:sy n="100" d="100"/>
        </p:scale>
        <p:origin x="920" y="2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8/6/17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8/6/17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96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2" y="1295400"/>
            <a:ext cx="6362768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Data Incubator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Building Permits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276600"/>
            <a:ext cx="5029201" cy="160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Jiayuan </a:t>
            </a:r>
            <a:r>
              <a:rPr lang="en-US" dirty="0" err="1" smtClean="0"/>
              <a:t>Guo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University of Washington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Aug. 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74812" y="1828800"/>
            <a:ext cx="8077201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Evaluating more data source to improve the accuracy of prediction model</a:t>
            </a:r>
          </a:p>
          <a:p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Adding more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factors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into building permits model </a:t>
            </a:r>
          </a:p>
          <a:p>
            <a:pPr lvl="1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Location: Residential Areas &amp; Business Area</a:t>
            </a:r>
          </a:p>
          <a:p>
            <a:pPr lvl="1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Type and Number of existing markets: Supermarkets or Small convenience store</a:t>
            </a:r>
          </a:p>
          <a:p>
            <a:pPr lvl="1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Issue periods for different permit types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51012" y="4267200"/>
            <a:ext cx="8077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00"/>
              </a:lnSpc>
            </a:pP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Building a website to show regional business opportunities and offer suggestions on business activities based on existing building permits data and regional information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43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2209800"/>
            <a:ext cx="5105400" cy="1066800"/>
          </a:xfrm>
        </p:spPr>
        <p:txBody>
          <a:bodyPr>
            <a:no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101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 smtClean="0"/>
              <a:t>Motivation &amp; Data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612" y="1524000"/>
            <a:ext cx="96012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 Bayan Plain" charset="-78"/>
                <a:ea typeface="Al Bayan Plain" charset="-78"/>
                <a:cs typeface="Al Bayan Plain" charset="-78"/>
              </a:rPr>
              <a:t>Building </a:t>
            </a:r>
            <a:r>
              <a:rPr lang="en-US" sz="2400" dirty="0" smtClean="0">
                <a:latin typeface="Al Bayan Plain" charset="-78"/>
                <a:ea typeface="Al Bayan Plain" charset="-78"/>
                <a:cs typeface="Al Bayan Plain" charset="-78"/>
              </a:rPr>
              <a:t>permits </a:t>
            </a:r>
            <a:r>
              <a:rPr lang="en-US" sz="2400" dirty="0">
                <a:latin typeface="Al Bayan Plain" charset="-78"/>
                <a:ea typeface="Al Bayan Plain" charset="-78"/>
                <a:cs typeface="Al Bayan Plain" charset="-78"/>
              </a:rPr>
              <a:t>data </a:t>
            </a:r>
            <a:endParaRPr lang="en-US" sz="2400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lvl="1"/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Providing </a:t>
            </a:r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an estimate on the number of buildings planning to be constructed </a:t>
            </a:r>
          </a:p>
          <a:p>
            <a:pPr lvl="1"/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Offering insight </a:t>
            </a:r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for regional economic conditions and potential </a:t>
            </a: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opportunities</a:t>
            </a:r>
          </a:p>
          <a:p>
            <a:pPr lvl="1"/>
            <a:endParaRPr lang="en-US" sz="2000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n-US" sz="2400" dirty="0" smtClean="0">
                <a:latin typeface="Al Bayan Plain" charset="-78"/>
                <a:ea typeface="Al Bayan Plain" charset="-78"/>
                <a:cs typeface="Al Bayan Plain" charset="-78"/>
              </a:rPr>
              <a:t>Data Description: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Building Permits Data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2012 </a:t>
            </a:r>
            <a:r>
              <a:rPr lang="mr-IN" dirty="0" smtClean="0">
                <a:latin typeface="Al Bayan Plain" charset="-78"/>
                <a:ea typeface="Al Bayan Plain" charset="-78"/>
                <a:cs typeface="Al Bayan Plain" charset="-78"/>
              </a:rPr>
              <a:t>–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 2017, Seattle 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Categories: Commercial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, Industrial, Institutional, Multifamily, and Single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Family/Duplex</a:t>
            </a:r>
          </a:p>
          <a:p>
            <a:pPr lvl="1"/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Commercial Building Licenses Data</a:t>
            </a:r>
          </a:p>
          <a:p>
            <a:pPr lvl="2"/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2012 </a:t>
            </a:r>
            <a:r>
              <a:rPr lang="mr-IN" dirty="0">
                <a:latin typeface="Al Bayan Plain" charset="-78"/>
                <a:ea typeface="Al Bayan Plain" charset="-78"/>
                <a:cs typeface="Al Bayan Plain" charset="-78"/>
              </a:rPr>
              <a:t>–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 2017, Seattle  </a:t>
            </a:r>
            <a:endParaRPr lang="en-US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lvl="2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Mainly Groceries &amp; Convenience Stores for following commercial prediction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lvl="1"/>
            <a:endParaRPr lang="en-US" sz="2000" dirty="0">
              <a:latin typeface="Al Bayan Plain" charset="-78"/>
              <a:ea typeface="Al Bayan Plain" charset="-78"/>
              <a:cs typeface="Al Bayan Plain" charset="-78"/>
            </a:endParaRPr>
          </a:p>
          <a:p>
            <a:endParaRPr lang="en-US" sz="2400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45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 smtClean="0"/>
              <a:t>Analysis &amp; Goals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7212" y="1828800"/>
            <a:ext cx="7924801" cy="4191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l Bayan Plain" charset="-78"/>
                <a:ea typeface="Al Bayan Plain" charset="-78"/>
                <a:cs typeface="Al Bayan Plain" charset="-78"/>
              </a:rPr>
              <a:t>Analysis</a:t>
            </a:r>
          </a:p>
          <a:p>
            <a:pPr lvl="1"/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T</a:t>
            </a: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emporal analysis</a:t>
            </a:r>
          </a:p>
          <a:p>
            <a:pPr lvl="1"/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R</a:t>
            </a: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egional analysis</a:t>
            </a:r>
          </a:p>
          <a:p>
            <a:r>
              <a:rPr lang="en-US" sz="2400" dirty="0" smtClean="0">
                <a:latin typeface="Al Bayan Plain" charset="-78"/>
                <a:ea typeface="Al Bayan Plain" charset="-78"/>
                <a:cs typeface="Al Bayan Plain" charset="-78"/>
              </a:rPr>
              <a:t>Goals:</a:t>
            </a:r>
          </a:p>
          <a:p>
            <a:pPr lvl="1"/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Finding potential relationship between business factors</a:t>
            </a:r>
          </a:p>
          <a:p>
            <a:pPr lvl="1"/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Predicting business activities,  </a:t>
            </a:r>
            <a:r>
              <a:rPr lang="en-US" sz="2000" dirty="0" err="1" smtClean="0">
                <a:latin typeface="Al Bayan Plain" charset="-78"/>
                <a:ea typeface="Al Bayan Plain" charset="-78"/>
                <a:cs typeface="Al Bayan Plain" charset="-78"/>
              </a:rPr>
              <a:t>eg</a:t>
            </a: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. </a:t>
            </a:r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G</a:t>
            </a: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roceries </a:t>
            </a:r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and convenience </a:t>
            </a:r>
            <a:r>
              <a:rPr lang="en-US" sz="2000" dirty="0" smtClean="0">
                <a:latin typeface="Al Bayan Plain" charset="-78"/>
                <a:ea typeface="Al Bayan Plain" charset="-78"/>
                <a:cs typeface="Al Bayan Plain" charset="-78"/>
              </a:rPr>
              <a:t>stores arrangements, </a:t>
            </a:r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roadwork planning </a:t>
            </a:r>
            <a:endParaRPr lang="en-US" sz="2000" dirty="0" smtClean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722812" y="2438400"/>
            <a:ext cx="228600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7612" y="2438400"/>
            <a:ext cx="4862806" cy="67710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0" lvl="1"/>
            <a:r>
              <a:rPr lang="en-US" sz="2000" dirty="0">
                <a:latin typeface="Al Bayan Plain" charset="-78"/>
                <a:ea typeface="Al Bayan Plain" charset="-78"/>
                <a:cs typeface="Al Bayan Plain" charset="-78"/>
              </a:rPr>
              <a:t>Find specific pattern of building permits data </a:t>
            </a:r>
          </a:p>
          <a:p>
            <a:endParaRPr lang="en-US" dirty="0" smtClean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/>
              <a:t>Temporal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7815" r="9364"/>
          <a:stretch/>
        </p:blipFill>
        <p:spPr>
          <a:xfrm>
            <a:off x="1370012" y="1219200"/>
            <a:ext cx="869700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/>
              <a:t>Temporal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6642" r="8740"/>
          <a:stretch/>
        </p:blipFill>
        <p:spPr>
          <a:xfrm>
            <a:off x="608013" y="1090914"/>
            <a:ext cx="7467366" cy="447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8012" y="2043500"/>
            <a:ext cx="220553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Pearson’s correlation coefficient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= 0.97;</a:t>
            </a:r>
          </a:p>
          <a:p>
            <a:endParaRPr lang="en-US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P-value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=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3.9e-37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,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much less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than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0.01</a:t>
            </a:r>
          </a:p>
          <a:p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3812" y="5597324"/>
            <a:ext cx="8686801" cy="762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From the temporal analysis above, the trend of housing buildings and commercial buildings have a significant correlation.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512" y="1316311"/>
            <a:ext cx="5257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Let’s take a small </a:t>
            </a:r>
            <a:r>
              <a:rPr lang="en-US" sz="3200" dirty="0" smtClean="0"/>
              <a:t>step</a:t>
            </a:r>
            <a:r>
              <a:rPr lang="mr-IN" sz="3200" dirty="0" smtClean="0"/>
              <a:t>…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36812" y="2459311"/>
            <a:ext cx="6705600" cy="1920389"/>
            <a:chOff x="1522412" y="3200400"/>
            <a:chExt cx="6705600" cy="1920389"/>
          </a:xfrm>
        </p:grpSpPr>
        <p:grpSp>
          <p:nvGrpSpPr>
            <p:cNvPr id="5" name="Group 4"/>
            <p:cNvGrpSpPr/>
            <p:nvPr/>
          </p:nvGrpSpPr>
          <p:grpSpPr>
            <a:xfrm>
              <a:off x="1522412" y="3352800"/>
              <a:ext cx="1600200" cy="1600200"/>
              <a:chOff x="1598612" y="3886200"/>
              <a:chExt cx="1600200" cy="16002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598612" y="3886200"/>
                <a:ext cx="1600200" cy="1600200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65312" y="4316968"/>
                <a:ext cx="106680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1400" dirty="0" smtClean="0"/>
                  <a:t>Housing Buildings</a:t>
                </a:r>
              </a:p>
              <a:p>
                <a:pPr algn="ctr"/>
                <a:r>
                  <a:rPr lang="en-US" sz="1400" dirty="0" smtClean="0"/>
                  <a:t>Permits 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27412" y="3798957"/>
              <a:ext cx="2590800" cy="373234"/>
              <a:chOff x="3427412" y="3798957"/>
              <a:chExt cx="2590800" cy="37323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427412" y="4172191"/>
                <a:ext cx="2590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808412" y="3798957"/>
                <a:ext cx="1676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600" dirty="0" smtClean="0"/>
                  <a:t>Predict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23012" y="3200400"/>
              <a:ext cx="1905000" cy="1920389"/>
              <a:chOff x="1370012" y="3749189"/>
              <a:chExt cx="1905000" cy="192038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370012" y="3749189"/>
                <a:ext cx="1905000" cy="1920389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46212" y="4316968"/>
                <a:ext cx="171450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1400" dirty="0" smtClean="0"/>
                  <a:t>Groceries &amp; Convenience stores</a:t>
                </a:r>
              </a:p>
              <a:p>
                <a:pPr algn="ctr"/>
                <a:r>
                  <a:rPr lang="en-US" sz="1400" dirty="0" smtClean="0"/>
                  <a:t>Arrangements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7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 smtClean="0"/>
              <a:t>Regional Analysis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4212" y="1219200"/>
            <a:ext cx="9906000" cy="4026932"/>
            <a:chOff x="684212" y="1219200"/>
            <a:chExt cx="9906000" cy="40269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7" t="4054" r="2386" b="51351"/>
            <a:stretch/>
          </p:blipFill>
          <p:spPr>
            <a:xfrm>
              <a:off x="2513012" y="1219200"/>
              <a:ext cx="6317673" cy="3657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03612" y="4876800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latin typeface="Al Bayan Plain" charset="-78"/>
                  <a:ea typeface="Al Bayan Plain" charset="-78"/>
                  <a:cs typeface="Al Bayan Plain" charset="-78"/>
                </a:rPr>
                <a:t>Housing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1612" y="4876800"/>
              <a:ext cx="15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latin typeface="Al Bayan Plain" charset="-78"/>
                  <a:ea typeface="Al Bayan Plain" charset="-78"/>
                  <a:cs typeface="Al Bayan Plain" charset="-78"/>
                </a:rPr>
                <a:t>Commercial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41762" y="2057400"/>
              <a:ext cx="476250" cy="457200"/>
            </a:xfrm>
            <a:prstGeom prst="ellipse">
              <a:avLst/>
            </a:prstGeom>
            <a:noFill/>
            <a:ln w="28575">
              <a:solidFill>
                <a:srgbClr val="FFD5F7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04012" y="2667000"/>
              <a:ext cx="476250" cy="457200"/>
            </a:xfrm>
            <a:prstGeom prst="ellipse">
              <a:avLst/>
            </a:prstGeom>
            <a:noFill/>
            <a:ln w="28575">
              <a:solidFill>
                <a:srgbClr val="FFD5F7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212" y="2116723"/>
              <a:ext cx="1533525" cy="33855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600" dirty="0" smtClean="0">
                  <a:latin typeface="Al Bayan Plain" charset="-78"/>
                  <a:ea typeface="Al Bayan Plain" charset="-78"/>
                  <a:cs typeface="Al Bayan Plain" charset="-78"/>
                </a:rPr>
                <a:t>Zip code: 98115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71216" y="2726323"/>
              <a:ext cx="1518996" cy="33855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600" dirty="0" smtClean="0">
                  <a:latin typeface="Al Bayan Plain" charset="-78"/>
                  <a:ea typeface="Al Bayan Plain" charset="-78"/>
                  <a:cs typeface="Al Bayan Plain" charset="-78"/>
                </a:rPr>
                <a:t>Zip code: 98109</a:t>
              </a:r>
            </a:p>
          </p:txBody>
        </p:sp>
        <p:cxnSp>
          <p:nvCxnSpPr>
            <p:cNvPr id="17" name="Straight Arrow Connector 16"/>
            <p:cNvCxnSpPr>
              <a:stCxn id="10" idx="2"/>
              <a:endCxn id="13" idx="3"/>
            </p:cNvCxnSpPr>
            <p:nvPr/>
          </p:nvCxnSpPr>
          <p:spPr>
            <a:xfrm flipH="1">
              <a:off x="2217737" y="2286000"/>
              <a:ext cx="1724025" cy="0"/>
            </a:xfrm>
            <a:prstGeom prst="straightConnector1">
              <a:avLst/>
            </a:prstGeom>
            <a:ln w="28575">
              <a:solidFill>
                <a:srgbClr val="FFD5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6"/>
              <a:endCxn id="15" idx="1"/>
            </p:cNvCxnSpPr>
            <p:nvPr/>
          </p:nvCxnSpPr>
          <p:spPr>
            <a:xfrm>
              <a:off x="7180262" y="2895600"/>
              <a:ext cx="1890954" cy="0"/>
            </a:xfrm>
            <a:prstGeom prst="straightConnector1">
              <a:avLst/>
            </a:prstGeom>
            <a:ln w="28575">
              <a:solidFill>
                <a:srgbClr val="FFD5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417278" y="5427077"/>
            <a:ext cx="8686801" cy="762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Find two areas that have strong potential for housing and commercial building construction as examples for following analysis.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 smtClean="0"/>
              <a:t>Regional Analysis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2412" y="1411069"/>
            <a:ext cx="86228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latin typeface="Al Bayan Plain" charset="-78"/>
                <a:ea typeface="Al Bayan Plain" charset="-78"/>
                <a:cs typeface="Al Bayan Plain" charset="-78"/>
              </a:rPr>
              <a:t>Assumption: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The construction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of housing buildings have great influence on the the construction of neighboring commercial buildings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in </a:t>
            </a:r>
            <a:r>
              <a:rPr lang="en-US" b="1" dirty="0" smtClean="0">
                <a:latin typeface="Al Bayan Plain" charset="-78"/>
                <a:ea typeface="Al Bayan Plain" charset="-78"/>
                <a:cs typeface="Al Bayan Plain" charset="-78"/>
              </a:rPr>
              <a:t>a certain period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.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75279"/>
              </p:ext>
            </p:extLst>
          </p:nvPr>
        </p:nvGraphicFramePr>
        <p:xfrm>
          <a:off x="1654558" y="2535536"/>
          <a:ext cx="832605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9"/>
                <a:gridCol w="1377329"/>
                <a:gridCol w="1523999"/>
                <a:gridCol w="1447802"/>
                <a:gridCol w="1524000"/>
                <a:gridCol w="164033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Zip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Months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98115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5.39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5.79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6.19</a:t>
                      </a:r>
                    </a:p>
                  </a:txBody>
                  <a:tcPr anchor="ctr"/>
                </a:tc>
              </a:tr>
              <a:tr h="353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2.58e-6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3.66e-7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5.88e-8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8.91</a:t>
                      </a:r>
                      <a:r>
                        <a:rPr lang="mr-IN" dirty="0" smtClean="0"/>
                        <a:t>e-9</a:t>
                      </a:r>
                      <a:endParaRPr lang="en-US" dirty="0" smtClean="0"/>
                    </a:p>
                  </a:txBody>
                  <a:tcPr anchor="ctr"/>
                </a:tc>
              </a:tr>
              <a:tr h="571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98109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4.43</a:t>
                      </a:r>
                      <a:endParaRPr lang="en-US" dirty="0"/>
                    </a:p>
                  </a:txBody>
                  <a:tcPr anchor="ctr"/>
                </a:tc>
              </a:tr>
              <a:tr h="513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0.0093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7.02e-5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2.38e-5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8.23e-4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46224" y="2133600"/>
            <a:ext cx="8622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latin typeface="Al Bayan Plain" charset="-78"/>
                <a:ea typeface="Al Bayan Plain" charset="-78"/>
                <a:cs typeface="Al Bayan Plain" charset="-78"/>
              </a:rPr>
              <a:t>Table.1  T-test Results in different period  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1012" y="5181600"/>
            <a:ext cx="7312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The construction of housing buildings and neighboring groceries &amp; convenience stores </a:t>
            </a:r>
            <a:r>
              <a:rPr lang="en-US" b="1" dirty="0" smtClean="0">
                <a:latin typeface="Al Bayan Plain" charset="-78"/>
                <a:ea typeface="Al Bayan Plain" charset="-78"/>
                <a:cs typeface="Al Bayan Plain" charset="-78"/>
              </a:rPr>
              <a:t>in the following 6 months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have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a significant correlation.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8612" y="2468742"/>
            <a:ext cx="1371600" cy="252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4572000" cy="762000"/>
          </a:xfrm>
        </p:spPr>
        <p:txBody>
          <a:bodyPr/>
          <a:lstStyle/>
          <a:p>
            <a:r>
              <a:rPr lang="en-US" dirty="0" smtClean="0"/>
              <a:t>Regional Analysis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83147" y="2170331"/>
            <a:ext cx="4073665" cy="3318169"/>
            <a:chOff x="1446212" y="2209800"/>
            <a:chExt cx="4073665" cy="3318169"/>
          </a:xfrm>
        </p:grpSpPr>
        <p:sp>
          <p:nvSpPr>
            <p:cNvPr id="16" name="TextBox 15"/>
            <p:cNvSpPr txBox="1"/>
            <p:nvPr/>
          </p:nvSpPr>
          <p:spPr>
            <a:xfrm>
              <a:off x="2132012" y="5158637"/>
              <a:ext cx="2253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</a:t>
              </a:r>
              <a:r>
                <a:rPr lang="nb-NO" dirty="0" smtClean="0"/>
                <a:t>0.9654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212" y="2209800"/>
              <a:ext cx="4073665" cy="25908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522412" y="1295400"/>
            <a:ext cx="86228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latin typeface="Al Bayan Plain" charset="-78"/>
                <a:ea typeface="Al Bayan Plain" charset="-78"/>
                <a:cs typeface="Al Bayan Plain" charset="-78"/>
              </a:rPr>
              <a:t>Assumption: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The construction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of housing buildings have great influence on the the construction of neighboring commercial buildings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in the following six </a:t>
            </a:r>
            <a:r>
              <a:rPr lang="en-US" b="1" dirty="0" smtClean="0">
                <a:latin typeface="Al Bayan Plain" charset="-78"/>
                <a:ea typeface="Al Bayan Plain" charset="-78"/>
                <a:cs typeface="Al Bayan Plain" charset="-78"/>
              </a:rPr>
              <a:t>months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.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27212" y="2170331"/>
            <a:ext cx="4155935" cy="3297130"/>
            <a:chOff x="1827212" y="2170331"/>
            <a:chExt cx="4155935" cy="3297130"/>
          </a:xfrm>
        </p:grpSpPr>
        <p:grpSp>
          <p:nvGrpSpPr>
            <p:cNvPr id="26" name="Group 25"/>
            <p:cNvGrpSpPr/>
            <p:nvPr/>
          </p:nvGrpSpPr>
          <p:grpSpPr>
            <a:xfrm>
              <a:off x="1827212" y="2170331"/>
              <a:ext cx="4155935" cy="3297130"/>
              <a:chOff x="5367477" y="2230839"/>
              <a:chExt cx="4155935" cy="329713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477" y="2230839"/>
                <a:ext cx="4155935" cy="2493561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6901652" y="5158637"/>
                <a:ext cx="12811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r>
                  <a:rPr lang="en-US" dirty="0"/>
                  <a:t> = </a:t>
                </a:r>
                <a:r>
                  <a:rPr lang="fi-FI" dirty="0" smtClean="0"/>
                  <a:t>0.8781</a:t>
                </a:r>
                <a:endParaRPr lang="en-US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2589212" y="2590800"/>
              <a:ext cx="2743200" cy="1371600"/>
            </a:xfrm>
            <a:prstGeom prst="line">
              <a:avLst/>
            </a:prstGeom>
            <a:ln w="9525">
              <a:solidFill>
                <a:srgbClr val="1D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60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2123</TotalTime>
  <Words>393</Words>
  <Application>Microsoft Macintosh PowerPoint</Application>
  <PresentationFormat>Custom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 Bayan Plain</vt:lpstr>
      <vt:lpstr>Century Gothic</vt:lpstr>
      <vt:lpstr>Mangal</vt:lpstr>
      <vt:lpstr>Palatino Linotype</vt:lpstr>
      <vt:lpstr>Arial</vt:lpstr>
      <vt:lpstr>Business strategy presentation</vt:lpstr>
      <vt:lpstr>The Data Incubator Project Building Permits Analysis</vt:lpstr>
      <vt:lpstr>Motivation &amp; Data </vt:lpstr>
      <vt:lpstr>Analysis &amp; Goals</vt:lpstr>
      <vt:lpstr>Temporal Analysis</vt:lpstr>
      <vt:lpstr>Temporal Analysis</vt:lpstr>
      <vt:lpstr>Let’s take a small step… </vt:lpstr>
      <vt:lpstr>Regional Analysis</vt:lpstr>
      <vt:lpstr>Regional Analysis</vt:lpstr>
      <vt:lpstr>Regional Analysis</vt:lpstr>
      <vt:lpstr>Future Work</vt:lpstr>
      <vt:lpstr>Thank You!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jyguo</dc:creator>
  <cp:lastModifiedBy>jyguo</cp:lastModifiedBy>
  <cp:revision>153</cp:revision>
  <dcterms:created xsi:type="dcterms:W3CDTF">2017-08-06T05:53:52Z</dcterms:created>
  <dcterms:modified xsi:type="dcterms:W3CDTF">2017-08-07T17:24:22Z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