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Lora" pitchFamily="2" charset="0"/>
      <p:regular r:id="rId25"/>
      <p:bold r:id="rId26"/>
      <p:italic r:id="rId27"/>
      <p:boldItalic r:id="rId28"/>
    </p:embeddedFont>
    <p:embeddedFont>
      <p:font typeface="Quattrocento Sans" panose="020B0502050000020003" pitchFamily="34" charset="0"/>
      <p:regular r:id="rId29"/>
      <p:bold r:id="rId30"/>
      <p:italic r:id="rId31"/>
      <p:boldItalic r:id="rId32"/>
    </p:embeddedFont>
    <p:embeddedFont>
      <p:font typeface="Verdana" panose="020B060403050404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FCEE070-7464-4289-B476-E9DC18F6FB6C}">
  <a:tblStyle styleId="{3FCEE070-7464-4289-B476-E9DC18F6FB6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3C58E8E-5F5A-4748-8C02-8E1424BFA53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43d5ba9be0_4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43d5ba9be0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43d5ba9be0_4_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43d5ba9be0_4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43d5ba9be0_7_1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43d5ba9be0_7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43d5ba9be0_4_1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43d5ba9be0_4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43d5ba9be0_0_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43d5ba9be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43d5ba9be0_7_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43d5ba9be0_7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5ed75ccf_01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Hello! My name is Stephanie and I’m from the derivatives group. Earlier this week Amy and I were tasked with learning Facebook Prophet, which is a forecasting procedure that provides fast and completely automated forecasts that can then be hand tuned. Additionally, since the derivatives group was already experimenting with using discrete derivatives, that is in this case, the current sales value subtracted by the past sales value, we wanted to see if using derivatives as regressors and in conjunction with economic indicators as regressors would provide a more accurate sales model.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43d5ba9be0_0_2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43d5ba9be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So essentially, what we did is rewrite the economic indicators group’s code with Prophet instead of tensorflow to accomplish the same tasks and compare the effectiveness of each model. And as you can see, here are the results: our code made predictions all permutations of economic indicators and derivatives up to four for each industry from 2010-2019. Here, as an arbitrary example, you can see the chart for the retail food and trade services industry. So reading along the top right, you see that prophet, using zero indicators and no derivatives, managed to make a prediction with around 85.9% variance explained. And here more towards the bottom, you can see that using international trade and four derivatives regressors yielded around 47% variance explained.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43de8be5f3_5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43de8be5f3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From looking at our total results, we see that prophet yield the best results for retail industries and the worst results for gas stations and sporting goods, hobby, musical instruments, and book stores, which, if you’ll believe is all combined under one industry. </a:t>
            </a:r>
            <a:endParaRPr/>
          </a:p>
          <a:p>
            <a:pPr marL="457200" lvl="0" indent="-317500" algn="l" rtl="0">
              <a:spcBef>
                <a:spcPts val="0"/>
              </a:spcBef>
              <a:spcAft>
                <a:spcPts val="0"/>
              </a:spcAft>
              <a:buSzPts val="1400"/>
              <a:buChar char="-"/>
            </a:pPr>
            <a:r>
              <a:rPr lang="en"/>
              <a:t>This could be due to the fact that retail is such a big and wide industry, especially in comparison to something like Gas stations. Thus, it makes sense that retail would be more uniformly affected by all economic indicators. </a:t>
            </a:r>
            <a:endParaRPr/>
          </a:p>
          <a:p>
            <a:pPr marL="0" lvl="0" indent="0" algn="l" rtl="0">
              <a:spcBef>
                <a:spcPts val="0"/>
              </a:spcBef>
              <a:spcAft>
                <a:spcPts val="0"/>
              </a:spcAft>
              <a:buNone/>
            </a:pPr>
            <a:r>
              <a:rPr lang="en"/>
              <a:t>Furthermore, we found that inflation out of all the economic indicators is the most consistent regressor. The reasoning behind this is relatively apparent: inflation decreasing the value of the U.S. dollar will affect all industries, regardless of whether that is in food or hospitals or general merchandise because those companies will then have to adjust to maintain their sales and profit margins. </a:t>
            </a:r>
            <a:endParaRPr/>
          </a:p>
          <a:p>
            <a:pPr marL="457200" lvl="0" indent="-317500" algn="l" rtl="0">
              <a:spcBef>
                <a:spcPts val="0"/>
              </a:spcBef>
              <a:spcAft>
                <a:spcPts val="0"/>
              </a:spcAft>
              <a:buSzPts val="1400"/>
              <a:buChar char="-"/>
            </a:pPr>
            <a:r>
              <a:rPr lang="en"/>
              <a:t>Some other observations we had is that adding economic indicators and derivatives generally did improve the predictions, or at least, did not affect the results very much. Eventually, using derivative regressors hits negative diminishing returns after the 2nd one and that out of the hundreds of positive predictions we had, 54 out of the total 64 negative ones occur as a result of using either 3 or 4 derivative regressors.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43d5ba9be0_1_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43d5ba9be0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overall we can say that Facebook prophet yielded much better predictions, for now. Pictured here is a comparison of predictions by both tensorflow and prophet on nonstore retailers. Nonstore (or online) retailers is actually arguably the most accurately predicted industry by tensorflow, yet as you can see, prophet outscores those predictions significantly. However, this result is to be expected since prophet is specfically designed to be good at making sales and weather forecasts. As the group continues to tweak and refine the neural network in tensorflow, such differences can be become more trivial.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606f1c2d_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43d5ba9be0_0_5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43d5ba9be0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in summary, recalling our tensorflow results, the group found that international trade to be the most significant economic indicator and that when we combine two or more indicators, it further improves our predictions. On the flip side, one of the potential regressors that was explored but ended up not working out is holidays as it did not have an obvious impact on predictive accuracy.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43d5ba9be0_6_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43d5ba9be0_6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 now that you know what we</a:t>
            </a:r>
            <a:r>
              <a:rPr lang="en" i="1"/>
              <a:t> have</a:t>
            </a:r>
            <a:r>
              <a:rPr lang="en"/>
              <a:t> done, this leads us to the future and our future plans. Our overarching goal was to create a sales model that can make accurate predictions even in tomoulous times like COVID and even financial crises, thus, we plan to continue to refine our neural network model by increasing the amount and timeline of data sets, the number of neurons, types of regressors, etc. until we can do just that.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43d5ba9be0_0_7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43d5ba9be0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 that’s all, thank you for listening and a special thanks to the following people: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fdf033d268_4_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fdf033d268_4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fdf033d268_4_2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fdf033d268_4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fdf033d268_4_8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fdf033d268_4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fdf033d268_4_4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fdf033d268_4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fdf033d268_4_5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fdf033d268_4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fdf033d268_4_7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fdf033d268_4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43d5ba9be0_0_7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43d5ba9be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None/>
              <a:defRPr sz="1400">
                <a:highlight>
                  <a:schemeClr val="accent1"/>
                </a:highlight>
              </a:defRPr>
            </a:lvl1pPr>
            <a:lvl2pPr lvl="1" rtl="0">
              <a:spcBef>
                <a:spcPts val="0"/>
              </a:spcBef>
              <a:spcAft>
                <a:spcPts val="0"/>
              </a:spcAft>
              <a:buClr>
                <a:schemeClr val="dk2"/>
              </a:buClr>
              <a:buSzPts val="1400"/>
              <a:buNone/>
              <a:defRPr sz="1400">
                <a:solidFill>
                  <a:schemeClr val="dk2"/>
                </a:solidFill>
                <a:highlight>
                  <a:schemeClr val="accent1"/>
                </a:highlight>
              </a:defRPr>
            </a:lvl2pPr>
            <a:lvl3pPr lvl="2" rtl="0">
              <a:spcBef>
                <a:spcPts val="0"/>
              </a:spcBef>
              <a:spcAft>
                <a:spcPts val="0"/>
              </a:spcAft>
              <a:buClr>
                <a:schemeClr val="dk2"/>
              </a:buClr>
              <a:buSzPts val="1400"/>
              <a:buNone/>
              <a:defRPr sz="1400">
                <a:solidFill>
                  <a:schemeClr val="dk2"/>
                </a:solidFill>
                <a:highlight>
                  <a:schemeClr val="accent1"/>
                </a:highlight>
              </a:defRPr>
            </a:lvl3pPr>
            <a:lvl4pPr lvl="3" rtl="0">
              <a:spcBef>
                <a:spcPts val="0"/>
              </a:spcBef>
              <a:spcAft>
                <a:spcPts val="0"/>
              </a:spcAft>
              <a:buClr>
                <a:schemeClr val="dk2"/>
              </a:buClr>
              <a:buSzPts val="1400"/>
              <a:buNone/>
              <a:defRPr sz="1400">
                <a:solidFill>
                  <a:schemeClr val="dk2"/>
                </a:solidFill>
                <a:highlight>
                  <a:schemeClr val="accent1"/>
                </a:highlight>
              </a:defRPr>
            </a:lvl4pPr>
            <a:lvl5pPr lvl="4" rtl="0">
              <a:spcBef>
                <a:spcPts val="0"/>
              </a:spcBef>
              <a:spcAft>
                <a:spcPts val="0"/>
              </a:spcAft>
              <a:buClr>
                <a:schemeClr val="dk2"/>
              </a:buClr>
              <a:buSzPts val="1400"/>
              <a:buNone/>
              <a:defRPr sz="1400">
                <a:solidFill>
                  <a:schemeClr val="dk2"/>
                </a:solidFill>
                <a:highlight>
                  <a:schemeClr val="accent1"/>
                </a:highlight>
              </a:defRPr>
            </a:lvl5pPr>
            <a:lvl6pPr lvl="5" rtl="0">
              <a:spcBef>
                <a:spcPts val="0"/>
              </a:spcBef>
              <a:spcAft>
                <a:spcPts val="0"/>
              </a:spcAft>
              <a:buClr>
                <a:schemeClr val="dk2"/>
              </a:buClr>
              <a:buSzPts val="1400"/>
              <a:buNone/>
              <a:defRPr sz="1400">
                <a:solidFill>
                  <a:schemeClr val="dk2"/>
                </a:solidFill>
                <a:highlight>
                  <a:schemeClr val="accent1"/>
                </a:highlight>
              </a:defRPr>
            </a:lvl6pPr>
            <a:lvl7pPr lvl="6" rtl="0">
              <a:spcBef>
                <a:spcPts val="0"/>
              </a:spcBef>
              <a:spcAft>
                <a:spcPts val="0"/>
              </a:spcAft>
              <a:buClr>
                <a:schemeClr val="dk2"/>
              </a:buClr>
              <a:buSzPts val="1400"/>
              <a:buNone/>
              <a:defRPr sz="1400">
                <a:solidFill>
                  <a:schemeClr val="dk2"/>
                </a:solidFill>
                <a:highlight>
                  <a:schemeClr val="accent1"/>
                </a:highlight>
              </a:defRPr>
            </a:lvl7pPr>
            <a:lvl8pPr lvl="7" rtl="0">
              <a:spcBef>
                <a:spcPts val="0"/>
              </a:spcBef>
              <a:spcAft>
                <a:spcPts val="0"/>
              </a:spcAft>
              <a:buClr>
                <a:schemeClr val="dk2"/>
              </a:buClr>
              <a:buSzPts val="1400"/>
              <a:buNone/>
              <a:defRPr sz="1400">
                <a:solidFill>
                  <a:schemeClr val="dk2"/>
                </a:solidFill>
                <a:highlight>
                  <a:schemeClr val="accent1"/>
                </a:highlight>
              </a:defRPr>
            </a:lvl8pPr>
            <a:lvl9pPr lvl="8" rtl="0">
              <a:spcBef>
                <a:spcPts val="0"/>
              </a:spcBef>
              <a:spcAft>
                <a:spcPts val="0"/>
              </a:spcAft>
              <a:buClr>
                <a:schemeClr val="dk2"/>
              </a:buClr>
              <a:buSzPts val="1400"/>
              <a:buNone/>
              <a:defRPr sz="1400">
                <a:solidFill>
                  <a:schemeClr val="dk2"/>
                </a:solidFill>
                <a:highlight>
                  <a:schemeClr val="accent1"/>
                </a:highlight>
              </a:defRPr>
            </a:lvl9pPr>
          </a:lstStyle>
          <a:p>
            <a:endParaRPr/>
          </a:p>
        </p:txBody>
      </p:sp>
      <p:cxnSp>
        <p:nvCxnSpPr>
          <p:cNvPr id="15" name="Google Shape;15;p3"/>
          <p:cNvCxnSpPr/>
          <p:nvPr/>
        </p:nvCxnSpPr>
        <p:spPr>
          <a:xfrm>
            <a:off x="-6025" y="2571762"/>
            <a:ext cx="1984500" cy="0"/>
          </a:xfrm>
          <a:prstGeom prst="straightConnector1">
            <a:avLst/>
          </a:prstGeom>
          <a:noFill/>
          <a:ln w="9525" cap="flat" cmpd="sng">
            <a:solidFill>
              <a:srgbClr val="CCCCCC"/>
            </a:solidFill>
            <a:prstDash val="solid"/>
            <a:round/>
            <a:headEnd type="none" w="med" len="med"/>
            <a:tailEnd type="none" w="med" len="med"/>
          </a:ln>
        </p:spPr>
      </p:cxnSp>
      <p:sp>
        <p:nvSpPr>
          <p:cNvPr id="16" name="Google Shape;16;p3"/>
          <p:cNvSpPr/>
          <p:nvPr/>
        </p:nvSpPr>
        <p:spPr>
          <a:xfrm>
            <a:off x="1117950" y="228825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cxnSp>
        <p:nvCxnSpPr>
          <p:cNvPr id="18" name="Google Shape;18;p3"/>
          <p:cNvCxnSpPr/>
          <p:nvPr/>
        </p:nvCxnSpPr>
        <p:spPr>
          <a:xfrm>
            <a:off x="5898975" y="2571750"/>
            <a:ext cx="3251100" cy="0"/>
          </a:xfrm>
          <a:prstGeom prst="straightConnector1">
            <a:avLst/>
          </a:prstGeom>
          <a:noFill/>
          <a:ln w="9525" cap="flat" cmpd="sng">
            <a:solidFill>
              <a:srgbClr val="CCCCCC"/>
            </a:solidFill>
            <a:prstDash val="solid"/>
            <a:round/>
            <a:headEnd type="none" w="med" len="med"/>
            <a:tailEnd type="none" w="med" len="med"/>
          </a:ln>
        </p:spPr>
      </p:cxnSp>
      <p:sp>
        <p:nvSpPr>
          <p:cNvPr id="19" name="Google Shape;19;p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2105050" y="2238000"/>
            <a:ext cx="4933800" cy="819900"/>
          </a:xfrm>
          <a:prstGeom prst="rect">
            <a:avLst/>
          </a:prstGeom>
        </p:spPr>
        <p:txBody>
          <a:bodyPr spcFirstLastPara="1" wrap="square" lIns="91425" tIns="91425" rIns="91425" bIns="91425" anchor="b" anchorCtr="0">
            <a:noAutofit/>
          </a:bodyPr>
          <a:lstStyle>
            <a:lvl1pPr marL="457200" lvl="0" indent="-381000" algn="ctr" rtl="0">
              <a:spcBef>
                <a:spcPts val="600"/>
              </a:spcBef>
              <a:spcAft>
                <a:spcPts val="0"/>
              </a:spcAft>
              <a:buSzPts val="2400"/>
              <a:buFont typeface="Lora"/>
              <a:buChar char="◉"/>
              <a:defRPr sz="2400" i="1">
                <a:latin typeface="Lora"/>
                <a:ea typeface="Lora"/>
                <a:cs typeface="Lora"/>
                <a:sym typeface="Lora"/>
              </a:defRPr>
            </a:lvl1pPr>
            <a:lvl2pPr marL="914400" lvl="1" indent="-355600" algn="ctr" rtl="0">
              <a:spcBef>
                <a:spcPts val="0"/>
              </a:spcBef>
              <a:spcAft>
                <a:spcPts val="0"/>
              </a:spcAft>
              <a:buSzPts val="2000"/>
              <a:buFont typeface="Lora"/>
              <a:buChar char="○"/>
              <a:defRPr i="1">
                <a:latin typeface="Lora"/>
                <a:ea typeface="Lora"/>
                <a:cs typeface="Lora"/>
                <a:sym typeface="Lora"/>
              </a:defRPr>
            </a:lvl2pPr>
            <a:lvl3pPr marL="1371600" lvl="2" indent="-355600" algn="ctr" rtl="0">
              <a:spcBef>
                <a:spcPts val="0"/>
              </a:spcBef>
              <a:spcAft>
                <a:spcPts val="0"/>
              </a:spcAft>
              <a:buSzPts val="2000"/>
              <a:buFont typeface="Lora"/>
              <a:buChar char="■"/>
              <a:defRPr i="1">
                <a:latin typeface="Lora"/>
                <a:ea typeface="Lora"/>
                <a:cs typeface="Lora"/>
                <a:sym typeface="Lora"/>
              </a:defRPr>
            </a:lvl3pPr>
            <a:lvl4pPr marL="1828800" lvl="3" indent="-381000" algn="ctr" rtl="0">
              <a:spcBef>
                <a:spcPts val="0"/>
              </a:spcBef>
              <a:spcAft>
                <a:spcPts val="0"/>
              </a:spcAft>
              <a:buSzPts val="2400"/>
              <a:buFont typeface="Lora"/>
              <a:buChar char="●"/>
              <a:defRPr sz="2400" i="1">
                <a:latin typeface="Lora"/>
                <a:ea typeface="Lora"/>
                <a:cs typeface="Lora"/>
                <a:sym typeface="Lora"/>
              </a:defRPr>
            </a:lvl4pPr>
            <a:lvl5pPr marL="2286000" lvl="4" indent="-381000" algn="ctr" rtl="0">
              <a:spcBef>
                <a:spcPts val="0"/>
              </a:spcBef>
              <a:spcAft>
                <a:spcPts val="0"/>
              </a:spcAft>
              <a:buSzPts val="2400"/>
              <a:buFont typeface="Lora"/>
              <a:buChar char="○"/>
              <a:defRPr sz="2400" i="1">
                <a:latin typeface="Lora"/>
                <a:ea typeface="Lora"/>
                <a:cs typeface="Lora"/>
                <a:sym typeface="Lora"/>
              </a:defRPr>
            </a:lvl5pPr>
            <a:lvl6pPr marL="2743200" lvl="5" indent="-381000" algn="ctr" rtl="0">
              <a:spcBef>
                <a:spcPts val="0"/>
              </a:spcBef>
              <a:spcAft>
                <a:spcPts val="0"/>
              </a:spcAft>
              <a:buSzPts val="2400"/>
              <a:buFont typeface="Lora"/>
              <a:buChar char="■"/>
              <a:defRPr sz="2400" i="1">
                <a:latin typeface="Lora"/>
                <a:ea typeface="Lora"/>
                <a:cs typeface="Lora"/>
                <a:sym typeface="Lora"/>
              </a:defRPr>
            </a:lvl6pPr>
            <a:lvl7pPr marL="3200400" lvl="6" indent="-381000" algn="ctr" rtl="0">
              <a:spcBef>
                <a:spcPts val="0"/>
              </a:spcBef>
              <a:spcAft>
                <a:spcPts val="0"/>
              </a:spcAft>
              <a:buSzPts val="2400"/>
              <a:buFont typeface="Lora"/>
              <a:buChar char="●"/>
              <a:defRPr sz="2400" i="1">
                <a:latin typeface="Lora"/>
                <a:ea typeface="Lora"/>
                <a:cs typeface="Lora"/>
                <a:sym typeface="Lora"/>
              </a:defRPr>
            </a:lvl7pPr>
            <a:lvl8pPr marL="3657600" lvl="7" indent="-381000" algn="ctr" rtl="0">
              <a:spcBef>
                <a:spcPts val="0"/>
              </a:spcBef>
              <a:spcAft>
                <a:spcPts val="0"/>
              </a:spcAft>
              <a:buSzPts val="2400"/>
              <a:buFont typeface="Lora"/>
              <a:buChar char="○"/>
              <a:defRPr sz="2400" i="1">
                <a:latin typeface="Lora"/>
                <a:ea typeface="Lora"/>
                <a:cs typeface="Lora"/>
                <a:sym typeface="Lora"/>
              </a:defRPr>
            </a:lvl8pPr>
            <a:lvl9pPr marL="4114800" lvl="8" indent="-381000" algn="ctr">
              <a:spcBef>
                <a:spcPts val="0"/>
              </a:spcBef>
              <a:spcAft>
                <a:spcPts val="0"/>
              </a:spcAft>
              <a:buSzPts val="2400"/>
              <a:buFont typeface="Lora"/>
              <a:buChar char="■"/>
              <a:defRPr sz="2400" i="1">
                <a:latin typeface="Lora"/>
                <a:ea typeface="Lora"/>
                <a:cs typeface="Lora"/>
                <a:sym typeface="Lora"/>
              </a:defRPr>
            </a:lvl9pPr>
          </a:lstStyle>
          <a:p>
            <a:endParaRPr/>
          </a:p>
        </p:txBody>
      </p:sp>
      <p:cxnSp>
        <p:nvCxnSpPr>
          <p:cNvPr id="22" name="Google Shape;22;p4"/>
          <p:cNvCxnSpPr/>
          <p:nvPr/>
        </p:nvCxnSpPr>
        <p:spPr>
          <a:xfrm>
            <a:off x="4584075" y="3676500"/>
            <a:ext cx="0" cy="1480500"/>
          </a:xfrm>
          <a:prstGeom prst="straightConnector1">
            <a:avLst/>
          </a:prstGeom>
          <a:noFill/>
          <a:ln w="9525" cap="flat" cmpd="sng">
            <a:solidFill>
              <a:srgbClr val="CCCCCC"/>
            </a:solidFill>
            <a:prstDash val="solid"/>
            <a:round/>
            <a:headEnd type="none" w="med" len="med"/>
            <a:tailEnd type="none" w="med" len="med"/>
          </a:ln>
        </p:spPr>
      </p:cxnSp>
      <p:sp>
        <p:nvSpPr>
          <p:cNvPr id="23" name="Google Shape;23;p4"/>
          <p:cNvSpPr/>
          <p:nvPr/>
        </p:nvSpPr>
        <p:spPr>
          <a:xfrm>
            <a:off x="428850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p:nvPr/>
        </p:nvSpPr>
        <p:spPr>
          <a:xfrm>
            <a:off x="3593400" y="3412652"/>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a:latin typeface="Lora"/>
                <a:ea typeface="Lora"/>
                <a:cs typeface="Lora"/>
                <a:sym typeface="Lora"/>
              </a:rPr>
              <a:t>“</a:t>
            </a:r>
            <a:endParaRPr sz="3600" b="1">
              <a:latin typeface="Lora"/>
              <a:ea typeface="Lora"/>
              <a:cs typeface="Lora"/>
              <a:sym typeface="Lora"/>
            </a:endParaRPr>
          </a:p>
        </p:txBody>
      </p:sp>
      <p:sp>
        <p:nvSpPr>
          <p:cNvPr id="25" name="Google Shape;25;p4"/>
          <p:cNvSpPr txBox="1">
            <a:spLocks noGrp="1"/>
          </p:cNvSpPr>
          <p:nvPr>
            <p:ph type="sldNum" idx="12"/>
          </p:nvPr>
        </p:nvSpPr>
        <p:spPr>
          <a:xfrm>
            <a:off x="4297650" y="1"/>
            <a:ext cx="548700" cy="393600"/>
          </a:xfrm>
          <a:prstGeom prst="rect">
            <a:avLst/>
          </a:prstGeom>
        </p:spPr>
        <p:txBody>
          <a:bodyPr spcFirstLastPara="1" wrap="square" lIns="91425" tIns="91425" rIns="91425" bIns="91425" anchor="t"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5" name="Google Shape;35;p6"/>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cxnSp>
        <p:nvCxnSpPr>
          <p:cNvPr id="37" name="Google Shape;37;p6"/>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38" name="Google Shape;38;p6"/>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6"/>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0" name="Google Shape;40;p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43" name="Google Shape;43;p7"/>
          <p:cNvSpPr txBox="1">
            <a:spLocks noGrp="1"/>
          </p:cNvSpPr>
          <p:nvPr>
            <p:ph type="body" idx="1"/>
          </p:nvPr>
        </p:nvSpPr>
        <p:spPr>
          <a:xfrm>
            <a:off x="1381250"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4" name="Google Shape;44;p7"/>
          <p:cNvSpPr txBox="1">
            <a:spLocks noGrp="1"/>
          </p:cNvSpPr>
          <p:nvPr>
            <p:ph type="body" idx="2"/>
          </p:nvPr>
        </p:nvSpPr>
        <p:spPr>
          <a:xfrm>
            <a:off x="3834912"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5" name="Google Shape;45;p7"/>
          <p:cNvSpPr txBox="1">
            <a:spLocks noGrp="1"/>
          </p:cNvSpPr>
          <p:nvPr>
            <p:ph type="body" idx="3"/>
          </p:nvPr>
        </p:nvSpPr>
        <p:spPr>
          <a:xfrm>
            <a:off x="6288573"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cxnSp>
        <p:nvCxnSpPr>
          <p:cNvPr id="46" name="Google Shape;46;p7"/>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47" name="Google Shape;47;p7"/>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7"/>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9" name="Google Shape;49;p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cxnSp>
        <p:nvCxnSpPr>
          <p:cNvPr id="52" name="Google Shape;52;p8"/>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53" name="Google Shape;53;p8"/>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54;p8"/>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55" name="Google Shape;55;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sp>
        <p:nvSpPr>
          <p:cNvPr id="57" name="Google Shape;57;p9"/>
          <p:cNvSpPr txBox="1">
            <a:spLocks noGrp="1"/>
          </p:cNvSpPr>
          <p:nvPr>
            <p:ph type="body" idx="1"/>
          </p:nvPr>
        </p:nvSpPr>
        <p:spPr>
          <a:xfrm>
            <a:off x="1990450" y="4037375"/>
            <a:ext cx="5163000" cy="519600"/>
          </a:xfrm>
          <a:prstGeom prst="rect">
            <a:avLst/>
          </a:prstGeom>
        </p:spPr>
        <p:txBody>
          <a:bodyPr spcFirstLastPara="1" wrap="square" lIns="91425" tIns="91425" rIns="91425" bIns="91425" anchor="b" anchorCtr="0">
            <a:noAutofit/>
          </a:bodyPr>
          <a:lstStyle>
            <a:lvl1pPr marL="457200" lvl="0" indent="-228600" algn="ctr">
              <a:spcBef>
                <a:spcPts val="360"/>
              </a:spcBef>
              <a:spcAft>
                <a:spcPts val="0"/>
              </a:spcAft>
              <a:buSzPts val="1400"/>
              <a:buFont typeface="Lora"/>
              <a:buNone/>
              <a:defRPr sz="1400" i="1">
                <a:latin typeface="Lora"/>
                <a:ea typeface="Lora"/>
                <a:cs typeface="Lora"/>
                <a:sym typeface="Lora"/>
              </a:defRPr>
            </a:lvl1pPr>
          </a:lstStyle>
          <a:p>
            <a:endParaRPr/>
          </a:p>
        </p:txBody>
      </p:sp>
      <p:cxnSp>
        <p:nvCxnSpPr>
          <p:cNvPr id="58" name="Google Shape;58;p9"/>
          <p:cNvCxnSpPr/>
          <p:nvPr/>
        </p:nvCxnSpPr>
        <p:spPr>
          <a:xfrm>
            <a:off x="-6025" y="4666129"/>
            <a:ext cx="9162000" cy="0"/>
          </a:xfrm>
          <a:prstGeom prst="straightConnector1">
            <a:avLst/>
          </a:prstGeom>
          <a:noFill/>
          <a:ln w="9525" cap="flat" cmpd="sng">
            <a:solidFill>
              <a:srgbClr val="CCCCCC"/>
            </a:solidFill>
            <a:prstDash val="solid"/>
            <a:round/>
            <a:headEnd type="none" w="med" len="med"/>
            <a:tailEnd type="none" w="med" len="med"/>
          </a:ln>
        </p:spPr>
      </p:cxnSp>
      <p:sp>
        <p:nvSpPr>
          <p:cNvPr id="59" name="Google Shape;59;p9"/>
          <p:cNvSpPr/>
          <p:nvPr/>
        </p:nvSpPr>
        <p:spPr>
          <a:xfrm>
            <a:off x="4457400" y="4551496"/>
            <a:ext cx="229200" cy="229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9"/>
          <p:cNvSpPr txBox="1">
            <a:spLocks noGrp="1"/>
          </p:cNvSpPr>
          <p:nvPr>
            <p:ph type="sldNum" idx="12"/>
          </p:nvPr>
        </p:nvSpPr>
        <p:spPr>
          <a:xfrm>
            <a:off x="4297650" y="4780700"/>
            <a:ext cx="548700" cy="362700"/>
          </a:xfrm>
          <a:prstGeom prst="rect">
            <a:avLst/>
          </a:prstGeom>
        </p:spPr>
        <p:txBody>
          <a:bodyPr spcFirstLastPara="1" wrap="square" lIns="91425" tIns="91425" rIns="91425" bIns="91425" anchor="ctr"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cxnSp>
        <p:nvCxnSpPr>
          <p:cNvPr id="62" name="Google Shape;62;p10"/>
          <p:cNvCxnSpPr/>
          <p:nvPr/>
        </p:nvCxnSpPr>
        <p:spPr>
          <a:xfrm>
            <a:off x="-6025" y="4513729"/>
            <a:ext cx="9162000" cy="0"/>
          </a:xfrm>
          <a:prstGeom prst="straightConnector1">
            <a:avLst/>
          </a:prstGeom>
          <a:noFill/>
          <a:ln w="9525" cap="flat" cmpd="sng">
            <a:solidFill>
              <a:srgbClr val="CCCCCC"/>
            </a:solidFill>
            <a:prstDash val="solid"/>
            <a:round/>
            <a:headEnd type="none" w="med" len="med"/>
            <a:tailEnd type="none" w="med" len="med"/>
          </a:ln>
        </p:spPr>
      </p:cxnSp>
      <p:sp>
        <p:nvSpPr>
          <p:cNvPr id="63" name="Google Shape;63;p10"/>
          <p:cNvSpPr/>
          <p:nvPr/>
        </p:nvSpPr>
        <p:spPr>
          <a:xfrm>
            <a:off x="4293700" y="4235405"/>
            <a:ext cx="556500" cy="556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0"/>
          <p:cNvSpPr txBox="1">
            <a:spLocks noGrp="1"/>
          </p:cNvSpPr>
          <p:nvPr>
            <p:ph type="sldNum" idx="12"/>
          </p:nvPr>
        </p:nvSpPr>
        <p:spPr>
          <a:xfrm>
            <a:off x="4297650" y="4791900"/>
            <a:ext cx="548700" cy="351600"/>
          </a:xfrm>
          <a:prstGeom prst="rect">
            <a:avLst/>
          </a:prstGeom>
        </p:spPr>
        <p:txBody>
          <a:bodyPr spcFirstLastPara="1" wrap="square" lIns="91425" tIns="91425" rIns="91425" bIns="91425" anchor="ctr"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marL="914400" lvl="1"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marL="1371600" lvl="2"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marL="1828800" lvl="3" indent="-3429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marL="2286000" lvl="4"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marL="2743200" lvl="5"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marL="3200400" lvl="6"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marL="3657600" lvl="7"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marL="4114800" lvl="8"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896549"/>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sz="2000" b="1">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sz="2000" b="1">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sz="2000" b="1">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sz="2000" b="1">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sz="2000" b="1">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sz="2000" b="1">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sz="2000" b="1">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sz="2000" b="1">
                <a:solidFill>
                  <a:schemeClr val="dk1"/>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598775" y="993175"/>
            <a:ext cx="8362500" cy="2280600"/>
          </a:xfrm>
          <a:prstGeom prst="rect">
            <a:avLst/>
          </a:prstGeom>
          <a:ln>
            <a:noFill/>
          </a:ln>
        </p:spPr>
        <p:txBody>
          <a:bodyPr spcFirstLastPara="1" wrap="square" lIns="91425" tIns="91425" rIns="91425" bIns="91425" anchor="b" anchorCtr="0">
            <a:noAutofit/>
          </a:bodyPr>
          <a:lstStyle/>
          <a:p>
            <a:pPr marL="0" lvl="0" indent="0" algn="l" rtl="0">
              <a:lnSpc>
                <a:spcPct val="145000"/>
              </a:lnSpc>
              <a:spcBef>
                <a:spcPts val="0"/>
              </a:spcBef>
              <a:spcAft>
                <a:spcPts val="0"/>
              </a:spcAft>
              <a:buNone/>
            </a:pPr>
            <a:r>
              <a:rPr lang="en" sz="4200"/>
              <a:t> Neural Networks &amp;</a:t>
            </a:r>
            <a:endParaRPr sz="4600"/>
          </a:p>
          <a:p>
            <a:pPr marL="0" lvl="0" indent="0" algn="l" rtl="0">
              <a:lnSpc>
                <a:spcPct val="145000"/>
              </a:lnSpc>
              <a:spcBef>
                <a:spcPts val="0"/>
              </a:spcBef>
              <a:spcAft>
                <a:spcPts val="0"/>
              </a:spcAft>
              <a:buNone/>
            </a:pPr>
            <a:endParaRPr sz="4800"/>
          </a:p>
          <a:p>
            <a:pPr marL="0" lvl="0" indent="0" algn="ctr" rtl="0">
              <a:lnSpc>
                <a:spcPct val="145000"/>
              </a:lnSpc>
              <a:spcBef>
                <a:spcPts val="0"/>
              </a:spcBef>
              <a:spcAft>
                <a:spcPts val="0"/>
              </a:spcAft>
              <a:buNone/>
            </a:pPr>
            <a:r>
              <a:rPr lang="en" sz="3000"/>
              <a:t>    Sales Models with Economic Indicators </a:t>
            </a:r>
            <a:endParaRPr sz="3000"/>
          </a:p>
        </p:txBody>
      </p:sp>
      <p:grpSp>
        <p:nvGrpSpPr>
          <p:cNvPr id="72" name="Google Shape;72;p12"/>
          <p:cNvGrpSpPr/>
          <p:nvPr/>
        </p:nvGrpSpPr>
        <p:grpSpPr>
          <a:xfrm>
            <a:off x="420579" y="285027"/>
            <a:ext cx="8179707" cy="2988744"/>
            <a:chOff x="4604550" y="3714775"/>
            <a:chExt cx="439625" cy="319075"/>
          </a:xfrm>
        </p:grpSpPr>
        <p:sp>
          <p:nvSpPr>
            <p:cNvPr id="73" name="Google Shape;73;p12"/>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4620890" y="3790376"/>
              <a:ext cx="406036" cy="17931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9525"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grpSp>
      <p:grpSp>
        <p:nvGrpSpPr>
          <p:cNvPr id="75" name="Google Shape;75;p12"/>
          <p:cNvGrpSpPr/>
          <p:nvPr/>
        </p:nvGrpSpPr>
        <p:grpSpPr>
          <a:xfrm>
            <a:off x="1299165" y="3511424"/>
            <a:ext cx="215966" cy="342399"/>
            <a:chOff x="6718575" y="2318625"/>
            <a:chExt cx="256950" cy="407375"/>
          </a:xfrm>
        </p:grpSpPr>
        <p:sp>
          <p:nvSpPr>
            <p:cNvPr id="76" name="Google Shape;76;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12"/>
          <p:cNvSpPr txBox="1"/>
          <p:nvPr/>
        </p:nvSpPr>
        <p:spPr>
          <a:xfrm>
            <a:off x="232200" y="4301425"/>
            <a:ext cx="8679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Quattrocento Sans"/>
                <a:ea typeface="Quattrocento Sans"/>
                <a:cs typeface="Quattrocento Sans"/>
                <a:sym typeface="Quattrocento Sans"/>
              </a:rPr>
              <a:t>Jiayue Meng, Veronica </a:t>
            </a:r>
            <a:r>
              <a:rPr lang="en" dirty="0">
                <a:latin typeface="Quattrocento Sans"/>
                <a:ea typeface="Quattrocento Sans"/>
                <a:cs typeface="Quattrocento Sans"/>
                <a:sym typeface="Quattrocento Sans"/>
              </a:rPr>
              <a:t>Chistaya, Ji Fang, </a:t>
            </a:r>
            <a:r>
              <a:rPr lang="en" dirty="0">
                <a:solidFill>
                  <a:schemeClr val="dk1"/>
                </a:solidFill>
                <a:latin typeface="Quattrocento Sans"/>
                <a:ea typeface="Quattrocento Sans"/>
                <a:cs typeface="Quattrocento Sans"/>
                <a:sym typeface="Quattrocento Sans"/>
              </a:rPr>
              <a:t>Amy Feng,</a:t>
            </a:r>
            <a:r>
              <a:rPr lang="en" dirty="0">
                <a:latin typeface="Quattrocento Sans"/>
                <a:ea typeface="Quattrocento Sans"/>
                <a:cs typeface="Quattrocento Sans"/>
                <a:sym typeface="Quattrocento Sans"/>
              </a:rPr>
              <a:t>Peirong Hao</a:t>
            </a:r>
            <a:r>
              <a:rPr lang="en">
                <a:latin typeface="Quattrocento Sans"/>
                <a:ea typeface="Quattrocento Sans"/>
                <a:cs typeface="Quattrocento Sans"/>
                <a:sym typeface="Quattrocento Sans"/>
              </a:rPr>
              <a:t>, Bingyi </a:t>
            </a:r>
            <a:r>
              <a:rPr lang="en" dirty="0">
                <a:latin typeface="Quattrocento Sans"/>
                <a:ea typeface="Quattrocento Sans"/>
                <a:cs typeface="Quattrocento Sans"/>
                <a:sym typeface="Quattrocento Sans"/>
              </a:rPr>
              <a:t>Liu, Stephanie Wang, Kuixian Wu</a:t>
            </a:r>
            <a:endParaRPr dirty="0">
              <a:latin typeface="Quattrocento Sans"/>
              <a:ea typeface="Quattrocento Sans"/>
              <a:cs typeface="Quattrocento Sans"/>
              <a:sym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1"/>
          <p:cNvSpPr txBox="1">
            <a:spLocks noGrp="1"/>
          </p:cNvSpPr>
          <p:nvPr>
            <p:ph type="title"/>
          </p:nvPr>
        </p:nvSpPr>
        <p:spPr>
          <a:xfrm>
            <a:off x="1381250" y="778350"/>
            <a:ext cx="6205200" cy="609000"/>
          </a:xfrm>
          <a:prstGeom prst="rect">
            <a:avLst/>
          </a:prstGeom>
          <a:solidFill>
            <a:schemeClr val="lt1"/>
          </a:solidFill>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400"/>
              <a:t>What Didn’t Work</a:t>
            </a:r>
            <a:endParaRPr/>
          </a:p>
        </p:txBody>
      </p:sp>
      <p:sp>
        <p:nvSpPr>
          <p:cNvPr id="195" name="Google Shape;195;p21"/>
          <p:cNvSpPr txBox="1">
            <a:spLocks noGrp="1"/>
          </p:cNvSpPr>
          <p:nvPr>
            <p:ph type="body" idx="1"/>
          </p:nvPr>
        </p:nvSpPr>
        <p:spPr>
          <a:xfrm>
            <a:off x="1017025" y="1472650"/>
            <a:ext cx="4358700" cy="327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t>10-year Breakeven Inflation</a:t>
            </a:r>
            <a:endParaRPr sz="1800" b="1"/>
          </a:p>
          <a:p>
            <a:pPr marL="0" lvl="0" indent="0" algn="l" rtl="0">
              <a:spcBef>
                <a:spcPts val="0"/>
              </a:spcBef>
              <a:spcAft>
                <a:spcPts val="0"/>
              </a:spcAft>
              <a:buNone/>
            </a:pPr>
            <a:endParaRPr sz="1600" b="1"/>
          </a:p>
          <a:p>
            <a:pPr marL="457200" lvl="0" indent="-330200" algn="l" rtl="0">
              <a:spcBef>
                <a:spcPts val="0"/>
              </a:spcBef>
              <a:spcAft>
                <a:spcPts val="0"/>
              </a:spcAft>
              <a:buSzPts val="1600"/>
              <a:buChar char="❖"/>
            </a:pPr>
            <a:r>
              <a:rPr lang="en" sz="1600"/>
              <a:t>Only 1 out of 12 departments (RSNSR) had positive percentage of variance explained. In many departments, the variance became even more negative. </a:t>
            </a:r>
            <a:endParaRPr sz="1600"/>
          </a:p>
          <a:p>
            <a:pPr marL="457200" lvl="0" indent="-330200" algn="l" rtl="0">
              <a:spcBef>
                <a:spcPts val="0"/>
              </a:spcBef>
              <a:spcAft>
                <a:spcPts val="0"/>
              </a:spcAft>
              <a:buSzPts val="1600"/>
              <a:buFont typeface="Quattrocento Sans"/>
              <a:buChar char="❖"/>
            </a:pPr>
            <a:r>
              <a:rPr lang="en" sz="1600">
                <a:highlight>
                  <a:srgbClr val="FFFFFF"/>
                </a:highlight>
              </a:rPr>
              <a:t>One possible reason is businesses are not equally affected by inflation.</a:t>
            </a:r>
            <a:endParaRPr sz="1600">
              <a:highlight>
                <a:srgbClr val="FFFFFF"/>
              </a:highlight>
            </a:endParaRPr>
          </a:p>
          <a:p>
            <a:pPr marL="457200" lvl="0" indent="-330200" algn="l" rtl="0">
              <a:spcBef>
                <a:spcPts val="0"/>
              </a:spcBef>
              <a:spcAft>
                <a:spcPts val="0"/>
              </a:spcAft>
              <a:buSzPts val="1600"/>
              <a:buFont typeface="Quattrocento Sans"/>
              <a:buChar char="❖"/>
            </a:pPr>
            <a:r>
              <a:rPr lang="en" sz="1600"/>
              <a:t>Inflation, however, when combined with imports, improved results and are discussed later.</a:t>
            </a:r>
            <a:endParaRPr sz="1800" b="1"/>
          </a:p>
        </p:txBody>
      </p:sp>
      <p:sp>
        <p:nvSpPr>
          <p:cNvPr id="196" name="Google Shape;196;p2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197" name="Google Shape;197;p21"/>
          <p:cNvGrpSpPr/>
          <p:nvPr/>
        </p:nvGrpSpPr>
        <p:grpSpPr>
          <a:xfrm>
            <a:off x="916458" y="1019750"/>
            <a:ext cx="214625" cy="214625"/>
            <a:chOff x="2594050" y="1631825"/>
            <a:chExt cx="439625" cy="439625"/>
          </a:xfrm>
        </p:grpSpPr>
        <p:sp>
          <p:nvSpPr>
            <p:cNvPr id="198" name="Google Shape;198;p21"/>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1"/>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1"/>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1"/>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2" name="Google Shape;202;p21"/>
          <p:cNvPicPr preferRelativeResize="0"/>
          <p:nvPr/>
        </p:nvPicPr>
        <p:blipFill>
          <a:blip r:embed="rId3">
            <a:alphaModFix/>
          </a:blip>
          <a:stretch>
            <a:fillRect/>
          </a:stretch>
        </p:blipFill>
        <p:spPr>
          <a:xfrm>
            <a:off x="5799700" y="1955375"/>
            <a:ext cx="2796000" cy="24993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2"/>
          <p:cNvSpPr txBox="1">
            <a:spLocks noGrp="1"/>
          </p:cNvSpPr>
          <p:nvPr>
            <p:ph type="title"/>
          </p:nvPr>
        </p:nvSpPr>
        <p:spPr>
          <a:xfrm>
            <a:off x="1381250" y="841450"/>
            <a:ext cx="6480600" cy="533700"/>
          </a:xfrm>
          <a:prstGeom prst="rect">
            <a:avLst/>
          </a:prstGeom>
          <a:solidFill>
            <a:schemeClr val="lt1"/>
          </a:solidFill>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400"/>
              <a:t>What Didn’t Work:</a:t>
            </a:r>
            <a:endParaRPr/>
          </a:p>
        </p:txBody>
      </p:sp>
      <p:sp>
        <p:nvSpPr>
          <p:cNvPr id="208" name="Google Shape;208;p22"/>
          <p:cNvSpPr txBox="1">
            <a:spLocks noGrp="1"/>
          </p:cNvSpPr>
          <p:nvPr>
            <p:ph type="body" idx="1"/>
          </p:nvPr>
        </p:nvSpPr>
        <p:spPr>
          <a:xfrm>
            <a:off x="916450" y="1734850"/>
            <a:ext cx="4013700" cy="340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t>Industrial production:</a:t>
            </a:r>
            <a:endParaRPr sz="1800" b="1"/>
          </a:p>
          <a:p>
            <a:pPr marL="0" lvl="0" indent="0" algn="l" rtl="0">
              <a:spcBef>
                <a:spcPts val="0"/>
              </a:spcBef>
              <a:spcAft>
                <a:spcPts val="0"/>
              </a:spcAft>
              <a:buNone/>
            </a:pPr>
            <a:endParaRPr sz="1600" b="1"/>
          </a:p>
          <a:p>
            <a:pPr marL="457200" lvl="0" indent="-330200" algn="l" rtl="0">
              <a:spcBef>
                <a:spcPts val="0"/>
              </a:spcBef>
              <a:spcAft>
                <a:spcPts val="0"/>
              </a:spcAft>
              <a:buSzPts val="1600"/>
              <a:buChar char="❖"/>
            </a:pPr>
            <a:r>
              <a:rPr lang="en" sz="1600"/>
              <a:t>Only 1 out of 12 departments (RSNSR) had positive percentage of variance explained. </a:t>
            </a:r>
            <a:endParaRPr sz="1600"/>
          </a:p>
          <a:p>
            <a:pPr marL="457200" lvl="0" indent="-330200" algn="l" rtl="0">
              <a:spcBef>
                <a:spcPts val="0"/>
              </a:spcBef>
              <a:spcAft>
                <a:spcPts val="0"/>
              </a:spcAft>
              <a:buSzPts val="1600"/>
              <a:buFont typeface="Quattrocento Sans"/>
              <a:buChar char="❖"/>
            </a:pPr>
            <a:r>
              <a:rPr lang="en" sz="1600"/>
              <a:t>Industrial production index m</a:t>
            </a:r>
            <a:r>
              <a:rPr lang="en" sz="1600">
                <a:highlight>
                  <a:schemeClr val="lt1"/>
                </a:highlight>
              </a:rPr>
              <a:t>easures the levels of production and capacity in the manufacturing, mining, electric, and gas industries, relative to a base year.</a:t>
            </a:r>
            <a:endParaRPr sz="1600">
              <a:highlight>
                <a:schemeClr val="lt1"/>
              </a:highlight>
            </a:endParaRPr>
          </a:p>
          <a:p>
            <a:pPr marL="0" lvl="0" indent="0" algn="l" rtl="0">
              <a:spcBef>
                <a:spcPts val="0"/>
              </a:spcBef>
              <a:spcAft>
                <a:spcPts val="0"/>
              </a:spcAft>
              <a:buClr>
                <a:schemeClr val="dk1"/>
              </a:buClr>
              <a:buSzPts val="1100"/>
              <a:buFont typeface="Arial"/>
              <a:buNone/>
            </a:pPr>
            <a:endParaRPr sz="1600" b="1">
              <a:highlight>
                <a:schemeClr val="lt1"/>
              </a:highlight>
            </a:endParaRPr>
          </a:p>
          <a:p>
            <a:pPr marL="0" lvl="0" indent="0" algn="l" rtl="0">
              <a:spcBef>
                <a:spcPts val="600"/>
              </a:spcBef>
              <a:spcAft>
                <a:spcPts val="0"/>
              </a:spcAft>
              <a:buNone/>
            </a:pPr>
            <a:endParaRPr/>
          </a:p>
        </p:txBody>
      </p:sp>
      <p:sp>
        <p:nvSpPr>
          <p:cNvPr id="209" name="Google Shape;209;p22"/>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grpSp>
        <p:nvGrpSpPr>
          <p:cNvPr id="210" name="Google Shape;210;p22"/>
          <p:cNvGrpSpPr/>
          <p:nvPr/>
        </p:nvGrpSpPr>
        <p:grpSpPr>
          <a:xfrm>
            <a:off x="916458" y="1019750"/>
            <a:ext cx="214625" cy="214625"/>
            <a:chOff x="2594050" y="1631825"/>
            <a:chExt cx="439625" cy="439625"/>
          </a:xfrm>
        </p:grpSpPr>
        <p:sp>
          <p:nvSpPr>
            <p:cNvPr id="211" name="Google Shape;211;p22"/>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2"/>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5" name="Google Shape;215;p22"/>
          <p:cNvPicPr preferRelativeResize="0"/>
          <p:nvPr/>
        </p:nvPicPr>
        <p:blipFill>
          <a:blip r:embed="rId3">
            <a:alphaModFix/>
          </a:blip>
          <a:stretch>
            <a:fillRect/>
          </a:stretch>
        </p:blipFill>
        <p:spPr>
          <a:xfrm>
            <a:off x="5297725" y="1545575"/>
            <a:ext cx="3026051" cy="2715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3"/>
          <p:cNvSpPr txBox="1">
            <a:spLocks noGrp="1"/>
          </p:cNvSpPr>
          <p:nvPr>
            <p:ph type="title"/>
          </p:nvPr>
        </p:nvSpPr>
        <p:spPr>
          <a:xfrm>
            <a:off x="1381250" y="778350"/>
            <a:ext cx="5150700" cy="60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400"/>
              <a:t>What Didn’t Work:</a:t>
            </a:r>
            <a:endParaRPr sz="2400"/>
          </a:p>
        </p:txBody>
      </p:sp>
      <p:sp>
        <p:nvSpPr>
          <p:cNvPr id="221" name="Google Shape;221;p23"/>
          <p:cNvSpPr txBox="1">
            <a:spLocks noGrp="1"/>
          </p:cNvSpPr>
          <p:nvPr>
            <p:ph type="body" idx="1"/>
          </p:nvPr>
        </p:nvSpPr>
        <p:spPr>
          <a:xfrm>
            <a:off x="969750" y="1636075"/>
            <a:ext cx="44895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t>Holidays</a:t>
            </a:r>
            <a:endParaRPr sz="1800" b="1"/>
          </a:p>
          <a:p>
            <a:pPr marL="0" lvl="0" indent="0" algn="l" rtl="0">
              <a:spcBef>
                <a:spcPts val="0"/>
              </a:spcBef>
              <a:spcAft>
                <a:spcPts val="0"/>
              </a:spcAft>
              <a:buNone/>
            </a:pPr>
            <a:endParaRPr sz="1800" b="1"/>
          </a:p>
          <a:p>
            <a:pPr marL="457200" lvl="0" indent="-330200" algn="l" rtl="0">
              <a:spcBef>
                <a:spcPts val="0"/>
              </a:spcBef>
              <a:spcAft>
                <a:spcPts val="0"/>
              </a:spcAft>
              <a:buClr>
                <a:schemeClr val="dk1"/>
              </a:buClr>
              <a:buSzPts val="1600"/>
              <a:buFont typeface="Quattrocento Sans"/>
              <a:buChar char="❖"/>
            </a:pPr>
            <a:r>
              <a:rPr lang="en" sz="1600"/>
              <a:t>Sales fluctuate before or during holidays, thus we anticipated to see improvements in our prediction.</a:t>
            </a:r>
            <a:endParaRPr sz="1600"/>
          </a:p>
          <a:p>
            <a:pPr marL="457200" lvl="0" indent="-330200" algn="l" rtl="0">
              <a:spcBef>
                <a:spcPts val="0"/>
              </a:spcBef>
              <a:spcAft>
                <a:spcPts val="0"/>
              </a:spcAft>
              <a:buClr>
                <a:schemeClr val="dk1"/>
              </a:buClr>
              <a:buSzPts val="1600"/>
              <a:buFont typeface="Quattrocento Sans"/>
              <a:buChar char="❖"/>
            </a:pPr>
            <a:r>
              <a:rPr lang="en" sz="1600"/>
              <a:t>Insignificant changes when holidays are added as a regressor.</a:t>
            </a:r>
            <a:endParaRPr sz="1600"/>
          </a:p>
          <a:p>
            <a:pPr marL="457200" lvl="0" indent="-330200" algn="l" rtl="0">
              <a:spcBef>
                <a:spcPts val="0"/>
              </a:spcBef>
              <a:spcAft>
                <a:spcPts val="0"/>
              </a:spcAft>
              <a:buClr>
                <a:schemeClr val="dk1"/>
              </a:buClr>
              <a:buSzPts val="1600"/>
              <a:buFont typeface="Quattrocento Sans"/>
              <a:buChar char="❖"/>
            </a:pPr>
            <a:r>
              <a:rPr lang="en" sz="1600"/>
              <a:t> We hypothesize that since the datasets are seasonally adjusted, holidays may already been taken into account in the sales data.</a:t>
            </a:r>
            <a:endParaRPr sz="1800" b="1"/>
          </a:p>
        </p:txBody>
      </p:sp>
      <p:sp>
        <p:nvSpPr>
          <p:cNvPr id="222" name="Google Shape;222;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grpSp>
        <p:nvGrpSpPr>
          <p:cNvPr id="223" name="Google Shape;223;p23"/>
          <p:cNvGrpSpPr/>
          <p:nvPr/>
        </p:nvGrpSpPr>
        <p:grpSpPr>
          <a:xfrm>
            <a:off x="916458" y="1019750"/>
            <a:ext cx="214625" cy="214625"/>
            <a:chOff x="2594050" y="1631825"/>
            <a:chExt cx="439625" cy="439625"/>
          </a:xfrm>
        </p:grpSpPr>
        <p:sp>
          <p:nvSpPr>
            <p:cNvPr id="224" name="Google Shape;224;p2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3"/>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28" name="Google Shape;228;p23"/>
          <p:cNvPicPr preferRelativeResize="0"/>
          <p:nvPr/>
        </p:nvPicPr>
        <p:blipFill>
          <a:blip r:embed="rId3">
            <a:alphaModFix/>
          </a:blip>
          <a:stretch>
            <a:fillRect/>
          </a:stretch>
        </p:blipFill>
        <p:spPr>
          <a:xfrm>
            <a:off x="5790850" y="1636075"/>
            <a:ext cx="2326450" cy="28841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4"/>
          <p:cNvSpPr txBox="1">
            <a:spLocks noGrp="1"/>
          </p:cNvSpPr>
          <p:nvPr>
            <p:ph type="title"/>
          </p:nvPr>
        </p:nvSpPr>
        <p:spPr>
          <a:xfrm>
            <a:off x="1381250" y="1022250"/>
            <a:ext cx="6391800" cy="393600"/>
          </a:xfrm>
          <a:prstGeom prst="rect">
            <a:avLst/>
          </a:prstGeom>
          <a:solidFill>
            <a:schemeClr val="lt1"/>
          </a:solidFill>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400"/>
              <a:t>Results with Economic Indicators</a:t>
            </a:r>
            <a:endParaRPr/>
          </a:p>
          <a:p>
            <a:pPr marL="0" lvl="0" indent="0" algn="l" rtl="0">
              <a:spcBef>
                <a:spcPts val="0"/>
              </a:spcBef>
              <a:spcAft>
                <a:spcPts val="0"/>
              </a:spcAft>
              <a:buNone/>
            </a:pPr>
            <a:endParaRPr/>
          </a:p>
        </p:txBody>
      </p:sp>
      <p:sp>
        <p:nvSpPr>
          <p:cNvPr id="234" name="Google Shape;234;p24"/>
          <p:cNvSpPr txBox="1">
            <a:spLocks noGrp="1"/>
          </p:cNvSpPr>
          <p:nvPr>
            <p:ph type="body" idx="1"/>
          </p:nvPr>
        </p:nvSpPr>
        <p:spPr>
          <a:xfrm>
            <a:off x="748150" y="1697150"/>
            <a:ext cx="4130400" cy="3356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CPI</a:t>
            </a:r>
            <a:endParaRPr b="1"/>
          </a:p>
          <a:p>
            <a:pPr marL="0" lvl="0" indent="0" algn="l" rtl="0">
              <a:lnSpc>
                <a:spcPct val="115000"/>
              </a:lnSpc>
              <a:spcBef>
                <a:spcPts val="600"/>
              </a:spcBef>
              <a:spcAft>
                <a:spcPts val="0"/>
              </a:spcAft>
              <a:buNone/>
            </a:pPr>
            <a:r>
              <a:rPr lang="en" sz="1500"/>
              <a:t>We anticipated CPI to improve predictions as it’s a direct indicator of sales. CPI stands for consumer price index and measures change in prices of consumer goods and services. However, according to our results, only 2 out of 12 departments had positive results,  and only half of the datasets had slightly better results. </a:t>
            </a:r>
            <a:endParaRPr sz="1500"/>
          </a:p>
          <a:p>
            <a:pPr marL="0" lvl="0" indent="0" algn="l" rtl="0">
              <a:lnSpc>
                <a:spcPct val="115000"/>
              </a:lnSpc>
              <a:spcBef>
                <a:spcPts val="600"/>
              </a:spcBef>
              <a:spcAft>
                <a:spcPts val="0"/>
              </a:spcAft>
              <a:buNone/>
            </a:pPr>
            <a:endParaRPr/>
          </a:p>
        </p:txBody>
      </p:sp>
      <p:sp>
        <p:nvSpPr>
          <p:cNvPr id="235" name="Google Shape;235;p2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236" name="Google Shape;236;p24"/>
          <p:cNvPicPr preferRelativeResize="0"/>
          <p:nvPr/>
        </p:nvPicPr>
        <p:blipFill>
          <a:blip r:embed="rId3">
            <a:alphaModFix/>
          </a:blip>
          <a:stretch>
            <a:fillRect/>
          </a:stretch>
        </p:blipFill>
        <p:spPr>
          <a:xfrm>
            <a:off x="5350850" y="1697150"/>
            <a:ext cx="2821900" cy="2589100"/>
          </a:xfrm>
          <a:prstGeom prst="rect">
            <a:avLst/>
          </a:prstGeom>
          <a:noFill/>
          <a:ln>
            <a:noFill/>
          </a:ln>
        </p:spPr>
      </p:pic>
      <p:grpSp>
        <p:nvGrpSpPr>
          <p:cNvPr id="237" name="Google Shape;237;p24"/>
          <p:cNvGrpSpPr/>
          <p:nvPr/>
        </p:nvGrpSpPr>
        <p:grpSpPr>
          <a:xfrm>
            <a:off x="916458" y="1019750"/>
            <a:ext cx="214625" cy="214625"/>
            <a:chOff x="2594050" y="1631825"/>
            <a:chExt cx="439625" cy="439625"/>
          </a:xfrm>
        </p:grpSpPr>
        <p:sp>
          <p:nvSpPr>
            <p:cNvPr id="238" name="Google Shape;238;p24"/>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4"/>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4"/>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4"/>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5"/>
          <p:cNvSpPr txBox="1">
            <a:spLocks noGrp="1"/>
          </p:cNvSpPr>
          <p:nvPr>
            <p:ph type="title"/>
          </p:nvPr>
        </p:nvSpPr>
        <p:spPr>
          <a:xfrm>
            <a:off x="1447638" y="909250"/>
            <a:ext cx="50847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a:t>What Worked</a:t>
            </a:r>
            <a:endParaRPr sz="2400"/>
          </a:p>
        </p:txBody>
      </p:sp>
      <p:sp>
        <p:nvSpPr>
          <p:cNvPr id="247" name="Google Shape;247;p2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248" name="Google Shape;248;p25"/>
          <p:cNvSpPr txBox="1"/>
          <p:nvPr/>
        </p:nvSpPr>
        <p:spPr>
          <a:xfrm>
            <a:off x="381950" y="1667700"/>
            <a:ext cx="3580200" cy="287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latin typeface="Quattrocento Sans"/>
                <a:ea typeface="Quattrocento Sans"/>
                <a:cs typeface="Quattrocento Sans"/>
                <a:sym typeface="Quattrocento Sans"/>
              </a:rPr>
              <a:t>I</a:t>
            </a:r>
            <a:r>
              <a:rPr lang="en" sz="1800" b="1">
                <a:solidFill>
                  <a:schemeClr val="dk1"/>
                </a:solidFill>
                <a:latin typeface="Quattrocento Sans"/>
                <a:ea typeface="Quattrocento Sans"/>
                <a:cs typeface="Quattrocento Sans"/>
                <a:sym typeface="Quattrocento Sans"/>
              </a:rPr>
              <a:t>nternational trade (Imports)</a:t>
            </a:r>
            <a:endParaRPr sz="1800" b="1">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endParaRPr sz="1700" b="1">
              <a:solidFill>
                <a:schemeClr val="dk1"/>
              </a:solidFill>
              <a:latin typeface="Quattrocento Sans"/>
              <a:ea typeface="Quattrocento Sans"/>
              <a:cs typeface="Quattrocento Sans"/>
              <a:sym typeface="Quattrocento Sans"/>
            </a:endParaRPr>
          </a:p>
          <a:p>
            <a:pPr marL="457200" lvl="0" indent="-317500" algn="l" rtl="0">
              <a:spcBef>
                <a:spcPts val="0"/>
              </a:spcBef>
              <a:spcAft>
                <a:spcPts val="0"/>
              </a:spcAft>
              <a:buClr>
                <a:schemeClr val="dk1"/>
              </a:buClr>
              <a:buSzPts val="1400"/>
              <a:buFont typeface="Quattrocento Sans"/>
              <a:buChar char="❖"/>
            </a:pPr>
            <a:r>
              <a:rPr lang="en">
                <a:solidFill>
                  <a:schemeClr val="dk1"/>
                </a:solidFill>
                <a:latin typeface="Quattrocento Sans"/>
                <a:ea typeface="Quattrocento Sans"/>
                <a:cs typeface="Quattrocento Sans"/>
                <a:sym typeface="Quattrocento Sans"/>
              </a:rPr>
              <a:t>This makes sense because growth in national imports indicates sustainable trade and economic growth, thus reflects sales effectively.</a:t>
            </a:r>
            <a:endParaRPr>
              <a:latin typeface="Quattrocento Sans"/>
              <a:ea typeface="Quattrocento Sans"/>
              <a:cs typeface="Quattrocento Sans"/>
              <a:sym typeface="Quattrocento Sans"/>
            </a:endParaRPr>
          </a:p>
          <a:p>
            <a:pPr marL="457200" lvl="0" indent="-317500" algn="l" rtl="0">
              <a:spcBef>
                <a:spcPts val="0"/>
              </a:spcBef>
              <a:spcAft>
                <a:spcPts val="0"/>
              </a:spcAft>
              <a:buSzPts val="1400"/>
              <a:buFont typeface="Quattrocento Sans"/>
              <a:buChar char="❖"/>
            </a:pPr>
            <a:r>
              <a:rPr lang="en">
                <a:latin typeface="Quattrocento Sans"/>
                <a:ea typeface="Quattrocento Sans"/>
                <a:cs typeface="Quattrocento Sans"/>
                <a:sym typeface="Quattrocento Sans"/>
              </a:rPr>
              <a:t>11 out of 12 departments had larger percentage of variance explained. Interestingly, when combined with inflation or employment rate, all the departments gave positive results.</a:t>
            </a:r>
            <a:endParaRPr>
              <a:latin typeface="Quattrocento Sans"/>
              <a:ea typeface="Quattrocento Sans"/>
              <a:cs typeface="Quattrocento Sans"/>
              <a:sym typeface="Quattrocento Sans"/>
            </a:endParaRPr>
          </a:p>
          <a:p>
            <a:pPr marL="0" lvl="0" indent="0" algn="l" rtl="0">
              <a:spcBef>
                <a:spcPts val="0"/>
              </a:spcBef>
              <a:spcAft>
                <a:spcPts val="0"/>
              </a:spcAft>
              <a:buNone/>
            </a:pPr>
            <a:endParaRPr sz="1300">
              <a:latin typeface="Quattrocento Sans"/>
              <a:ea typeface="Quattrocento Sans"/>
              <a:cs typeface="Quattrocento Sans"/>
              <a:sym typeface="Quattrocento Sans"/>
            </a:endParaRPr>
          </a:p>
        </p:txBody>
      </p:sp>
      <p:pic>
        <p:nvPicPr>
          <p:cNvPr id="249" name="Google Shape;249;p25"/>
          <p:cNvPicPr preferRelativeResize="0"/>
          <p:nvPr/>
        </p:nvPicPr>
        <p:blipFill rotWithShape="1">
          <a:blip r:embed="rId3">
            <a:alphaModFix/>
          </a:blip>
          <a:srcRect/>
          <a:stretch/>
        </p:blipFill>
        <p:spPr>
          <a:xfrm>
            <a:off x="3962150" y="2023212"/>
            <a:ext cx="4742500" cy="2151875"/>
          </a:xfrm>
          <a:prstGeom prst="rect">
            <a:avLst/>
          </a:prstGeom>
          <a:noFill/>
          <a:ln>
            <a:noFill/>
          </a:ln>
        </p:spPr>
      </p:pic>
      <p:grpSp>
        <p:nvGrpSpPr>
          <p:cNvPr id="250" name="Google Shape;250;p25"/>
          <p:cNvGrpSpPr/>
          <p:nvPr/>
        </p:nvGrpSpPr>
        <p:grpSpPr>
          <a:xfrm>
            <a:off x="916458" y="1019750"/>
            <a:ext cx="214625" cy="214625"/>
            <a:chOff x="2594050" y="1631825"/>
            <a:chExt cx="439625" cy="439625"/>
          </a:xfrm>
        </p:grpSpPr>
        <p:sp>
          <p:nvSpPr>
            <p:cNvPr id="251" name="Google Shape;251;p25"/>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6"/>
          <p:cNvSpPr txBox="1">
            <a:spLocks noGrp="1"/>
          </p:cNvSpPr>
          <p:nvPr>
            <p:ph type="title"/>
          </p:nvPr>
        </p:nvSpPr>
        <p:spPr>
          <a:xfrm>
            <a:off x="1474975" y="909263"/>
            <a:ext cx="50847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a:t>What Worked:</a:t>
            </a:r>
            <a:endParaRPr sz="2400"/>
          </a:p>
        </p:txBody>
      </p:sp>
      <p:sp>
        <p:nvSpPr>
          <p:cNvPr id="260" name="Google Shape;260;p2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261" name="Google Shape;261;p26"/>
          <p:cNvSpPr txBox="1"/>
          <p:nvPr/>
        </p:nvSpPr>
        <p:spPr>
          <a:xfrm>
            <a:off x="916450" y="1580125"/>
            <a:ext cx="4308000" cy="295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latin typeface="Quattrocento Sans"/>
                <a:ea typeface="Quattrocento Sans"/>
                <a:cs typeface="Quattrocento Sans"/>
                <a:sym typeface="Quattrocento Sans"/>
              </a:rPr>
              <a:t>Employment rate</a:t>
            </a:r>
            <a:endParaRPr sz="1800" b="1">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endParaRPr sz="1800" b="1">
              <a:solidFill>
                <a:schemeClr val="dk1"/>
              </a:solidFill>
              <a:latin typeface="Quattrocento Sans"/>
              <a:ea typeface="Quattrocento Sans"/>
              <a:cs typeface="Quattrocento Sans"/>
              <a:sym typeface="Quattrocento Sans"/>
            </a:endParaRPr>
          </a:p>
          <a:p>
            <a:pPr marL="457200" lvl="0" indent="-330200" algn="l" rtl="0">
              <a:spcBef>
                <a:spcPts val="0"/>
              </a:spcBef>
              <a:spcAft>
                <a:spcPts val="0"/>
              </a:spcAft>
              <a:buSzPts val="1600"/>
              <a:buFont typeface="Quattrocento Sans"/>
              <a:buChar char="❖"/>
            </a:pPr>
            <a:r>
              <a:rPr lang="en" sz="1600">
                <a:solidFill>
                  <a:schemeClr val="dk1"/>
                </a:solidFill>
                <a:latin typeface="Quattrocento Sans"/>
                <a:ea typeface="Quattrocento Sans"/>
                <a:cs typeface="Quattrocento Sans"/>
                <a:sym typeface="Quattrocento Sans"/>
              </a:rPr>
              <a:t>For the two departments with positive values before adding indicators, we see an increase in percentage of variance when employment rate is added as a regressor. </a:t>
            </a:r>
            <a:endParaRPr sz="1600">
              <a:solidFill>
                <a:schemeClr val="dk1"/>
              </a:solidFill>
              <a:latin typeface="Quattrocento Sans"/>
              <a:ea typeface="Quattrocento Sans"/>
              <a:cs typeface="Quattrocento Sans"/>
              <a:sym typeface="Quattrocento Sans"/>
            </a:endParaRPr>
          </a:p>
          <a:p>
            <a:pPr marL="914400" lvl="0" indent="0" algn="l" rtl="0">
              <a:spcBef>
                <a:spcPts val="0"/>
              </a:spcBef>
              <a:spcAft>
                <a:spcPts val="0"/>
              </a:spcAft>
              <a:buNone/>
            </a:pPr>
            <a:endParaRPr sz="1600">
              <a:solidFill>
                <a:schemeClr val="dk1"/>
              </a:solidFill>
              <a:latin typeface="Quattrocento Sans"/>
              <a:ea typeface="Quattrocento Sans"/>
              <a:cs typeface="Quattrocento Sans"/>
              <a:sym typeface="Quattrocento Sans"/>
            </a:endParaRPr>
          </a:p>
          <a:p>
            <a:pPr marL="457200" lvl="0" indent="-330200" algn="l" rtl="0">
              <a:spcBef>
                <a:spcPts val="0"/>
              </a:spcBef>
              <a:spcAft>
                <a:spcPts val="0"/>
              </a:spcAft>
              <a:buClr>
                <a:schemeClr val="dk1"/>
              </a:buClr>
              <a:buSzPts val="1600"/>
              <a:buFont typeface="Quattrocento Sans"/>
              <a:buChar char="❖"/>
            </a:pPr>
            <a:r>
              <a:rPr lang="en" sz="1600">
                <a:solidFill>
                  <a:schemeClr val="dk1"/>
                </a:solidFill>
                <a:latin typeface="Quattrocento Sans"/>
                <a:ea typeface="Quattrocento Sans"/>
                <a:cs typeface="Quattrocento Sans"/>
                <a:sym typeface="Quattrocento Sans"/>
              </a:rPr>
              <a:t>This is intuitive because people have more disposable income when employment rate increases and thus it impact sales. </a:t>
            </a:r>
            <a:endParaRPr sz="1600">
              <a:solidFill>
                <a:schemeClr val="dk1"/>
              </a:solidFill>
              <a:latin typeface="Quattrocento Sans"/>
              <a:ea typeface="Quattrocento Sans"/>
              <a:cs typeface="Quattrocento Sans"/>
              <a:sym typeface="Quattrocento Sans"/>
            </a:endParaRPr>
          </a:p>
          <a:p>
            <a:pPr marL="914400" lvl="0" indent="0" algn="l" rtl="0">
              <a:spcBef>
                <a:spcPts val="0"/>
              </a:spcBef>
              <a:spcAft>
                <a:spcPts val="0"/>
              </a:spcAft>
              <a:buNone/>
            </a:pPr>
            <a:endParaRPr sz="1600">
              <a:latin typeface="Quattrocento Sans"/>
              <a:ea typeface="Quattrocento Sans"/>
              <a:cs typeface="Quattrocento Sans"/>
              <a:sym typeface="Quattrocento Sans"/>
            </a:endParaRPr>
          </a:p>
        </p:txBody>
      </p:sp>
      <p:pic>
        <p:nvPicPr>
          <p:cNvPr id="262" name="Google Shape;262;p26"/>
          <p:cNvPicPr preferRelativeResize="0"/>
          <p:nvPr/>
        </p:nvPicPr>
        <p:blipFill rotWithShape="1">
          <a:blip r:embed="rId3">
            <a:alphaModFix/>
          </a:blip>
          <a:srcRect r="69423"/>
          <a:stretch/>
        </p:blipFill>
        <p:spPr>
          <a:xfrm>
            <a:off x="5523725" y="1580125"/>
            <a:ext cx="2622376" cy="2682700"/>
          </a:xfrm>
          <a:prstGeom prst="rect">
            <a:avLst/>
          </a:prstGeom>
          <a:noFill/>
          <a:ln>
            <a:noFill/>
          </a:ln>
        </p:spPr>
      </p:pic>
      <p:grpSp>
        <p:nvGrpSpPr>
          <p:cNvPr id="263" name="Google Shape;263;p26"/>
          <p:cNvGrpSpPr/>
          <p:nvPr/>
        </p:nvGrpSpPr>
        <p:grpSpPr>
          <a:xfrm>
            <a:off x="916458" y="1019750"/>
            <a:ext cx="214625" cy="214625"/>
            <a:chOff x="2594050" y="1631825"/>
            <a:chExt cx="439625" cy="439625"/>
          </a:xfrm>
        </p:grpSpPr>
        <p:sp>
          <p:nvSpPr>
            <p:cNvPr id="264" name="Google Shape;264;p2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7"/>
          <p:cNvSpPr txBox="1">
            <a:spLocks noGrp="1"/>
          </p:cNvSpPr>
          <p:nvPr>
            <p:ph type="ctrTitle" idx="4294967295"/>
          </p:nvPr>
        </p:nvSpPr>
        <p:spPr>
          <a:xfrm>
            <a:off x="1951575" y="2878750"/>
            <a:ext cx="52410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a:highlight>
                  <a:schemeClr val="accent1"/>
                </a:highlight>
              </a:rPr>
              <a:t>Adding Prophet</a:t>
            </a:r>
            <a:endParaRPr sz="4800">
              <a:highlight>
                <a:schemeClr val="accent1"/>
              </a:highlight>
            </a:endParaRPr>
          </a:p>
        </p:txBody>
      </p:sp>
      <p:sp>
        <p:nvSpPr>
          <p:cNvPr id="273" name="Google Shape;273;p27"/>
          <p:cNvSpPr txBox="1">
            <a:spLocks noGrp="1"/>
          </p:cNvSpPr>
          <p:nvPr>
            <p:ph type="subTitle" idx="4294967295"/>
          </p:nvPr>
        </p:nvSpPr>
        <p:spPr>
          <a:xfrm>
            <a:off x="1951575" y="3792555"/>
            <a:ext cx="52410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a:t>Facebook’s automatic forecasting library</a:t>
            </a:r>
            <a:endParaRPr sz="1800"/>
          </a:p>
        </p:txBody>
      </p:sp>
      <p:cxnSp>
        <p:nvCxnSpPr>
          <p:cNvPr id="274" name="Google Shape;274;p27"/>
          <p:cNvCxnSpPr/>
          <p:nvPr/>
        </p:nvCxnSpPr>
        <p:spPr>
          <a:xfrm>
            <a:off x="-6025" y="1668728"/>
            <a:ext cx="9162000" cy="0"/>
          </a:xfrm>
          <a:prstGeom prst="straightConnector1">
            <a:avLst/>
          </a:prstGeom>
          <a:noFill/>
          <a:ln w="9525" cap="flat" cmpd="sng">
            <a:solidFill>
              <a:srgbClr val="CCCCCC"/>
            </a:solidFill>
            <a:prstDash val="solid"/>
            <a:round/>
            <a:headEnd type="none" w="med" len="med"/>
            <a:tailEnd type="none" w="med" len="med"/>
          </a:ln>
        </p:spPr>
      </p:cxnSp>
      <p:sp>
        <p:nvSpPr>
          <p:cNvPr id="275" name="Google Shape;275;p27"/>
          <p:cNvSpPr/>
          <p:nvPr/>
        </p:nvSpPr>
        <p:spPr>
          <a:xfrm>
            <a:off x="3470200" y="566931"/>
            <a:ext cx="2203500" cy="2203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277" name="Google Shape;277;p27"/>
          <p:cNvSpPr/>
          <p:nvPr/>
        </p:nvSpPr>
        <p:spPr>
          <a:xfrm>
            <a:off x="4224125" y="1205125"/>
            <a:ext cx="894600" cy="1031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8" name="Google Shape;278;p27"/>
          <p:cNvPicPr preferRelativeResize="0"/>
          <p:nvPr/>
        </p:nvPicPr>
        <p:blipFill>
          <a:blip r:embed="rId3">
            <a:alphaModFix/>
          </a:blip>
          <a:stretch>
            <a:fillRect/>
          </a:stretch>
        </p:blipFill>
        <p:spPr>
          <a:xfrm>
            <a:off x="3739600" y="836325"/>
            <a:ext cx="1664700" cy="1664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8"/>
          <p:cNvSpPr txBox="1">
            <a:spLocks noGrp="1"/>
          </p:cNvSpPr>
          <p:nvPr>
            <p:ph type="title"/>
          </p:nvPr>
        </p:nvSpPr>
        <p:spPr>
          <a:xfrm>
            <a:off x="2394500" y="257787"/>
            <a:ext cx="38784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Prophet Results: 1</a:t>
            </a:r>
            <a:endParaRPr sz="2400"/>
          </a:p>
        </p:txBody>
      </p:sp>
      <p:sp>
        <p:nvSpPr>
          <p:cNvPr id="284" name="Google Shape;284;p28"/>
          <p:cNvSpPr txBox="1">
            <a:spLocks noGrp="1"/>
          </p:cNvSpPr>
          <p:nvPr>
            <p:ph type="body" idx="1"/>
          </p:nvPr>
        </p:nvSpPr>
        <p:spPr>
          <a:xfrm>
            <a:off x="142200" y="2015550"/>
            <a:ext cx="2704200" cy="1788900"/>
          </a:xfrm>
          <a:prstGeom prst="rect">
            <a:avLst/>
          </a:prstGeom>
          <a:ln w="19050"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600"/>
              </a:spcBef>
              <a:spcAft>
                <a:spcPts val="0"/>
              </a:spcAft>
              <a:buNone/>
            </a:pPr>
            <a:r>
              <a:rPr lang="en" sz="1800"/>
              <a:t>Ran all permutations of all economic indicators and derivatives up to four for each industry from 2010-2019.</a:t>
            </a:r>
            <a:endParaRPr sz="1800"/>
          </a:p>
          <a:p>
            <a:pPr marL="0" lvl="0" indent="0" algn="l" rtl="0">
              <a:spcBef>
                <a:spcPts val="600"/>
              </a:spcBef>
              <a:spcAft>
                <a:spcPts val="0"/>
              </a:spcAft>
              <a:buNone/>
            </a:pPr>
            <a:endParaRPr/>
          </a:p>
        </p:txBody>
      </p:sp>
      <p:sp>
        <p:nvSpPr>
          <p:cNvPr id="285" name="Google Shape;285;p2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graphicFrame>
        <p:nvGraphicFramePr>
          <p:cNvPr id="286" name="Google Shape;286;p28"/>
          <p:cNvGraphicFramePr/>
          <p:nvPr/>
        </p:nvGraphicFramePr>
        <p:xfrm>
          <a:off x="3018350" y="1393075"/>
          <a:ext cx="3000000" cy="3000000"/>
        </p:xfrm>
        <a:graphic>
          <a:graphicData uri="http://schemas.openxmlformats.org/drawingml/2006/table">
            <a:tbl>
              <a:tblPr>
                <a:noFill/>
                <a:tableStyleId>{C3C58E8E-5F5A-4748-8C02-8E1424BFA53D}</a:tableStyleId>
              </a:tblPr>
              <a:tblGrid>
                <a:gridCol w="542425">
                  <a:extLst>
                    <a:ext uri="{9D8B030D-6E8A-4147-A177-3AD203B41FA5}">
                      <a16:colId xmlns:a16="http://schemas.microsoft.com/office/drawing/2014/main" val="20000"/>
                    </a:ext>
                  </a:extLst>
                </a:gridCol>
                <a:gridCol w="542425">
                  <a:extLst>
                    <a:ext uri="{9D8B030D-6E8A-4147-A177-3AD203B41FA5}">
                      <a16:colId xmlns:a16="http://schemas.microsoft.com/office/drawing/2014/main" val="20001"/>
                    </a:ext>
                  </a:extLst>
                </a:gridCol>
                <a:gridCol w="542425">
                  <a:extLst>
                    <a:ext uri="{9D8B030D-6E8A-4147-A177-3AD203B41FA5}">
                      <a16:colId xmlns:a16="http://schemas.microsoft.com/office/drawing/2014/main" val="20002"/>
                    </a:ext>
                  </a:extLst>
                </a:gridCol>
                <a:gridCol w="542425">
                  <a:extLst>
                    <a:ext uri="{9D8B030D-6E8A-4147-A177-3AD203B41FA5}">
                      <a16:colId xmlns:a16="http://schemas.microsoft.com/office/drawing/2014/main" val="20003"/>
                    </a:ext>
                  </a:extLst>
                </a:gridCol>
                <a:gridCol w="542425">
                  <a:extLst>
                    <a:ext uri="{9D8B030D-6E8A-4147-A177-3AD203B41FA5}">
                      <a16:colId xmlns:a16="http://schemas.microsoft.com/office/drawing/2014/main" val="20004"/>
                    </a:ext>
                  </a:extLst>
                </a:gridCol>
                <a:gridCol w="542425">
                  <a:extLst>
                    <a:ext uri="{9D8B030D-6E8A-4147-A177-3AD203B41FA5}">
                      <a16:colId xmlns:a16="http://schemas.microsoft.com/office/drawing/2014/main" val="20005"/>
                    </a:ext>
                  </a:extLst>
                </a:gridCol>
                <a:gridCol w="542425">
                  <a:extLst>
                    <a:ext uri="{9D8B030D-6E8A-4147-A177-3AD203B41FA5}">
                      <a16:colId xmlns:a16="http://schemas.microsoft.com/office/drawing/2014/main" val="20006"/>
                    </a:ext>
                  </a:extLst>
                </a:gridCol>
                <a:gridCol w="542425">
                  <a:extLst>
                    <a:ext uri="{9D8B030D-6E8A-4147-A177-3AD203B41FA5}">
                      <a16:colId xmlns:a16="http://schemas.microsoft.com/office/drawing/2014/main" val="20007"/>
                    </a:ext>
                  </a:extLst>
                </a:gridCol>
                <a:gridCol w="542425">
                  <a:extLst>
                    <a:ext uri="{9D8B030D-6E8A-4147-A177-3AD203B41FA5}">
                      <a16:colId xmlns:a16="http://schemas.microsoft.com/office/drawing/2014/main" val="20008"/>
                    </a:ext>
                  </a:extLst>
                </a:gridCol>
                <a:gridCol w="542425">
                  <a:extLst>
                    <a:ext uri="{9D8B030D-6E8A-4147-A177-3AD203B41FA5}">
                      <a16:colId xmlns:a16="http://schemas.microsoft.com/office/drawing/2014/main" val="20009"/>
                    </a:ext>
                  </a:extLst>
                </a:gridCol>
                <a:gridCol w="542425">
                  <a:extLst>
                    <a:ext uri="{9D8B030D-6E8A-4147-A177-3AD203B41FA5}">
                      <a16:colId xmlns:a16="http://schemas.microsoft.com/office/drawing/2014/main" val="20010"/>
                    </a:ext>
                  </a:extLst>
                </a:gridCol>
              </a:tblGrid>
              <a:tr h="350400">
                <a:tc>
                  <a:txBody>
                    <a:bodyPr/>
                    <a:lstStyle/>
                    <a:p>
                      <a:pPr marL="0" lvl="0" indent="0" algn="l" rtl="0">
                        <a:lnSpc>
                          <a:spcPct val="115000"/>
                        </a:lnSpc>
                        <a:spcBef>
                          <a:spcPts val="0"/>
                        </a:spcBef>
                        <a:spcAft>
                          <a:spcPts val="0"/>
                        </a:spcAft>
                        <a:buNone/>
                      </a:pPr>
                      <a:endParaRPr/>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0</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85.84408734336500</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1</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83.8315085595319</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2</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80.76287499634180</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3</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71.81338350743870</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4</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41.85429098918460</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50400">
                <a:tc>
                  <a:txBody>
                    <a:bodyPr/>
                    <a:lstStyle/>
                    <a:p>
                      <a:pPr marL="0" lvl="0" indent="0" algn="l" rtl="0">
                        <a:lnSpc>
                          <a:spcPct val="115000"/>
                        </a:lnSpc>
                        <a:spcBef>
                          <a:spcPts val="0"/>
                        </a:spcBef>
                        <a:spcAft>
                          <a:spcPts val="0"/>
                        </a:spcAft>
                        <a:buNone/>
                      </a:pPr>
                      <a:r>
                        <a:rPr lang="en" sz="750"/>
                        <a:t>break_inflate10</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0</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91.44002850235</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1</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91.3115258801422</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2</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85.40756723608370</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3</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82.27235253394060</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4</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55.77850296793950</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50400">
                <a:tc>
                  <a:txBody>
                    <a:bodyPr/>
                    <a:lstStyle/>
                    <a:p>
                      <a:pPr marL="0" lvl="0" indent="0" algn="l" rtl="0">
                        <a:lnSpc>
                          <a:spcPct val="115000"/>
                        </a:lnSpc>
                        <a:spcBef>
                          <a:spcPts val="0"/>
                        </a:spcBef>
                        <a:spcAft>
                          <a:spcPts val="0"/>
                        </a:spcAft>
                        <a:buNone/>
                      </a:pPr>
                      <a:r>
                        <a:rPr lang="en" sz="750"/>
                        <a:t>employ_rate</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0</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86.22128442902650</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1</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84.34831844257630</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2</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78.37876332748290</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3</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76.56133845570140</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4</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-5.1037763552540100</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50400">
                <a:tc>
                  <a:txBody>
                    <a:bodyPr/>
                    <a:lstStyle/>
                    <a:p>
                      <a:pPr marL="0" lvl="0" indent="0" algn="l" rtl="0">
                        <a:lnSpc>
                          <a:spcPct val="115000"/>
                        </a:lnSpc>
                        <a:spcBef>
                          <a:spcPts val="0"/>
                        </a:spcBef>
                        <a:spcAft>
                          <a:spcPts val="0"/>
                        </a:spcAft>
                        <a:buNone/>
                      </a:pPr>
                      <a:r>
                        <a:rPr lang="en" sz="750"/>
                        <a:t>indust_prod</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0</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90.03576677175450</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1</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88.1627132104152</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2</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78.66149793934520</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3</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66.79450064874120</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4</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4.086179760037690</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50400">
                <a:tc>
                  <a:txBody>
                    <a:bodyPr/>
                    <a:lstStyle/>
                    <a:p>
                      <a:pPr marL="0" lvl="0" indent="0" algn="l" rtl="0">
                        <a:lnSpc>
                          <a:spcPct val="115000"/>
                        </a:lnSpc>
                        <a:spcBef>
                          <a:spcPts val="0"/>
                        </a:spcBef>
                        <a:spcAft>
                          <a:spcPts val="0"/>
                        </a:spcAft>
                        <a:buNone/>
                      </a:pPr>
                      <a:r>
                        <a:rPr lang="en" sz="750"/>
                        <a:t>mortgage_rate30</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0</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88.3130377475048</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1</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84.69090522994970</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2</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80.71968276440360</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3</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69.8339464298736</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4</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18.142116709863500</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50400">
                <a:tc>
                  <a:txBody>
                    <a:bodyPr/>
                    <a:lstStyle/>
                    <a:p>
                      <a:pPr marL="0" lvl="0" indent="0" algn="l" rtl="0">
                        <a:lnSpc>
                          <a:spcPct val="115000"/>
                        </a:lnSpc>
                        <a:spcBef>
                          <a:spcPts val="0"/>
                        </a:spcBef>
                        <a:spcAft>
                          <a:spcPts val="0"/>
                        </a:spcAft>
                        <a:buNone/>
                      </a:pPr>
                      <a:r>
                        <a:rPr lang="en" sz="750"/>
                        <a:t>Sticky_Price_Cpi</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0</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84.75282779598920</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1</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81.74374565854780</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2</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78.83720934415450</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3</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70.4204609316601</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4</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15.508672674072100</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50400">
                <a:tc>
                  <a:txBody>
                    <a:bodyPr/>
                    <a:lstStyle/>
                    <a:p>
                      <a:pPr marL="0" lvl="0" indent="0" algn="l" rtl="0">
                        <a:lnSpc>
                          <a:spcPct val="115000"/>
                        </a:lnSpc>
                        <a:spcBef>
                          <a:spcPts val="0"/>
                        </a:spcBef>
                        <a:spcAft>
                          <a:spcPts val="0"/>
                        </a:spcAft>
                        <a:buNone/>
                      </a:pPr>
                      <a:r>
                        <a:rPr lang="en" sz="750"/>
                        <a:t>International_Trade</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0</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86.99495300334960</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1</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87.45069995195600</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2</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86.38992129732490</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3</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78.20428815032830</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4</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47.03826587040010</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50400">
                <a:tc>
                  <a:txBody>
                    <a:bodyPr/>
                    <a:lstStyle/>
                    <a:p>
                      <a:pPr marL="0" lvl="0" indent="0" algn="l" rtl="0">
                        <a:lnSpc>
                          <a:spcPct val="115000"/>
                        </a:lnSpc>
                        <a:spcBef>
                          <a:spcPts val="0"/>
                        </a:spcBef>
                        <a:spcAft>
                          <a:spcPts val="0"/>
                        </a:spcAft>
                        <a:buNone/>
                      </a:pPr>
                      <a:r>
                        <a:rPr lang="en" sz="750"/>
                        <a:t>Med_Cpi</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0</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85.38142424139760</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1</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82.7592851677526</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2</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78.32615194357140</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3</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76.9089212170187</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4</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54.27157059788700</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50400">
                <a:tc>
                  <a:txBody>
                    <a:bodyPr/>
                    <a:lstStyle/>
                    <a:p>
                      <a:pPr marL="0" lvl="0" indent="0" algn="l" rtl="0">
                        <a:lnSpc>
                          <a:spcPct val="115000"/>
                        </a:lnSpc>
                        <a:spcBef>
                          <a:spcPts val="0"/>
                        </a:spcBef>
                        <a:spcAft>
                          <a:spcPts val="0"/>
                        </a:spcAft>
                        <a:buNone/>
                      </a:pPr>
                      <a:r>
                        <a:rPr lang="en" sz="750"/>
                        <a:t>CPI</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0</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89.8713869973862</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1</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89.00227385866220</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2</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85.48473770614330</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3</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75.40204924216020</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4</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50"/>
                        <a:t>65.22510213569280</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287" name="Google Shape;287;p28"/>
          <p:cNvSpPr txBox="1"/>
          <p:nvPr/>
        </p:nvSpPr>
        <p:spPr>
          <a:xfrm>
            <a:off x="4283151" y="926975"/>
            <a:ext cx="3617100" cy="400200"/>
          </a:xfrm>
          <a:prstGeom prst="rect">
            <a:avLst/>
          </a:prstGeom>
          <a:solidFill>
            <a:srgbClr val="FFFFF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Quattrocento Sans"/>
                <a:ea typeface="Quattrocento Sans"/>
                <a:cs typeface="Quattrocento Sans"/>
                <a:sym typeface="Quattrocento Sans"/>
              </a:rPr>
              <a:t>              </a:t>
            </a:r>
            <a:r>
              <a:rPr lang="en">
                <a:solidFill>
                  <a:srgbClr val="FF0000"/>
                </a:solidFill>
                <a:latin typeface="Quattrocento Sans"/>
                <a:ea typeface="Quattrocento Sans"/>
                <a:cs typeface="Quattrocento Sans"/>
                <a:sym typeface="Quattrocento Sans"/>
              </a:rPr>
              <a:t> Retail Food and Trade Services          </a:t>
            </a:r>
            <a:r>
              <a:rPr lang="en">
                <a:latin typeface="Quattrocento Sans"/>
                <a:ea typeface="Quattrocento Sans"/>
                <a:cs typeface="Quattrocento Sans"/>
                <a:sym typeface="Quattrocento Sans"/>
              </a:rPr>
              <a:t>     </a:t>
            </a:r>
            <a:endParaRPr>
              <a:latin typeface="Quattrocento Sans"/>
              <a:ea typeface="Quattrocento Sans"/>
              <a:cs typeface="Quattrocento Sans"/>
              <a:sym typeface="Quattrocento Sans"/>
            </a:endParaRPr>
          </a:p>
        </p:txBody>
      </p:sp>
      <p:grpSp>
        <p:nvGrpSpPr>
          <p:cNvPr id="288" name="Google Shape;288;p28"/>
          <p:cNvGrpSpPr/>
          <p:nvPr/>
        </p:nvGrpSpPr>
        <p:grpSpPr>
          <a:xfrm>
            <a:off x="912590" y="1020469"/>
            <a:ext cx="216661" cy="213221"/>
            <a:chOff x="2605025" y="4998300"/>
            <a:chExt cx="417700" cy="429275"/>
          </a:xfrm>
        </p:grpSpPr>
        <p:sp>
          <p:nvSpPr>
            <p:cNvPr id="289" name="Google Shape;289;p28"/>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8"/>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9"/>
          <p:cNvSpPr txBox="1">
            <a:spLocks noGrp="1"/>
          </p:cNvSpPr>
          <p:nvPr>
            <p:ph type="title" idx="4294967295"/>
          </p:nvPr>
        </p:nvSpPr>
        <p:spPr>
          <a:xfrm>
            <a:off x="3046800" y="352275"/>
            <a:ext cx="3050400" cy="650700"/>
          </a:xfrm>
          <a:prstGeom prst="rect">
            <a:avLst/>
          </a:prstGeom>
          <a:ln w="9525" cap="flat" cmpd="sng">
            <a:solidFill>
              <a:schemeClr val="accen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t>Prophet Results: 2</a:t>
            </a:r>
            <a:endParaRPr sz="2400"/>
          </a:p>
        </p:txBody>
      </p:sp>
      <p:sp>
        <p:nvSpPr>
          <p:cNvPr id="297" name="Google Shape;297;p2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298" name="Google Shape;298;p29"/>
          <p:cNvSpPr txBox="1"/>
          <p:nvPr/>
        </p:nvSpPr>
        <p:spPr>
          <a:xfrm>
            <a:off x="5156700" y="1927250"/>
            <a:ext cx="601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Quattrocento Sans"/>
              <a:ea typeface="Quattrocento Sans"/>
              <a:cs typeface="Quattrocento Sans"/>
              <a:sym typeface="Quattrocento Sans"/>
            </a:endParaRPr>
          </a:p>
        </p:txBody>
      </p:sp>
      <p:sp>
        <p:nvSpPr>
          <p:cNvPr id="299" name="Google Shape;299;p29"/>
          <p:cNvSpPr txBox="1">
            <a:spLocks noGrp="1"/>
          </p:cNvSpPr>
          <p:nvPr>
            <p:ph type="body" idx="4294967295"/>
          </p:nvPr>
        </p:nvSpPr>
        <p:spPr>
          <a:xfrm>
            <a:off x="4555125" y="1397600"/>
            <a:ext cx="3191700" cy="1732800"/>
          </a:xfrm>
          <a:prstGeom prst="rect">
            <a:avLst/>
          </a:prstGeom>
          <a:noFill/>
          <a:ln w="28575" cap="flat" cmpd="sng">
            <a:solidFill>
              <a:srgbClr val="0B539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600"/>
              </a:spcBef>
              <a:spcAft>
                <a:spcPts val="0"/>
              </a:spcAft>
              <a:buNone/>
            </a:pPr>
            <a:r>
              <a:rPr lang="en" sz="2000" u="sng"/>
              <a:t>Worst Results:</a:t>
            </a:r>
            <a:r>
              <a:rPr lang="en"/>
              <a:t> </a:t>
            </a:r>
            <a:endParaRPr sz="1600"/>
          </a:p>
          <a:p>
            <a:pPr marL="457200" lvl="0" indent="-330200" algn="l" rtl="0">
              <a:spcBef>
                <a:spcPts val="600"/>
              </a:spcBef>
              <a:spcAft>
                <a:spcPts val="0"/>
              </a:spcAft>
              <a:buSzPts val="1600"/>
              <a:buChar char="❖"/>
            </a:pPr>
            <a:r>
              <a:rPr lang="en" sz="1600"/>
              <a:t>Gas Stations </a:t>
            </a:r>
            <a:endParaRPr sz="1600"/>
          </a:p>
          <a:p>
            <a:pPr marL="457200" lvl="0" indent="-330200" algn="l" rtl="0">
              <a:spcBef>
                <a:spcPts val="0"/>
              </a:spcBef>
              <a:spcAft>
                <a:spcPts val="0"/>
              </a:spcAft>
              <a:buSzPts val="1600"/>
              <a:buChar char="❖"/>
            </a:pPr>
            <a:r>
              <a:rPr lang="en" sz="1600"/>
              <a:t>Sporting Goods, Hobby, Musical Instruments, and Book Stores</a:t>
            </a:r>
            <a:endParaRPr sz="1600"/>
          </a:p>
        </p:txBody>
      </p:sp>
      <p:sp>
        <p:nvSpPr>
          <p:cNvPr id="300" name="Google Shape;300;p29"/>
          <p:cNvSpPr txBox="1">
            <a:spLocks noGrp="1"/>
          </p:cNvSpPr>
          <p:nvPr>
            <p:ph type="body" idx="4294967295"/>
          </p:nvPr>
        </p:nvSpPr>
        <p:spPr>
          <a:xfrm>
            <a:off x="1363525" y="3130400"/>
            <a:ext cx="3191700" cy="1732800"/>
          </a:xfrm>
          <a:prstGeom prst="rect">
            <a:avLst/>
          </a:prstGeom>
          <a:noFill/>
          <a:ln w="28575" cap="flat" cmpd="sng">
            <a:solidFill>
              <a:srgbClr val="0B539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600"/>
              </a:spcBef>
              <a:spcAft>
                <a:spcPts val="0"/>
              </a:spcAft>
              <a:buNone/>
            </a:pPr>
            <a:r>
              <a:rPr lang="en" sz="2000" u="sng"/>
              <a:t>Observations:</a:t>
            </a:r>
            <a:endParaRPr sz="2000" u="sng"/>
          </a:p>
          <a:p>
            <a:pPr marL="457200" lvl="0" indent="-323850" algn="l" rtl="0">
              <a:spcBef>
                <a:spcPts val="600"/>
              </a:spcBef>
              <a:spcAft>
                <a:spcPts val="0"/>
              </a:spcAft>
              <a:buSzPts val="1500"/>
              <a:buChar char="❖"/>
            </a:pPr>
            <a:r>
              <a:rPr lang="en" sz="1500"/>
              <a:t>Inflation most consistently high economic indicator </a:t>
            </a:r>
            <a:endParaRPr sz="1500"/>
          </a:p>
          <a:p>
            <a:pPr marL="457200" lvl="0" indent="-323850" algn="l" rtl="0">
              <a:spcBef>
                <a:spcPts val="0"/>
              </a:spcBef>
              <a:spcAft>
                <a:spcPts val="0"/>
              </a:spcAft>
              <a:buSzPts val="1500"/>
              <a:buChar char="❖"/>
            </a:pPr>
            <a:r>
              <a:rPr lang="en" sz="1500"/>
              <a:t>Highest variance: low-90’s</a:t>
            </a:r>
            <a:endParaRPr sz="1500"/>
          </a:p>
          <a:p>
            <a:pPr marL="457200" lvl="0" indent="-323850" algn="l" rtl="0">
              <a:spcBef>
                <a:spcPts val="0"/>
              </a:spcBef>
              <a:spcAft>
                <a:spcPts val="0"/>
              </a:spcAft>
              <a:buSzPts val="1500"/>
              <a:buChar char="❖"/>
            </a:pPr>
            <a:r>
              <a:rPr lang="en" sz="1500"/>
              <a:t>Lowest variance: low-20’s </a:t>
            </a:r>
            <a:endParaRPr sz="1500"/>
          </a:p>
          <a:p>
            <a:pPr marL="914400" lvl="1" indent="-323850" algn="l" rtl="0">
              <a:spcBef>
                <a:spcPts val="0"/>
              </a:spcBef>
              <a:spcAft>
                <a:spcPts val="0"/>
              </a:spcAft>
              <a:buSzPts val="1500"/>
              <a:buChar char="➢"/>
            </a:pPr>
            <a:r>
              <a:rPr lang="en" sz="1500"/>
              <a:t>Three outliers </a:t>
            </a:r>
            <a:endParaRPr sz="1500"/>
          </a:p>
        </p:txBody>
      </p:sp>
      <p:sp>
        <p:nvSpPr>
          <p:cNvPr id="301" name="Google Shape;301;p29"/>
          <p:cNvSpPr txBox="1">
            <a:spLocks noGrp="1"/>
          </p:cNvSpPr>
          <p:nvPr>
            <p:ph type="body" idx="4294967295"/>
          </p:nvPr>
        </p:nvSpPr>
        <p:spPr>
          <a:xfrm>
            <a:off x="4555125" y="3130400"/>
            <a:ext cx="3191700" cy="17328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600"/>
              </a:spcBef>
              <a:spcAft>
                <a:spcPts val="0"/>
              </a:spcAft>
              <a:buNone/>
            </a:pPr>
            <a:r>
              <a:rPr lang="en" sz="2000" u="sng"/>
              <a:t>Observations:  </a:t>
            </a:r>
            <a:endParaRPr sz="2000" u="sng"/>
          </a:p>
          <a:p>
            <a:pPr marL="457200" lvl="0" indent="-330200" algn="l" rtl="0">
              <a:spcBef>
                <a:spcPts val="600"/>
              </a:spcBef>
              <a:spcAft>
                <a:spcPts val="0"/>
              </a:spcAft>
              <a:buSzPts val="1600"/>
              <a:buChar char="❖"/>
            </a:pPr>
            <a:r>
              <a:rPr lang="en" sz="1600"/>
              <a:t>Diminishing returns for derivatives (54/65 negative results occurred as a result of using 3 or 4 derivatives) </a:t>
            </a:r>
            <a:endParaRPr sz="1600"/>
          </a:p>
          <a:p>
            <a:pPr marL="0" lvl="0" indent="0" algn="l" rtl="0">
              <a:spcBef>
                <a:spcPts val="600"/>
              </a:spcBef>
              <a:spcAft>
                <a:spcPts val="0"/>
              </a:spcAft>
              <a:buNone/>
            </a:pPr>
            <a:endParaRPr sz="1600" u="sng"/>
          </a:p>
        </p:txBody>
      </p:sp>
      <p:sp>
        <p:nvSpPr>
          <p:cNvPr id="302" name="Google Shape;302;p29"/>
          <p:cNvSpPr txBox="1">
            <a:spLocks noGrp="1"/>
          </p:cNvSpPr>
          <p:nvPr>
            <p:ph type="body" idx="4294967295"/>
          </p:nvPr>
        </p:nvSpPr>
        <p:spPr>
          <a:xfrm>
            <a:off x="1363525" y="1397600"/>
            <a:ext cx="3191700" cy="17328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600"/>
              </a:spcBef>
              <a:spcAft>
                <a:spcPts val="0"/>
              </a:spcAft>
              <a:buNone/>
            </a:pPr>
            <a:r>
              <a:rPr lang="en" sz="2000" u="sng"/>
              <a:t>Best Results: </a:t>
            </a:r>
            <a:endParaRPr sz="2000" u="sng"/>
          </a:p>
          <a:p>
            <a:pPr marL="457200" lvl="0" indent="-330200" algn="l" rtl="0">
              <a:spcBef>
                <a:spcPts val="600"/>
              </a:spcBef>
              <a:spcAft>
                <a:spcPts val="0"/>
              </a:spcAft>
              <a:buSzPts val="1600"/>
              <a:buChar char="❖"/>
            </a:pPr>
            <a:r>
              <a:rPr lang="en" sz="1600"/>
              <a:t>Retail Food and Trade Services </a:t>
            </a:r>
            <a:endParaRPr sz="1600"/>
          </a:p>
          <a:p>
            <a:pPr marL="457200" lvl="0" indent="-330200" algn="l" rtl="0">
              <a:spcBef>
                <a:spcPts val="0"/>
              </a:spcBef>
              <a:spcAft>
                <a:spcPts val="0"/>
              </a:spcAft>
              <a:buSzPts val="1600"/>
              <a:buChar char="❖"/>
            </a:pPr>
            <a:r>
              <a:rPr lang="en" sz="1600"/>
              <a:t>Retail Trade</a:t>
            </a:r>
            <a:endParaRPr sz="1600"/>
          </a:p>
          <a:p>
            <a:pPr marL="0" lvl="0" indent="0" algn="l" rtl="0">
              <a:spcBef>
                <a:spcPts val="600"/>
              </a:spcBef>
              <a:spcAft>
                <a:spcPts val="0"/>
              </a:spcAft>
              <a:buNone/>
            </a:pPr>
            <a:endParaRPr sz="1600"/>
          </a:p>
        </p:txBody>
      </p:sp>
      <p:sp>
        <p:nvSpPr>
          <p:cNvPr id="303" name="Google Shape;303;p29"/>
          <p:cNvSpPr/>
          <p:nvPr/>
        </p:nvSpPr>
        <p:spPr>
          <a:xfrm>
            <a:off x="937875" y="888350"/>
            <a:ext cx="701700" cy="719700"/>
          </a:xfrm>
          <a:prstGeom prst="ellipse">
            <a:avLst/>
          </a:prstGeom>
          <a:solidFill>
            <a:schemeClr val="lt1"/>
          </a:solidFill>
          <a:ln w="9525" cap="flat" cmpd="sng">
            <a:solidFill>
              <a:schemeClr val="accent1"/>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 name="Google Shape;304;p29"/>
          <p:cNvGrpSpPr/>
          <p:nvPr/>
        </p:nvGrpSpPr>
        <p:grpSpPr>
          <a:xfrm>
            <a:off x="1071821" y="1069868"/>
            <a:ext cx="433805" cy="356664"/>
            <a:chOff x="5292575" y="3681900"/>
            <a:chExt cx="420150" cy="373275"/>
          </a:xfrm>
        </p:grpSpPr>
        <p:sp>
          <p:nvSpPr>
            <p:cNvPr id="305" name="Google Shape;305;p29"/>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9"/>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9"/>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9"/>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9"/>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9"/>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9"/>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0"/>
          <p:cNvSpPr/>
          <p:nvPr/>
        </p:nvSpPr>
        <p:spPr>
          <a:xfrm>
            <a:off x="788736" y="521675"/>
            <a:ext cx="1204200" cy="1210800"/>
          </a:xfrm>
          <a:prstGeom prst="ellipse">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txBox="1">
            <a:spLocks noGrp="1"/>
          </p:cNvSpPr>
          <p:nvPr>
            <p:ph type="title"/>
          </p:nvPr>
        </p:nvSpPr>
        <p:spPr>
          <a:xfrm>
            <a:off x="2287900" y="909275"/>
            <a:ext cx="5396400" cy="435600"/>
          </a:xfrm>
          <a:prstGeom prst="rect">
            <a:avLst/>
          </a:prstGeom>
          <a:solidFill>
            <a:schemeClr val="lt1"/>
          </a:solidFill>
        </p:spPr>
        <p:txBody>
          <a:bodyPr spcFirstLastPara="1" wrap="square" lIns="91425" tIns="91425" rIns="91425" bIns="91425" anchor="ctr" anchorCtr="0">
            <a:noAutofit/>
          </a:bodyPr>
          <a:lstStyle/>
          <a:p>
            <a:pPr marL="0" lvl="0" indent="0" algn="l" rtl="0">
              <a:spcBef>
                <a:spcPts val="0"/>
              </a:spcBef>
              <a:spcAft>
                <a:spcPts val="0"/>
              </a:spcAft>
              <a:buNone/>
            </a:pPr>
            <a:r>
              <a:rPr lang="en" sz="2400"/>
              <a:t>  Comparison to Tensorflow</a:t>
            </a:r>
            <a:endParaRPr sz="2400"/>
          </a:p>
        </p:txBody>
      </p:sp>
      <p:sp>
        <p:nvSpPr>
          <p:cNvPr id="318" name="Google Shape;318;p30"/>
          <p:cNvSpPr txBox="1">
            <a:spLocks noGrp="1"/>
          </p:cNvSpPr>
          <p:nvPr>
            <p:ph type="body" idx="1"/>
          </p:nvPr>
        </p:nvSpPr>
        <p:spPr>
          <a:xfrm>
            <a:off x="2212800" y="1572300"/>
            <a:ext cx="4718400" cy="6603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a:t>Prophet yielded much better results…for now</a:t>
            </a:r>
            <a:r>
              <a:rPr lang="en"/>
              <a:t> </a:t>
            </a:r>
            <a:endParaRPr/>
          </a:p>
          <a:p>
            <a:pPr marL="0" lvl="0" indent="0" algn="l" rtl="0">
              <a:spcBef>
                <a:spcPts val="600"/>
              </a:spcBef>
              <a:spcAft>
                <a:spcPts val="0"/>
              </a:spcAft>
              <a:buNone/>
            </a:pPr>
            <a:endParaRPr/>
          </a:p>
        </p:txBody>
      </p:sp>
      <p:sp>
        <p:nvSpPr>
          <p:cNvPr id="319" name="Google Shape;319;p3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pic>
        <p:nvPicPr>
          <p:cNvPr id="320" name="Google Shape;320;p30"/>
          <p:cNvPicPr preferRelativeResize="0"/>
          <p:nvPr/>
        </p:nvPicPr>
        <p:blipFill>
          <a:blip r:embed="rId3">
            <a:alphaModFix/>
          </a:blip>
          <a:stretch>
            <a:fillRect/>
          </a:stretch>
        </p:blipFill>
        <p:spPr>
          <a:xfrm>
            <a:off x="968738" y="775350"/>
            <a:ext cx="844175" cy="703451"/>
          </a:xfrm>
          <a:prstGeom prst="rect">
            <a:avLst/>
          </a:prstGeom>
          <a:noFill/>
          <a:ln>
            <a:noFill/>
          </a:ln>
        </p:spPr>
      </p:pic>
      <p:graphicFrame>
        <p:nvGraphicFramePr>
          <p:cNvPr id="321" name="Google Shape;321;p30"/>
          <p:cNvGraphicFramePr/>
          <p:nvPr/>
        </p:nvGraphicFramePr>
        <p:xfrm>
          <a:off x="1398863" y="2460050"/>
          <a:ext cx="3000000" cy="3000000"/>
        </p:xfrm>
        <a:graphic>
          <a:graphicData uri="http://schemas.openxmlformats.org/drawingml/2006/table">
            <a:tbl>
              <a:tblPr>
                <a:noFill/>
                <a:tableStyleId>{C3C58E8E-5F5A-4748-8C02-8E1424BFA53D}</a:tableStyleId>
              </a:tblPr>
              <a:tblGrid>
                <a:gridCol w="889025">
                  <a:extLst>
                    <a:ext uri="{9D8B030D-6E8A-4147-A177-3AD203B41FA5}">
                      <a16:colId xmlns:a16="http://schemas.microsoft.com/office/drawing/2014/main" val="20000"/>
                    </a:ext>
                  </a:extLst>
                </a:gridCol>
                <a:gridCol w="889025">
                  <a:extLst>
                    <a:ext uri="{9D8B030D-6E8A-4147-A177-3AD203B41FA5}">
                      <a16:colId xmlns:a16="http://schemas.microsoft.com/office/drawing/2014/main" val="20001"/>
                    </a:ext>
                  </a:extLst>
                </a:gridCol>
                <a:gridCol w="889025">
                  <a:extLst>
                    <a:ext uri="{9D8B030D-6E8A-4147-A177-3AD203B41FA5}">
                      <a16:colId xmlns:a16="http://schemas.microsoft.com/office/drawing/2014/main" val="20002"/>
                    </a:ext>
                  </a:extLst>
                </a:gridCol>
                <a:gridCol w="889025">
                  <a:extLst>
                    <a:ext uri="{9D8B030D-6E8A-4147-A177-3AD203B41FA5}">
                      <a16:colId xmlns:a16="http://schemas.microsoft.com/office/drawing/2014/main" val="20003"/>
                    </a:ext>
                  </a:extLst>
                </a:gridCol>
                <a:gridCol w="889025">
                  <a:extLst>
                    <a:ext uri="{9D8B030D-6E8A-4147-A177-3AD203B41FA5}">
                      <a16:colId xmlns:a16="http://schemas.microsoft.com/office/drawing/2014/main" val="20004"/>
                    </a:ext>
                  </a:extLst>
                </a:gridCol>
                <a:gridCol w="889025">
                  <a:extLst>
                    <a:ext uri="{9D8B030D-6E8A-4147-A177-3AD203B41FA5}">
                      <a16:colId xmlns:a16="http://schemas.microsoft.com/office/drawing/2014/main" val="20005"/>
                    </a:ext>
                  </a:extLst>
                </a:gridCol>
                <a:gridCol w="889025">
                  <a:extLst>
                    <a:ext uri="{9D8B030D-6E8A-4147-A177-3AD203B41FA5}">
                      <a16:colId xmlns:a16="http://schemas.microsoft.com/office/drawing/2014/main" val="20006"/>
                    </a:ext>
                  </a:extLst>
                </a:gridCol>
              </a:tblGrid>
              <a:tr h="1022125">
                <a:tc>
                  <a:txBody>
                    <a:bodyPr/>
                    <a:lstStyle/>
                    <a:p>
                      <a:pPr marL="0" lvl="0" indent="0" algn="l" rtl="0">
                        <a:spcBef>
                          <a:spcPts val="0"/>
                        </a:spcBef>
                        <a:spcAft>
                          <a:spcPts val="0"/>
                        </a:spcAft>
                        <a:buNone/>
                      </a:pPr>
                      <a:r>
                        <a:rPr lang="en" sz="1000" b="1" u="sng">
                          <a:solidFill>
                            <a:schemeClr val="dk1"/>
                          </a:solidFill>
                          <a:latin typeface="Quattrocento Sans"/>
                          <a:ea typeface="Quattrocento Sans"/>
                          <a:cs typeface="Quattrocento Sans"/>
                          <a:sym typeface="Quattrocento Sans"/>
                        </a:rPr>
                        <a:t>NONSTORE</a:t>
                      </a:r>
                      <a:endParaRPr sz="1000" b="1" u="sng">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r>
                        <a:rPr lang="en" sz="1000" b="1" u="sng">
                          <a:solidFill>
                            <a:schemeClr val="dk1"/>
                          </a:solidFill>
                          <a:latin typeface="Quattrocento Sans"/>
                          <a:ea typeface="Quattrocento Sans"/>
                          <a:cs typeface="Quattrocento Sans"/>
                          <a:sym typeface="Quattrocento Sans"/>
                        </a:rPr>
                        <a:t>RETAILERS</a:t>
                      </a:r>
                      <a:endParaRPr sz="1000" b="1" u="sng">
                        <a:solidFill>
                          <a:schemeClr val="dk1"/>
                        </a:solidFill>
                        <a:latin typeface="Quattrocento Sans"/>
                        <a:ea typeface="Quattrocento Sans"/>
                        <a:cs typeface="Quattrocento Sans"/>
                        <a:sym typeface="Quattrocento Sa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Quattrocento Sans"/>
                          <a:ea typeface="Quattrocento Sans"/>
                          <a:cs typeface="Quattrocento Sans"/>
                          <a:sym typeface="Quattrocento Sans"/>
                        </a:rPr>
                        <a:t>No indicator</a:t>
                      </a:r>
                      <a:endParaRPr sz="1000">
                        <a:latin typeface="Quattrocento Sans"/>
                        <a:ea typeface="Quattrocento Sans"/>
                        <a:cs typeface="Quattrocento Sans"/>
                        <a:sym typeface="Quattrocento Sa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Quattrocento Sans"/>
                          <a:ea typeface="Quattrocento Sans"/>
                          <a:cs typeface="Quattrocento Sans"/>
                          <a:sym typeface="Quattrocento Sans"/>
                        </a:rPr>
                        <a:t>International Trade (Import)</a:t>
                      </a:r>
                      <a:endParaRPr sz="1000">
                        <a:latin typeface="Quattrocento Sans"/>
                        <a:ea typeface="Quattrocento Sans"/>
                        <a:cs typeface="Quattrocento Sans"/>
                        <a:sym typeface="Quattrocento Sa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Quattrocento Sans"/>
                          <a:ea typeface="Quattrocento Sans"/>
                          <a:cs typeface="Quattrocento Sans"/>
                          <a:sym typeface="Quattrocento Sans"/>
                        </a:rPr>
                        <a:t>1 Derivative</a:t>
                      </a:r>
                      <a:endParaRPr sz="1000">
                        <a:latin typeface="Quattrocento Sans"/>
                        <a:ea typeface="Quattrocento Sans"/>
                        <a:cs typeface="Quattrocento Sans"/>
                        <a:sym typeface="Quattrocento Sa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Quattrocento Sans"/>
                          <a:ea typeface="Quattrocento Sans"/>
                          <a:cs typeface="Quattrocento Sans"/>
                          <a:sym typeface="Quattrocento Sans"/>
                        </a:rPr>
                        <a:t>2 Derivatives</a:t>
                      </a:r>
                      <a:endParaRPr sz="1000">
                        <a:latin typeface="Quattrocento Sans"/>
                        <a:ea typeface="Quattrocento Sans"/>
                        <a:cs typeface="Quattrocento Sans"/>
                        <a:sym typeface="Quattrocento Sa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Quattrocento Sans"/>
                          <a:ea typeface="Quattrocento Sans"/>
                          <a:cs typeface="Quattrocento Sans"/>
                          <a:sym typeface="Quattrocento Sans"/>
                        </a:rPr>
                        <a:t>Import +1  1 Derivative </a:t>
                      </a:r>
                      <a:endParaRPr sz="1000">
                        <a:latin typeface="Quattrocento Sans"/>
                        <a:ea typeface="Quattrocento Sans"/>
                        <a:cs typeface="Quattrocento Sans"/>
                        <a:sym typeface="Quattrocento Sa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Quattrocento Sans"/>
                          <a:ea typeface="Quattrocento Sans"/>
                          <a:cs typeface="Quattrocento Sans"/>
                          <a:sym typeface="Quattrocento Sans"/>
                        </a:rPr>
                        <a:t>Import+ 2 Derivatives </a:t>
                      </a:r>
                      <a:endParaRPr sz="1000">
                        <a:latin typeface="Quattrocento Sans"/>
                        <a:ea typeface="Quattrocento Sans"/>
                        <a:cs typeface="Quattrocento Sans"/>
                        <a:sym typeface="Quattrocento Sa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757175">
                <a:tc>
                  <a:txBody>
                    <a:bodyPr/>
                    <a:lstStyle/>
                    <a:p>
                      <a:pPr marL="0" lvl="0" indent="0" algn="l" rtl="0">
                        <a:spcBef>
                          <a:spcPts val="0"/>
                        </a:spcBef>
                        <a:spcAft>
                          <a:spcPts val="0"/>
                        </a:spcAft>
                        <a:buNone/>
                      </a:pPr>
                      <a:r>
                        <a:rPr lang="en" sz="1000">
                          <a:latin typeface="Quattrocento Sans"/>
                          <a:ea typeface="Quattrocento Sans"/>
                          <a:cs typeface="Quattrocento Sans"/>
                          <a:sym typeface="Quattrocento Sans"/>
                        </a:rPr>
                        <a:t>Tensorflow</a:t>
                      </a:r>
                      <a:endParaRPr sz="1000">
                        <a:latin typeface="Quattrocento Sans"/>
                        <a:ea typeface="Quattrocento Sans"/>
                        <a:cs typeface="Quattrocento Sans"/>
                        <a:sym typeface="Quattrocento Sa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Quattrocento Sans"/>
                          <a:ea typeface="Quattrocento Sans"/>
                          <a:cs typeface="Quattrocento Sans"/>
                          <a:sym typeface="Quattrocento Sans"/>
                        </a:rPr>
                        <a:t>1.1915</a:t>
                      </a:r>
                      <a:endParaRPr sz="1000">
                        <a:latin typeface="Quattrocento Sans"/>
                        <a:ea typeface="Quattrocento Sans"/>
                        <a:cs typeface="Quattrocento Sans"/>
                        <a:sym typeface="Quattrocento Sa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Quattrocento Sans"/>
                          <a:ea typeface="Quattrocento Sans"/>
                          <a:cs typeface="Quattrocento Sans"/>
                          <a:sym typeface="Quattrocento Sans"/>
                        </a:rPr>
                        <a:t>24.6666</a:t>
                      </a:r>
                      <a:endParaRPr sz="1000">
                        <a:latin typeface="Quattrocento Sans"/>
                        <a:ea typeface="Quattrocento Sans"/>
                        <a:cs typeface="Quattrocento Sans"/>
                        <a:sym typeface="Quattrocento Sa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solidFill>
                            <a:schemeClr val="dk1"/>
                          </a:solidFill>
                          <a:latin typeface="Quattrocento Sans"/>
                          <a:ea typeface="Quattrocento Sans"/>
                          <a:cs typeface="Quattrocento Sans"/>
                          <a:sym typeface="Quattrocento Sans"/>
                        </a:rPr>
                        <a:t>11.7809</a:t>
                      </a:r>
                      <a:endParaRPr sz="1000">
                        <a:solidFill>
                          <a:schemeClr val="dk1"/>
                        </a:solidFill>
                        <a:latin typeface="Quattrocento Sans"/>
                        <a:ea typeface="Quattrocento Sans"/>
                        <a:cs typeface="Quattrocento Sans"/>
                        <a:sym typeface="Quattrocento Sa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solidFill>
                            <a:schemeClr val="dk1"/>
                          </a:solidFill>
                          <a:latin typeface="Quattrocento Sans"/>
                          <a:ea typeface="Quattrocento Sans"/>
                          <a:cs typeface="Quattrocento Sans"/>
                          <a:sym typeface="Quattrocento Sans"/>
                        </a:rPr>
                        <a:t>24.5420</a:t>
                      </a:r>
                      <a:endParaRPr sz="1000">
                        <a:solidFill>
                          <a:schemeClr val="dk1"/>
                        </a:solidFill>
                        <a:latin typeface="Quattrocento Sans"/>
                        <a:ea typeface="Quattrocento Sans"/>
                        <a:cs typeface="Quattrocento Sans"/>
                        <a:sym typeface="Quattrocento Sa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solidFill>
                            <a:schemeClr val="dk1"/>
                          </a:solidFill>
                          <a:latin typeface="Quattrocento Sans"/>
                          <a:ea typeface="Quattrocento Sans"/>
                          <a:cs typeface="Quattrocento Sans"/>
                          <a:sym typeface="Quattrocento Sans"/>
                        </a:rPr>
                        <a:t>27.8489</a:t>
                      </a:r>
                      <a:endParaRPr sz="1000">
                        <a:solidFill>
                          <a:schemeClr val="dk1"/>
                        </a:solidFill>
                        <a:latin typeface="Quattrocento Sans"/>
                        <a:ea typeface="Quattrocento Sans"/>
                        <a:cs typeface="Quattrocento Sans"/>
                        <a:sym typeface="Quattrocento Sa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a:buNone/>
                      </a:pPr>
                      <a:r>
                        <a:rPr lang="en" sz="1000">
                          <a:solidFill>
                            <a:schemeClr val="dk1"/>
                          </a:solidFill>
                          <a:latin typeface="Quattrocento Sans"/>
                          <a:ea typeface="Quattrocento Sans"/>
                          <a:cs typeface="Quattrocento Sans"/>
                          <a:sym typeface="Quattrocento Sans"/>
                        </a:rPr>
                        <a:t>39.2510</a:t>
                      </a:r>
                      <a:endParaRPr sz="1000">
                        <a:solidFill>
                          <a:schemeClr val="dk1"/>
                        </a:solidFill>
                        <a:latin typeface="Quattrocento Sans"/>
                        <a:ea typeface="Quattrocento Sans"/>
                        <a:cs typeface="Quattrocento Sans"/>
                        <a:sym typeface="Quattrocento Sa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10500">
                <a:tc>
                  <a:txBody>
                    <a:bodyPr/>
                    <a:lstStyle/>
                    <a:p>
                      <a:pPr marL="0" lvl="0" indent="0" algn="l" rtl="0">
                        <a:spcBef>
                          <a:spcPts val="0"/>
                        </a:spcBef>
                        <a:spcAft>
                          <a:spcPts val="0"/>
                        </a:spcAft>
                        <a:buNone/>
                      </a:pPr>
                      <a:r>
                        <a:rPr lang="en" sz="1000">
                          <a:latin typeface="Quattrocento Sans"/>
                          <a:ea typeface="Quattrocento Sans"/>
                          <a:cs typeface="Quattrocento Sans"/>
                          <a:sym typeface="Quattrocento Sans"/>
                        </a:rPr>
                        <a:t>Prophet</a:t>
                      </a:r>
                      <a:endParaRPr sz="1000">
                        <a:latin typeface="Quattrocento Sans"/>
                        <a:ea typeface="Quattrocento Sans"/>
                        <a:cs typeface="Quattrocento Sans"/>
                        <a:sym typeface="Quattrocento Sa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Quattrocento Sans"/>
                          <a:ea typeface="Quattrocento Sans"/>
                          <a:cs typeface="Quattrocento Sans"/>
                          <a:sym typeface="Quattrocento Sans"/>
                        </a:rPr>
                        <a:t>82.5969</a:t>
                      </a:r>
                      <a:endParaRPr sz="1000">
                        <a:latin typeface="Quattrocento Sans"/>
                        <a:ea typeface="Quattrocento Sans"/>
                        <a:cs typeface="Quattrocento Sans"/>
                        <a:sym typeface="Quattrocento Sa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Quattrocento Sans"/>
                          <a:ea typeface="Quattrocento Sans"/>
                          <a:cs typeface="Quattrocento Sans"/>
                          <a:sym typeface="Quattrocento Sans"/>
                        </a:rPr>
                        <a:t>78.3303</a:t>
                      </a:r>
                      <a:endParaRPr sz="1000">
                        <a:latin typeface="Quattrocento Sans"/>
                        <a:ea typeface="Quattrocento Sans"/>
                        <a:cs typeface="Quattrocento Sans"/>
                        <a:sym typeface="Quattrocento Sa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solidFill>
                            <a:schemeClr val="dk1"/>
                          </a:solidFill>
                          <a:latin typeface="Quattrocento Sans"/>
                          <a:ea typeface="Quattrocento Sans"/>
                          <a:cs typeface="Quattrocento Sans"/>
                          <a:sym typeface="Quattrocento Sans"/>
                        </a:rPr>
                        <a:t>82.2183</a:t>
                      </a:r>
                      <a:endParaRPr sz="1000">
                        <a:solidFill>
                          <a:schemeClr val="dk1"/>
                        </a:solidFill>
                        <a:latin typeface="Quattrocento Sans"/>
                        <a:ea typeface="Quattrocento Sans"/>
                        <a:cs typeface="Quattrocento Sans"/>
                        <a:sym typeface="Quattrocento Sa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solidFill>
                            <a:schemeClr val="dk1"/>
                          </a:solidFill>
                          <a:latin typeface="Quattrocento Sans"/>
                          <a:ea typeface="Quattrocento Sans"/>
                          <a:cs typeface="Quattrocento Sans"/>
                          <a:sym typeface="Quattrocento Sans"/>
                        </a:rPr>
                        <a:t>82.3394</a:t>
                      </a:r>
                      <a:endParaRPr sz="1000">
                        <a:solidFill>
                          <a:schemeClr val="dk1"/>
                        </a:solidFill>
                        <a:latin typeface="Quattrocento Sans"/>
                        <a:ea typeface="Quattrocento Sans"/>
                        <a:cs typeface="Quattrocento Sans"/>
                        <a:sym typeface="Quattrocento Sa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solidFill>
                            <a:schemeClr val="dk1"/>
                          </a:solidFill>
                          <a:latin typeface="Quattrocento Sans"/>
                          <a:ea typeface="Quattrocento Sans"/>
                          <a:cs typeface="Quattrocento Sans"/>
                          <a:sym typeface="Quattrocento Sans"/>
                        </a:rPr>
                        <a:t>79.2021</a:t>
                      </a:r>
                      <a:endParaRPr sz="1000">
                        <a:solidFill>
                          <a:schemeClr val="dk1"/>
                        </a:solidFill>
                        <a:latin typeface="Quattrocento Sans"/>
                        <a:ea typeface="Quattrocento Sans"/>
                        <a:cs typeface="Quattrocento Sans"/>
                        <a:sym typeface="Quattrocento Sa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solidFill>
                            <a:schemeClr val="dk1"/>
                          </a:solidFill>
                          <a:latin typeface="Quattrocento Sans"/>
                          <a:ea typeface="Quattrocento Sans"/>
                          <a:cs typeface="Quattrocento Sans"/>
                          <a:sym typeface="Quattrocento Sans"/>
                        </a:rPr>
                        <a:t>80.8244</a:t>
                      </a:r>
                      <a:endParaRPr sz="1000">
                        <a:solidFill>
                          <a:schemeClr val="dk1"/>
                        </a:solidFill>
                        <a:latin typeface="Quattrocento Sans"/>
                        <a:ea typeface="Quattrocento Sans"/>
                        <a:cs typeface="Quattrocento Sans"/>
                        <a:sym typeface="Quattrocento Sa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322" name="Google Shape;322;p30"/>
          <p:cNvPicPr preferRelativeResize="0"/>
          <p:nvPr/>
        </p:nvPicPr>
        <p:blipFill>
          <a:blip r:embed="rId4">
            <a:alphaModFix/>
          </a:blip>
          <a:stretch>
            <a:fillRect/>
          </a:stretch>
        </p:blipFill>
        <p:spPr>
          <a:xfrm>
            <a:off x="6851250" y="405975"/>
            <a:ext cx="1264475" cy="1264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p:nvPr/>
        </p:nvSpPr>
        <p:spPr>
          <a:xfrm>
            <a:off x="5650" y="4163500"/>
            <a:ext cx="9144000" cy="97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a:highlight>
                  <a:schemeClr val="accent1"/>
                </a:highlight>
              </a:rPr>
              <a:t>Background</a:t>
            </a:r>
            <a:endParaRPr sz="2500">
              <a:highlight>
                <a:schemeClr val="accent1"/>
              </a:highlight>
            </a:endParaRPr>
          </a:p>
        </p:txBody>
      </p:sp>
      <p:grpSp>
        <p:nvGrpSpPr>
          <p:cNvPr id="91" name="Google Shape;91;p13"/>
          <p:cNvGrpSpPr/>
          <p:nvPr/>
        </p:nvGrpSpPr>
        <p:grpSpPr>
          <a:xfrm>
            <a:off x="916458" y="1019750"/>
            <a:ext cx="214625" cy="214625"/>
            <a:chOff x="2594050" y="1631825"/>
            <a:chExt cx="439625" cy="439625"/>
          </a:xfrm>
        </p:grpSpPr>
        <p:sp>
          <p:nvSpPr>
            <p:cNvPr id="92" name="Google Shape;92;p1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13"/>
          <p:cNvSpPr txBox="1"/>
          <p:nvPr/>
        </p:nvSpPr>
        <p:spPr>
          <a:xfrm>
            <a:off x="1381250" y="1578150"/>
            <a:ext cx="67329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700">
                <a:latin typeface="Quattrocento Sans"/>
                <a:ea typeface="Quattrocento Sans"/>
                <a:cs typeface="Quattrocento Sans"/>
                <a:sym typeface="Quattrocento Sans"/>
              </a:rPr>
              <a:t>The advent of new sales models have brought countless profits to companies all over the world, allowing them to make future sales predictions and allocate resources more efficiently. </a:t>
            </a:r>
            <a:endParaRPr sz="1700">
              <a:latin typeface="Quattrocento Sans"/>
              <a:ea typeface="Quattrocento Sans"/>
              <a:cs typeface="Quattrocento Sans"/>
              <a:sym typeface="Quattrocento Sans"/>
            </a:endParaRPr>
          </a:p>
          <a:p>
            <a:pPr marL="0" lvl="0" indent="0" algn="l" rtl="0">
              <a:spcBef>
                <a:spcPts val="600"/>
              </a:spcBef>
              <a:spcAft>
                <a:spcPts val="0"/>
              </a:spcAft>
              <a:buClr>
                <a:schemeClr val="dk1"/>
              </a:buClr>
              <a:buSzPts val="1100"/>
              <a:buFont typeface="Arial"/>
              <a:buNone/>
            </a:pPr>
            <a:r>
              <a:rPr lang="en" sz="1700">
                <a:latin typeface="Quattrocento Sans"/>
                <a:ea typeface="Quattrocento Sans"/>
                <a:cs typeface="Quattrocento Sans"/>
                <a:sym typeface="Quattrocento Sans"/>
              </a:rPr>
              <a:t>However, the training data came from before the Covid period; with the massive destruction of Covid, sales models have become far less accurate.</a:t>
            </a:r>
            <a:endParaRPr sz="1700">
              <a:latin typeface="Quattrocento Sans"/>
              <a:ea typeface="Quattrocento Sans"/>
              <a:cs typeface="Quattrocento Sans"/>
              <a:sym typeface="Quattrocento Sans"/>
            </a:endParaRPr>
          </a:p>
          <a:p>
            <a:pPr marL="0" lvl="0" indent="0" algn="l" rtl="0">
              <a:spcBef>
                <a:spcPts val="600"/>
              </a:spcBef>
              <a:spcAft>
                <a:spcPts val="0"/>
              </a:spcAft>
              <a:buClr>
                <a:schemeClr val="dk1"/>
              </a:buClr>
              <a:buSzPts val="1100"/>
              <a:buFont typeface="Arial"/>
              <a:buNone/>
            </a:pPr>
            <a:endParaRPr sz="1700">
              <a:latin typeface="Quattrocento Sans"/>
              <a:ea typeface="Quattrocento Sans"/>
              <a:cs typeface="Quattrocento Sans"/>
              <a:sym typeface="Quattrocento Sans"/>
            </a:endParaRPr>
          </a:p>
          <a:p>
            <a:pPr marL="0" lvl="0" indent="0" algn="l" rtl="0">
              <a:spcBef>
                <a:spcPts val="600"/>
              </a:spcBef>
              <a:spcAft>
                <a:spcPts val="0"/>
              </a:spcAft>
              <a:buNone/>
            </a:pPr>
            <a:endParaRPr sz="1700">
              <a:latin typeface="Quattrocento Sans"/>
              <a:ea typeface="Quattrocento Sans"/>
              <a:cs typeface="Quattrocento Sans"/>
              <a:sym typeface="Quattrocento Sans"/>
            </a:endParaRPr>
          </a:p>
        </p:txBody>
      </p:sp>
      <p:sp>
        <p:nvSpPr>
          <p:cNvPr id="97" name="Google Shape;97;p1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1"/>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Summary</a:t>
            </a:r>
            <a:endParaRPr/>
          </a:p>
        </p:txBody>
      </p:sp>
      <p:sp>
        <p:nvSpPr>
          <p:cNvPr id="328" name="Google Shape;328;p31"/>
          <p:cNvSpPr txBox="1">
            <a:spLocks noGrp="1"/>
          </p:cNvSpPr>
          <p:nvPr>
            <p:ph type="body" idx="1"/>
          </p:nvPr>
        </p:nvSpPr>
        <p:spPr>
          <a:xfrm>
            <a:off x="1167150" y="1505650"/>
            <a:ext cx="6809700" cy="33972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rgbClr val="333333"/>
              </a:buClr>
              <a:buSzPts val="1700"/>
              <a:buFont typeface="Quattrocento Sans"/>
              <a:buChar char="❖"/>
            </a:pPr>
            <a:r>
              <a:rPr lang="en" sz="1700">
                <a:solidFill>
                  <a:srgbClr val="333333"/>
                </a:solidFill>
              </a:rPr>
              <a:t>We found that international trade (import) is the most significant economic indicator because it makes loss much more positive for all departments. </a:t>
            </a:r>
            <a:endParaRPr sz="1700">
              <a:solidFill>
                <a:srgbClr val="333333"/>
              </a:solidFill>
            </a:endParaRPr>
          </a:p>
          <a:p>
            <a:pPr marL="457200" lvl="0" indent="-336550" algn="l" rtl="0">
              <a:spcBef>
                <a:spcPts val="1000"/>
              </a:spcBef>
              <a:spcAft>
                <a:spcPts val="0"/>
              </a:spcAft>
              <a:buClr>
                <a:srgbClr val="333333"/>
              </a:buClr>
              <a:buSzPts val="1700"/>
              <a:buFont typeface="Quattrocento Sans"/>
              <a:buChar char="❖"/>
            </a:pPr>
            <a:r>
              <a:rPr lang="en" sz="1700">
                <a:solidFill>
                  <a:srgbClr val="333333"/>
                </a:solidFill>
              </a:rPr>
              <a:t>When we used two economic indicators (combine international trade with another indicator), for each department, the loss slightly better and some combinations give all positive numbers.</a:t>
            </a:r>
            <a:endParaRPr sz="1700">
              <a:solidFill>
                <a:srgbClr val="333333"/>
              </a:solidFill>
            </a:endParaRPr>
          </a:p>
          <a:p>
            <a:pPr marL="457200" lvl="0" indent="-336550" algn="l" rtl="0">
              <a:spcBef>
                <a:spcPts val="1000"/>
              </a:spcBef>
              <a:spcAft>
                <a:spcPts val="0"/>
              </a:spcAft>
              <a:buClr>
                <a:srgbClr val="333333"/>
              </a:buClr>
              <a:buSzPts val="1700"/>
              <a:buFont typeface="Quattrocento Sans"/>
              <a:buChar char="❖"/>
            </a:pPr>
            <a:r>
              <a:rPr lang="en" sz="1700">
                <a:solidFill>
                  <a:srgbClr val="333333"/>
                </a:solidFill>
              </a:rPr>
              <a:t>We found that employment rate, industrial production index, CPI make loss slightly better in some sales datasets.</a:t>
            </a:r>
            <a:endParaRPr sz="1700">
              <a:solidFill>
                <a:srgbClr val="333333"/>
              </a:solidFill>
            </a:endParaRPr>
          </a:p>
          <a:p>
            <a:pPr marL="457200" lvl="0" indent="-336550" algn="l" rtl="0">
              <a:spcBef>
                <a:spcPts val="1000"/>
              </a:spcBef>
              <a:spcAft>
                <a:spcPts val="0"/>
              </a:spcAft>
              <a:buClr>
                <a:srgbClr val="333333"/>
              </a:buClr>
              <a:buSzPts val="1700"/>
              <a:buFont typeface="Quattrocento Sans"/>
              <a:buChar char="❖"/>
            </a:pPr>
            <a:r>
              <a:rPr lang="en" sz="1700">
                <a:solidFill>
                  <a:srgbClr val="333333"/>
                </a:solidFill>
              </a:rPr>
              <a:t>Holiday does not seem to have obvious impact on loss</a:t>
            </a:r>
            <a:endParaRPr sz="1700">
              <a:solidFill>
                <a:srgbClr val="333333"/>
              </a:solidFill>
            </a:endParaRPr>
          </a:p>
          <a:p>
            <a:pPr marL="0" lvl="0" indent="0" algn="l" rtl="0">
              <a:spcBef>
                <a:spcPts val="1000"/>
              </a:spcBef>
              <a:spcAft>
                <a:spcPts val="0"/>
              </a:spcAft>
              <a:buNone/>
            </a:pPr>
            <a:endParaRPr sz="1800">
              <a:solidFill>
                <a:srgbClr val="333333"/>
              </a:solidFill>
              <a:latin typeface="Verdana"/>
              <a:ea typeface="Verdana"/>
              <a:cs typeface="Verdana"/>
              <a:sym typeface="Verdana"/>
            </a:endParaRPr>
          </a:p>
          <a:p>
            <a:pPr marL="0" lvl="0" indent="0" algn="l" rtl="0">
              <a:spcBef>
                <a:spcPts val="600"/>
              </a:spcBef>
              <a:spcAft>
                <a:spcPts val="0"/>
              </a:spcAft>
              <a:buNone/>
            </a:pPr>
            <a:endParaRPr/>
          </a:p>
        </p:txBody>
      </p:sp>
      <p:sp>
        <p:nvSpPr>
          <p:cNvPr id="329" name="Google Shape;329;p3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grpSp>
        <p:nvGrpSpPr>
          <p:cNvPr id="330" name="Google Shape;330;p31"/>
          <p:cNvGrpSpPr/>
          <p:nvPr/>
        </p:nvGrpSpPr>
        <p:grpSpPr>
          <a:xfrm>
            <a:off x="916458" y="1019750"/>
            <a:ext cx="214625" cy="214625"/>
            <a:chOff x="2594050" y="1631825"/>
            <a:chExt cx="439625" cy="439625"/>
          </a:xfrm>
        </p:grpSpPr>
        <p:sp>
          <p:nvSpPr>
            <p:cNvPr id="331" name="Google Shape;331;p31"/>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1"/>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1"/>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1"/>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2"/>
          <p:cNvSpPr txBox="1">
            <a:spLocks noGrp="1"/>
          </p:cNvSpPr>
          <p:nvPr>
            <p:ph type="title"/>
          </p:nvPr>
        </p:nvSpPr>
        <p:spPr>
          <a:xfrm>
            <a:off x="1578350" y="909263"/>
            <a:ext cx="24471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a:t>Future Plans</a:t>
            </a:r>
            <a:endParaRPr sz="2800"/>
          </a:p>
        </p:txBody>
      </p:sp>
      <p:sp>
        <p:nvSpPr>
          <p:cNvPr id="340" name="Google Shape;340;p32"/>
          <p:cNvSpPr txBox="1">
            <a:spLocks noGrp="1"/>
          </p:cNvSpPr>
          <p:nvPr>
            <p:ph type="body" idx="1"/>
          </p:nvPr>
        </p:nvSpPr>
        <p:spPr>
          <a:xfrm>
            <a:off x="1167150" y="1637645"/>
            <a:ext cx="6809700" cy="3112200"/>
          </a:xfrm>
          <a:prstGeom prst="rect">
            <a:avLst/>
          </a:prstGeom>
        </p:spPr>
        <p:txBody>
          <a:bodyPr spcFirstLastPara="1" wrap="square" lIns="91425" tIns="91425" rIns="91425" bIns="91425" anchor="t" anchorCtr="0">
            <a:noAutofit/>
          </a:bodyPr>
          <a:lstStyle/>
          <a:p>
            <a:pPr marL="457200" lvl="0" indent="-361950" algn="l" rtl="0">
              <a:spcBef>
                <a:spcPts val="600"/>
              </a:spcBef>
              <a:spcAft>
                <a:spcPts val="0"/>
              </a:spcAft>
              <a:buClr>
                <a:schemeClr val="dk1"/>
              </a:buClr>
              <a:buSzPts val="2100"/>
              <a:buChar char="❖"/>
            </a:pPr>
            <a:r>
              <a:rPr lang="en" sz="2100"/>
              <a:t>Expand the testing periods to post Covid</a:t>
            </a:r>
            <a:endParaRPr sz="2100"/>
          </a:p>
          <a:p>
            <a:pPr marL="457200" lvl="0" indent="-361950" algn="l" rtl="0">
              <a:spcBef>
                <a:spcPts val="0"/>
              </a:spcBef>
              <a:spcAft>
                <a:spcPts val="0"/>
              </a:spcAft>
              <a:buClr>
                <a:schemeClr val="dk1"/>
              </a:buClr>
              <a:buSzPts val="2100"/>
              <a:buChar char="❖"/>
            </a:pPr>
            <a:r>
              <a:rPr lang="en" sz="2100"/>
              <a:t>Use different models and indicators to improve results</a:t>
            </a:r>
            <a:endParaRPr sz="2100"/>
          </a:p>
          <a:p>
            <a:pPr marL="457200" lvl="0" indent="-361950" algn="l" rtl="0">
              <a:spcBef>
                <a:spcPts val="0"/>
              </a:spcBef>
              <a:spcAft>
                <a:spcPts val="0"/>
              </a:spcAft>
              <a:buClr>
                <a:schemeClr val="dk1"/>
              </a:buClr>
              <a:buSzPts val="2100"/>
              <a:buChar char="❖"/>
            </a:pPr>
            <a:r>
              <a:rPr lang="en" sz="2100"/>
              <a:t>Use datasets from different sources to expand research</a:t>
            </a:r>
            <a:endParaRPr sz="2100"/>
          </a:p>
          <a:p>
            <a:pPr marL="457200" lvl="0" indent="-361950" algn="l" rtl="0">
              <a:spcBef>
                <a:spcPts val="0"/>
              </a:spcBef>
              <a:spcAft>
                <a:spcPts val="0"/>
              </a:spcAft>
              <a:buClr>
                <a:schemeClr val="dk1"/>
              </a:buClr>
              <a:buSzPts val="2100"/>
              <a:buChar char="❖"/>
            </a:pPr>
            <a:r>
              <a:rPr lang="en" sz="2100"/>
              <a:t>Test more combinations of different layers and number of epochs</a:t>
            </a:r>
            <a:endParaRPr sz="2100"/>
          </a:p>
          <a:p>
            <a:pPr marL="0" lvl="0" indent="0" algn="l" rtl="0">
              <a:spcBef>
                <a:spcPts val="600"/>
              </a:spcBef>
              <a:spcAft>
                <a:spcPts val="0"/>
              </a:spcAft>
              <a:buNone/>
            </a:pPr>
            <a:endParaRPr sz="2100"/>
          </a:p>
        </p:txBody>
      </p:sp>
      <p:sp>
        <p:nvSpPr>
          <p:cNvPr id="341" name="Google Shape;341;p32"/>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grpSp>
        <p:nvGrpSpPr>
          <p:cNvPr id="342" name="Google Shape;342;p32"/>
          <p:cNvGrpSpPr/>
          <p:nvPr/>
        </p:nvGrpSpPr>
        <p:grpSpPr>
          <a:xfrm>
            <a:off x="916458" y="1019750"/>
            <a:ext cx="214625" cy="214625"/>
            <a:chOff x="2594050" y="1631825"/>
            <a:chExt cx="439625" cy="439625"/>
          </a:xfrm>
        </p:grpSpPr>
        <p:sp>
          <p:nvSpPr>
            <p:cNvPr id="343" name="Google Shape;343;p32"/>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3"/>
          <p:cNvSpPr txBox="1">
            <a:spLocks noGrp="1"/>
          </p:cNvSpPr>
          <p:nvPr>
            <p:ph type="body" idx="1"/>
          </p:nvPr>
        </p:nvSpPr>
        <p:spPr>
          <a:xfrm>
            <a:off x="916450" y="1450325"/>
            <a:ext cx="7090200" cy="34932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Clr>
                <a:schemeClr val="dk1"/>
              </a:buClr>
              <a:buSzPts val="2000"/>
              <a:buChar char="❖"/>
            </a:pPr>
            <a:r>
              <a:rPr lang="en" sz="2000"/>
              <a:t>Thank you to Charles Wolf, Scott Kirila, and  Alex Iosevich for their continuous support and guidance throughout the program.</a:t>
            </a:r>
            <a:endParaRPr sz="2000"/>
          </a:p>
          <a:p>
            <a:pPr marL="457200" lvl="0" indent="-355600" algn="l" rtl="0">
              <a:spcBef>
                <a:spcPts val="0"/>
              </a:spcBef>
              <a:spcAft>
                <a:spcPts val="0"/>
              </a:spcAft>
              <a:buClr>
                <a:schemeClr val="dk1"/>
              </a:buClr>
              <a:buSzPts val="2000"/>
              <a:buChar char="❖"/>
            </a:pPr>
            <a:r>
              <a:rPr lang="en" sz="2000"/>
              <a:t>Thank you to the derivatives group for helping us with the facebook prophet and derivatives testing part of our research.</a:t>
            </a:r>
            <a:endParaRPr sz="2000"/>
          </a:p>
          <a:p>
            <a:pPr marL="457200" lvl="0" indent="-355600" algn="l" rtl="0">
              <a:spcBef>
                <a:spcPts val="0"/>
              </a:spcBef>
              <a:spcAft>
                <a:spcPts val="0"/>
              </a:spcAft>
              <a:buClr>
                <a:schemeClr val="dk1"/>
              </a:buClr>
              <a:buSzPts val="2000"/>
              <a:buChar char="❖"/>
            </a:pPr>
            <a:r>
              <a:rPr lang="en" sz="2000"/>
              <a:t>Thank you Kevin Xu for giving us insight </a:t>
            </a:r>
            <a:endParaRPr sz="2000"/>
          </a:p>
          <a:p>
            <a:pPr marL="457200" lvl="0" indent="0" algn="l" rtl="0">
              <a:spcBef>
                <a:spcPts val="600"/>
              </a:spcBef>
              <a:spcAft>
                <a:spcPts val="0"/>
              </a:spcAft>
              <a:buNone/>
            </a:pPr>
            <a:r>
              <a:rPr lang="en" sz="2000"/>
              <a:t>into what last year’s group did.</a:t>
            </a:r>
            <a:endParaRPr sz="2000"/>
          </a:p>
          <a:p>
            <a:pPr marL="457200" lvl="0" indent="0" algn="l" rtl="0">
              <a:spcBef>
                <a:spcPts val="600"/>
              </a:spcBef>
              <a:spcAft>
                <a:spcPts val="0"/>
              </a:spcAft>
              <a:buNone/>
            </a:pPr>
            <a:endParaRPr sz="2000"/>
          </a:p>
        </p:txBody>
      </p:sp>
      <p:sp>
        <p:nvSpPr>
          <p:cNvPr id="352" name="Google Shape;352;p3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353" name="Google Shape;353;p33"/>
          <p:cNvSpPr txBox="1"/>
          <p:nvPr/>
        </p:nvSpPr>
        <p:spPr>
          <a:xfrm>
            <a:off x="136450" y="4293250"/>
            <a:ext cx="1480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Quattrocento Sans"/>
              <a:ea typeface="Quattrocento Sans"/>
              <a:cs typeface="Quattrocento Sans"/>
              <a:sym typeface="Quattrocento Sans"/>
            </a:endParaRPr>
          </a:p>
        </p:txBody>
      </p:sp>
      <p:sp>
        <p:nvSpPr>
          <p:cNvPr id="354" name="Google Shape;354;p33"/>
          <p:cNvSpPr txBox="1"/>
          <p:nvPr/>
        </p:nvSpPr>
        <p:spPr>
          <a:xfrm>
            <a:off x="1455800" y="803813"/>
            <a:ext cx="3103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latin typeface="Lora"/>
                <a:ea typeface="Lora"/>
                <a:cs typeface="Lora"/>
                <a:sym typeface="Lora"/>
              </a:rPr>
              <a:t>Special Thanks</a:t>
            </a:r>
            <a:endParaRPr sz="3000" b="1">
              <a:latin typeface="Lora"/>
              <a:ea typeface="Lora"/>
              <a:cs typeface="Lora"/>
              <a:sym typeface="Lora"/>
            </a:endParaRPr>
          </a:p>
        </p:txBody>
      </p:sp>
      <p:grpSp>
        <p:nvGrpSpPr>
          <p:cNvPr id="355" name="Google Shape;355;p33"/>
          <p:cNvGrpSpPr/>
          <p:nvPr/>
        </p:nvGrpSpPr>
        <p:grpSpPr>
          <a:xfrm>
            <a:off x="916458" y="1019750"/>
            <a:ext cx="214625" cy="214625"/>
            <a:chOff x="2594050" y="1631825"/>
            <a:chExt cx="439625" cy="439625"/>
          </a:xfrm>
        </p:grpSpPr>
        <p:sp>
          <p:nvSpPr>
            <p:cNvPr id="356" name="Google Shape;356;p3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3"/>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33"/>
          <p:cNvGrpSpPr/>
          <p:nvPr/>
        </p:nvGrpSpPr>
        <p:grpSpPr>
          <a:xfrm>
            <a:off x="7332506" y="2845150"/>
            <a:ext cx="1811505" cy="2298361"/>
            <a:chOff x="1988225" y="4286525"/>
            <a:chExt cx="305075" cy="493200"/>
          </a:xfrm>
        </p:grpSpPr>
        <p:sp>
          <p:nvSpPr>
            <p:cNvPr id="361" name="Google Shape;361;p33"/>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solidFill>
              <a:srgbClr val="FDB409"/>
            </a:solidFill>
            <a:ln w="9525" cap="rnd"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DB409"/>
                </a:solidFill>
                <a:highlight>
                  <a:schemeClr val="accent1"/>
                </a:highlight>
              </a:endParaRPr>
            </a:p>
          </p:txBody>
        </p:sp>
        <p:sp>
          <p:nvSpPr>
            <p:cNvPr id="362" name="Google Shape;362;p33"/>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solidFill>
              <a:srgbClr val="6AA84F"/>
            </a:solidFill>
            <a:ln w="9525" cap="rnd"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DB409"/>
                </a:solidFill>
                <a:highlight>
                  <a:schemeClr val="accent1"/>
                </a:highlight>
              </a:endParaRPr>
            </a:p>
          </p:txBody>
        </p:sp>
        <p:sp>
          <p:nvSpPr>
            <p:cNvPr id="363" name="Google Shape;363;p33"/>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solidFill>
              <a:srgbClr val="FDB409"/>
            </a:solidFill>
            <a:ln w="9525"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DB409"/>
                </a:solidFill>
                <a:highlight>
                  <a:schemeClr val="accent1"/>
                </a:highlight>
              </a:endParaRPr>
            </a:p>
          </p:txBody>
        </p:sp>
        <p:sp>
          <p:nvSpPr>
            <p:cNvPr id="364" name="Google Shape;364;p33"/>
            <p:cNvSpPr/>
            <p:nvPr/>
          </p:nvSpPr>
          <p:spPr>
            <a:xfrm>
              <a:off x="2161750" y="4522750"/>
              <a:ext cx="25" cy="256975"/>
            </a:xfrm>
            <a:custGeom>
              <a:avLst/>
              <a:gdLst/>
              <a:ahLst/>
              <a:cxnLst/>
              <a:rect l="l" t="t" r="r" b="b"/>
              <a:pathLst>
                <a:path w="1" h="10279" fill="none" extrusionOk="0">
                  <a:moveTo>
                    <a:pt x="1" y="10279"/>
                  </a:moveTo>
                  <a:lnTo>
                    <a:pt x="1" y="1"/>
                  </a:lnTo>
                </a:path>
              </a:pathLst>
            </a:custGeom>
            <a:solidFill>
              <a:srgbClr val="FDB409"/>
            </a:solidFill>
            <a:ln w="9525" cap="rnd"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DB409"/>
                </a:solidFill>
                <a:highlight>
                  <a:schemeClr val="accent1"/>
                </a:highlight>
              </a:endParaRPr>
            </a:p>
          </p:txBody>
        </p:sp>
        <p:sp>
          <p:nvSpPr>
            <p:cNvPr id="365" name="Google Shape;365;p33"/>
            <p:cNvSpPr/>
            <p:nvPr/>
          </p:nvSpPr>
          <p:spPr>
            <a:xfrm>
              <a:off x="2038150" y="4589125"/>
              <a:ext cx="87100" cy="87100"/>
            </a:xfrm>
            <a:custGeom>
              <a:avLst/>
              <a:gdLst/>
              <a:ahLst/>
              <a:cxnLst/>
              <a:rect l="l" t="t" r="r" b="b"/>
              <a:pathLst>
                <a:path w="3484" h="3484" fill="none" extrusionOk="0">
                  <a:moveTo>
                    <a:pt x="1" y="0"/>
                  </a:moveTo>
                  <a:lnTo>
                    <a:pt x="3483" y="3483"/>
                  </a:lnTo>
                </a:path>
              </a:pathLst>
            </a:custGeom>
            <a:solidFill>
              <a:srgbClr val="FDB409"/>
            </a:solidFill>
            <a:ln w="9525" cap="rnd"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DB409"/>
                </a:solidFill>
                <a:highlight>
                  <a:schemeClr val="accent1"/>
                </a:highlight>
              </a:endParaRPr>
            </a:p>
          </p:txBody>
        </p:sp>
        <p:sp>
          <p:nvSpPr>
            <p:cNvPr id="366" name="Google Shape;366;p33"/>
            <p:cNvSpPr/>
            <p:nvPr/>
          </p:nvSpPr>
          <p:spPr>
            <a:xfrm>
              <a:off x="2194025" y="4564150"/>
              <a:ext cx="54825" cy="54825"/>
            </a:xfrm>
            <a:custGeom>
              <a:avLst/>
              <a:gdLst/>
              <a:ahLst/>
              <a:cxnLst/>
              <a:rect l="l" t="t" r="r" b="b"/>
              <a:pathLst>
                <a:path w="2193" h="2193" fill="none" extrusionOk="0">
                  <a:moveTo>
                    <a:pt x="2192" y="1"/>
                  </a:moveTo>
                  <a:lnTo>
                    <a:pt x="1" y="2193"/>
                  </a:lnTo>
                </a:path>
              </a:pathLst>
            </a:custGeom>
            <a:solidFill>
              <a:srgbClr val="FDB409"/>
            </a:solidFill>
            <a:ln w="9525" cap="rnd"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DB409"/>
                </a:solidFill>
                <a:highlight>
                  <a:schemeClr val="accent1"/>
                </a:highlight>
              </a:endParaRPr>
            </a:p>
          </p:txBody>
        </p:sp>
      </p:grpSp>
      <p:sp>
        <p:nvSpPr>
          <p:cNvPr id="367" name="Google Shape;367;p33"/>
          <p:cNvSpPr/>
          <p:nvPr/>
        </p:nvSpPr>
        <p:spPr>
          <a:xfrm>
            <a:off x="8195950" y="3294800"/>
            <a:ext cx="299100" cy="262500"/>
          </a:xfrm>
          <a:prstGeom prst="ellipse">
            <a:avLst/>
          </a:prstGeom>
          <a:solidFill>
            <a:srgbClr val="FFCD00"/>
          </a:solidFill>
          <a:ln w="9525" cap="flat" cmpd="sng">
            <a:solidFill>
              <a:srgbClr val="FDB40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8" name="Google Shape;368;p33"/>
          <p:cNvGrpSpPr/>
          <p:nvPr/>
        </p:nvGrpSpPr>
        <p:grpSpPr>
          <a:xfrm>
            <a:off x="5899221" y="3557310"/>
            <a:ext cx="1371221" cy="1586131"/>
            <a:chOff x="1988225" y="4286525"/>
            <a:chExt cx="305075" cy="493200"/>
          </a:xfrm>
        </p:grpSpPr>
        <p:sp>
          <p:nvSpPr>
            <p:cNvPr id="369" name="Google Shape;369;p33"/>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solidFill>
              <a:srgbClr val="FDB409"/>
            </a:solidFill>
            <a:ln w="9525" cap="rnd"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DB409"/>
                </a:solidFill>
                <a:highlight>
                  <a:schemeClr val="accent1"/>
                </a:highlight>
              </a:endParaRPr>
            </a:p>
          </p:txBody>
        </p:sp>
        <p:sp>
          <p:nvSpPr>
            <p:cNvPr id="370" name="Google Shape;370;p33"/>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solidFill>
              <a:srgbClr val="6AA84F"/>
            </a:solidFill>
            <a:ln w="9525" cap="rnd"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DB409"/>
                </a:solidFill>
                <a:highlight>
                  <a:schemeClr val="accent1"/>
                </a:highlight>
              </a:endParaRPr>
            </a:p>
          </p:txBody>
        </p:sp>
        <p:sp>
          <p:nvSpPr>
            <p:cNvPr id="371" name="Google Shape;371;p33"/>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solidFill>
              <a:srgbClr val="FDB409"/>
            </a:solidFill>
            <a:ln w="9525"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DB409"/>
                </a:solidFill>
                <a:highlight>
                  <a:schemeClr val="accent1"/>
                </a:highlight>
              </a:endParaRPr>
            </a:p>
          </p:txBody>
        </p:sp>
        <p:sp>
          <p:nvSpPr>
            <p:cNvPr id="372" name="Google Shape;372;p33"/>
            <p:cNvSpPr/>
            <p:nvPr/>
          </p:nvSpPr>
          <p:spPr>
            <a:xfrm>
              <a:off x="2161750" y="4522750"/>
              <a:ext cx="25" cy="256975"/>
            </a:xfrm>
            <a:custGeom>
              <a:avLst/>
              <a:gdLst/>
              <a:ahLst/>
              <a:cxnLst/>
              <a:rect l="l" t="t" r="r" b="b"/>
              <a:pathLst>
                <a:path w="1" h="10279" fill="none" extrusionOk="0">
                  <a:moveTo>
                    <a:pt x="1" y="10279"/>
                  </a:moveTo>
                  <a:lnTo>
                    <a:pt x="1" y="1"/>
                  </a:lnTo>
                </a:path>
              </a:pathLst>
            </a:custGeom>
            <a:solidFill>
              <a:srgbClr val="FDB409"/>
            </a:solidFill>
            <a:ln w="9525" cap="rnd"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DB409"/>
                </a:solidFill>
                <a:highlight>
                  <a:schemeClr val="accent1"/>
                </a:highlight>
              </a:endParaRPr>
            </a:p>
          </p:txBody>
        </p:sp>
        <p:sp>
          <p:nvSpPr>
            <p:cNvPr id="373" name="Google Shape;373;p33"/>
            <p:cNvSpPr/>
            <p:nvPr/>
          </p:nvSpPr>
          <p:spPr>
            <a:xfrm>
              <a:off x="2038150" y="4589125"/>
              <a:ext cx="87100" cy="87100"/>
            </a:xfrm>
            <a:custGeom>
              <a:avLst/>
              <a:gdLst/>
              <a:ahLst/>
              <a:cxnLst/>
              <a:rect l="l" t="t" r="r" b="b"/>
              <a:pathLst>
                <a:path w="3484" h="3484" fill="none" extrusionOk="0">
                  <a:moveTo>
                    <a:pt x="1" y="0"/>
                  </a:moveTo>
                  <a:lnTo>
                    <a:pt x="3483" y="3483"/>
                  </a:lnTo>
                </a:path>
              </a:pathLst>
            </a:custGeom>
            <a:solidFill>
              <a:srgbClr val="FDB409"/>
            </a:solidFill>
            <a:ln w="9525" cap="rnd"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DB409"/>
                </a:solidFill>
                <a:highlight>
                  <a:schemeClr val="accent1"/>
                </a:highlight>
              </a:endParaRPr>
            </a:p>
          </p:txBody>
        </p:sp>
        <p:sp>
          <p:nvSpPr>
            <p:cNvPr id="374" name="Google Shape;374;p33"/>
            <p:cNvSpPr/>
            <p:nvPr/>
          </p:nvSpPr>
          <p:spPr>
            <a:xfrm>
              <a:off x="2194025" y="4564150"/>
              <a:ext cx="54825" cy="54825"/>
            </a:xfrm>
            <a:custGeom>
              <a:avLst/>
              <a:gdLst/>
              <a:ahLst/>
              <a:cxnLst/>
              <a:rect l="l" t="t" r="r" b="b"/>
              <a:pathLst>
                <a:path w="2193" h="2193" fill="none" extrusionOk="0">
                  <a:moveTo>
                    <a:pt x="2192" y="1"/>
                  </a:moveTo>
                  <a:lnTo>
                    <a:pt x="1" y="2193"/>
                  </a:lnTo>
                </a:path>
              </a:pathLst>
            </a:custGeom>
            <a:solidFill>
              <a:srgbClr val="FDB409"/>
            </a:solidFill>
            <a:ln w="9525" cap="rnd"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DB409"/>
                </a:solidFill>
                <a:highlight>
                  <a:schemeClr val="accent1"/>
                </a:highlight>
              </a:endParaRPr>
            </a:p>
          </p:txBody>
        </p:sp>
      </p:grpSp>
      <p:sp>
        <p:nvSpPr>
          <p:cNvPr id="375" name="Google Shape;375;p33"/>
          <p:cNvSpPr/>
          <p:nvPr/>
        </p:nvSpPr>
        <p:spPr>
          <a:xfrm>
            <a:off x="6562300" y="3826976"/>
            <a:ext cx="214500" cy="214500"/>
          </a:xfrm>
          <a:prstGeom prst="ellipse">
            <a:avLst/>
          </a:prstGeom>
          <a:solidFill>
            <a:srgbClr val="FFCD00"/>
          </a:solidFill>
          <a:ln w="9525" cap="flat" cmpd="sng">
            <a:solidFill>
              <a:srgbClr val="FDB40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p:nvPr/>
        </p:nvSpPr>
        <p:spPr>
          <a:xfrm>
            <a:off x="5650" y="4163500"/>
            <a:ext cx="9144000" cy="97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a:highlight>
                  <a:srgbClr val="FFCD00"/>
                </a:highlight>
              </a:rPr>
              <a:t>Proposition</a:t>
            </a:r>
            <a:endParaRPr sz="2500">
              <a:highlight>
                <a:srgbClr val="FFCD00"/>
              </a:highlight>
            </a:endParaRPr>
          </a:p>
        </p:txBody>
      </p:sp>
      <p:grpSp>
        <p:nvGrpSpPr>
          <p:cNvPr id="104" name="Google Shape;104;p14"/>
          <p:cNvGrpSpPr/>
          <p:nvPr/>
        </p:nvGrpSpPr>
        <p:grpSpPr>
          <a:xfrm>
            <a:off x="916458" y="1019750"/>
            <a:ext cx="214625" cy="214625"/>
            <a:chOff x="2594050" y="1631825"/>
            <a:chExt cx="439625" cy="439625"/>
          </a:xfrm>
        </p:grpSpPr>
        <p:sp>
          <p:nvSpPr>
            <p:cNvPr id="105" name="Google Shape;105;p14"/>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14"/>
          <p:cNvSpPr txBox="1"/>
          <p:nvPr/>
        </p:nvSpPr>
        <p:spPr>
          <a:xfrm>
            <a:off x="1381250" y="1578150"/>
            <a:ext cx="67329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700">
                <a:latin typeface="Quattrocento Sans"/>
                <a:ea typeface="Quattrocento Sans"/>
                <a:cs typeface="Quattrocento Sans"/>
                <a:sym typeface="Quattrocento Sans"/>
              </a:rPr>
              <a:t>Our goal is, by using a better sales model, we are able to make more accurate and useful sales predictions for post Covid era. </a:t>
            </a:r>
            <a:endParaRPr sz="1700">
              <a:latin typeface="Quattrocento Sans"/>
              <a:ea typeface="Quattrocento Sans"/>
              <a:cs typeface="Quattrocento Sans"/>
              <a:sym typeface="Quattrocento Sans"/>
            </a:endParaRPr>
          </a:p>
          <a:p>
            <a:pPr marL="0" lvl="0" indent="0" algn="l" rtl="0">
              <a:spcBef>
                <a:spcPts val="600"/>
              </a:spcBef>
              <a:spcAft>
                <a:spcPts val="0"/>
              </a:spcAft>
              <a:buNone/>
            </a:pPr>
            <a:r>
              <a:rPr lang="en" sz="1700">
                <a:latin typeface="Quattrocento Sans"/>
                <a:ea typeface="Quattrocento Sans"/>
                <a:cs typeface="Quattrocento Sans"/>
                <a:sym typeface="Quattrocento Sans"/>
              </a:rPr>
              <a:t>We hypothesize that by building a sales model using neural network with various economic indicators, we can obtain more accurate sales predictions for post Covid era.</a:t>
            </a:r>
            <a:endParaRPr sz="1700">
              <a:latin typeface="Quattrocento Sans"/>
              <a:ea typeface="Quattrocento Sans"/>
              <a:cs typeface="Quattrocento Sans"/>
              <a:sym typeface="Quattrocento Sans"/>
            </a:endParaRPr>
          </a:p>
        </p:txBody>
      </p:sp>
      <p:sp>
        <p:nvSpPr>
          <p:cNvPr id="110" name="Google Shape;110;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5"/>
          <p:cNvSpPr/>
          <p:nvPr/>
        </p:nvSpPr>
        <p:spPr>
          <a:xfrm>
            <a:off x="5650" y="4163500"/>
            <a:ext cx="9144000" cy="97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txBox="1">
            <a:spLocks noGrp="1"/>
          </p:cNvSpPr>
          <p:nvPr>
            <p:ph type="title"/>
          </p:nvPr>
        </p:nvSpPr>
        <p:spPr>
          <a:xfrm>
            <a:off x="1262825" y="90926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a:highlight>
                  <a:srgbClr val="FFCD00"/>
                </a:highlight>
              </a:rPr>
              <a:t>Choice of datasets</a:t>
            </a:r>
            <a:endParaRPr sz="2500">
              <a:highlight>
                <a:srgbClr val="FFCD00"/>
              </a:highlight>
            </a:endParaRPr>
          </a:p>
        </p:txBody>
      </p:sp>
      <p:grpSp>
        <p:nvGrpSpPr>
          <p:cNvPr id="117" name="Google Shape;117;p15"/>
          <p:cNvGrpSpPr/>
          <p:nvPr/>
        </p:nvGrpSpPr>
        <p:grpSpPr>
          <a:xfrm>
            <a:off x="916458" y="1019750"/>
            <a:ext cx="214625" cy="214625"/>
            <a:chOff x="2594050" y="1631825"/>
            <a:chExt cx="439625" cy="439625"/>
          </a:xfrm>
        </p:grpSpPr>
        <p:sp>
          <p:nvSpPr>
            <p:cNvPr id="118" name="Google Shape;118;p15"/>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15"/>
          <p:cNvSpPr txBox="1"/>
          <p:nvPr/>
        </p:nvSpPr>
        <p:spPr>
          <a:xfrm>
            <a:off x="1070700" y="1688450"/>
            <a:ext cx="7116300" cy="24750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800" b="1">
                <a:solidFill>
                  <a:srgbClr val="333333"/>
                </a:solidFill>
                <a:highlight>
                  <a:srgbClr val="FFFFFF"/>
                </a:highlight>
                <a:latin typeface="Quattrocento Sans"/>
                <a:ea typeface="Quattrocento Sans"/>
                <a:cs typeface="Quattrocento Sans"/>
                <a:sym typeface="Quattrocento Sans"/>
              </a:rPr>
              <a:t>Sales for Retail and Food Services from Federal reserve</a:t>
            </a:r>
            <a:endParaRPr sz="1800" b="1">
              <a:solidFill>
                <a:srgbClr val="333333"/>
              </a:solidFill>
              <a:highlight>
                <a:srgbClr val="FFFFFF"/>
              </a:highlight>
              <a:latin typeface="Quattrocento Sans"/>
              <a:ea typeface="Quattrocento Sans"/>
              <a:cs typeface="Quattrocento Sans"/>
              <a:sym typeface="Quattrocento Sans"/>
            </a:endParaRPr>
          </a:p>
          <a:p>
            <a:pPr marL="0" lvl="0" indent="0" algn="l" rtl="0">
              <a:spcBef>
                <a:spcPts val="600"/>
              </a:spcBef>
              <a:spcAft>
                <a:spcPts val="0"/>
              </a:spcAft>
              <a:buNone/>
            </a:pPr>
            <a:r>
              <a:rPr lang="en" sz="1800" b="1">
                <a:solidFill>
                  <a:srgbClr val="333333"/>
                </a:solidFill>
                <a:highlight>
                  <a:srgbClr val="FFFFFF"/>
                </a:highlight>
                <a:latin typeface="Quattrocento Sans"/>
                <a:ea typeface="Quattrocento Sans"/>
                <a:cs typeface="Quattrocento Sans"/>
                <a:sym typeface="Quattrocento Sans"/>
              </a:rPr>
              <a:t>·  </a:t>
            </a:r>
            <a:r>
              <a:rPr lang="en" sz="1800">
                <a:solidFill>
                  <a:srgbClr val="333333"/>
                </a:solidFill>
                <a:highlight>
                  <a:srgbClr val="FFFFFF"/>
                </a:highlight>
                <a:latin typeface="Quattrocento Sans"/>
                <a:ea typeface="Quattrocento Sans"/>
                <a:cs typeface="Quattrocento Sans"/>
                <a:sym typeface="Quattrocento Sans"/>
              </a:rPr>
              <a:t>a retail sales dataset for all the united states, separated into 12 departments.</a:t>
            </a:r>
            <a:endParaRPr sz="1800">
              <a:solidFill>
                <a:srgbClr val="333333"/>
              </a:solidFill>
              <a:highlight>
                <a:srgbClr val="FFFFFF"/>
              </a:highlight>
              <a:latin typeface="Quattrocento Sans"/>
              <a:ea typeface="Quattrocento Sans"/>
              <a:cs typeface="Quattrocento Sans"/>
              <a:sym typeface="Quattrocento Sans"/>
            </a:endParaRPr>
          </a:p>
          <a:p>
            <a:pPr marL="0" lvl="0" indent="0" algn="l" rtl="0">
              <a:spcBef>
                <a:spcPts val="600"/>
              </a:spcBef>
              <a:spcAft>
                <a:spcPts val="0"/>
              </a:spcAft>
              <a:buNone/>
            </a:pPr>
            <a:r>
              <a:rPr lang="en" sz="1800" b="1">
                <a:solidFill>
                  <a:srgbClr val="333333"/>
                </a:solidFill>
                <a:highlight>
                  <a:srgbClr val="FFFFFF"/>
                </a:highlight>
                <a:latin typeface="Quattrocento Sans"/>
                <a:ea typeface="Quattrocento Sans"/>
                <a:cs typeface="Quattrocento Sans"/>
                <a:sym typeface="Quattrocento Sans"/>
              </a:rPr>
              <a:t>·  </a:t>
            </a:r>
            <a:r>
              <a:rPr lang="en" sz="1800">
                <a:solidFill>
                  <a:srgbClr val="333333"/>
                </a:solidFill>
                <a:highlight>
                  <a:srgbClr val="FFFFFF"/>
                </a:highlight>
                <a:latin typeface="Quattrocento Sans"/>
                <a:ea typeface="Quattrocento Sans"/>
                <a:cs typeface="Quattrocento Sans"/>
                <a:sym typeface="Quattrocento Sans"/>
              </a:rPr>
              <a:t>we select time period since 2010 to avoid the 2008 recession.</a:t>
            </a:r>
            <a:endParaRPr sz="1800">
              <a:solidFill>
                <a:srgbClr val="333333"/>
              </a:solidFill>
              <a:highlight>
                <a:srgbClr val="FFFFFF"/>
              </a:highlight>
              <a:latin typeface="Quattrocento Sans"/>
              <a:ea typeface="Quattrocento Sans"/>
              <a:cs typeface="Quattrocento Sans"/>
              <a:sym typeface="Quattrocento Sans"/>
            </a:endParaRPr>
          </a:p>
          <a:p>
            <a:pPr marL="0" lvl="0" indent="0" algn="l" rtl="0">
              <a:spcBef>
                <a:spcPts val="600"/>
              </a:spcBef>
              <a:spcAft>
                <a:spcPts val="0"/>
              </a:spcAft>
              <a:buClr>
                <a:schemeClr val="dk1"/>
              </a:buClr>
              <a:buSzPts val="1100"/>
              <a:buFont typeface="Arial"/>
              <a:buNone/>
            </a:pPr>
            <a:r>
              <a:rPr lang="en" sz="1800" b="1">
                <a:solidFill>
                  <a:srgbClr val="333333"/>
                </a:solidFill>
                <a:highlight>
                  <a:srgbClr val="FFFFFF"/>
                </a:highlight>
                <a:latin typeface="Quattrocento Sans"/>
                <a:ea typeface="Quattrocento Sans"/>
                <a:cs typeface="Quattrocento Sans"/>
                <a:sym typeface="Quattrocento Sans"/>
              </a:rPr>
              <a:t>·  </a:t>
            </a:r>
            <a:r>
              <a:rPr lang="en" sz="1800">
                <a:solidFill>
                  <a:srgbClr val="333333"/>
                </a:solidFill>
                <a:highlight>
                  <a:srgbClr val="FFFFFF"/>
                </a:highlight>
                <a:latin typeface="Quattrocento Sans"/>
                <a:ea typeface="Quattrocento Sans"/>
                <a:cs typeface="Quattrocento Sans"/>
                <a:sym typeface="Quattrocento Sans"/>
              </a:rPr>
              <a:t>sales datasets are in monthly intervals.</a:t>
            </a:r>
            <a:endParaRPr sz="1800">
              <a:solidFill>
                <a:srgbClr val="333333"/>
              </a:solidFill>
              <a:highlight>
                <a:srgbClr val="FFFFFF"/>
              </a:highlight>
              <a:latin typeface="Quattrocento Sans"/>
              <a:ea typeface="Quattrocento Sans"/>
              <a:cs typeface="Quattrocento Sans"/>
              <a:sym typeface="Quattrocento Sans"/>
            </a:endParaRPr>
          </a:p>
        </p:txBody>
      </p:sp>
      <p:sp>
        <p:nvSpPr>
          <p:cNvPr id="123" name="Google Shape;12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124" name="Google Shape;124;p15"/>
          <p:cNvPicPr preferRelativeResize="0"/>
          <p:nvPr/>
        </p:nvPicPr>
        <p:blipFill rotWithShape="1">
          <a:blip r:embed="rId3">
            <a:alphaModFix/>
          </a:blip>
          <a:srcRect t="5580"/>
          <a:stretch/>
        </p:blipFill>
        <p:spPr>
          <a:xfrm>
            <a:off x="4794750" y="492562"/>
            <a:ext cx="3103401" cy="1073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6"/>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p:txBody>
      </p:sp>
      <p:sp>
        <p:nvSpPr>
          <p:cNvPr id="131" name="Google Shape;131;p16"/>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p:txBody>
      </p:sp>
      <p:sp>
        <p:nvSpPr>
          <p:cNvPr id="132" name="Google Shape;132;p1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133" name="Google Shape;133;p16"/>
          <p:cNvPicPr preferRelativeResize="0"/>
          <p:nvPr/>
        </p:nvPicPr>
        <p:blipFill>
          <a:blip r:embed="rId3">
            <a:alphaModFix/>
          </a:blip>
          <a:stretch>
            <a:fillRect/>
          </a:stretch>
        </p:blipFill>
        <p:spPr>
          <a:xfrm>
            <a:off x="76200" y="755775"/>
            <a:ext cx="8758026" cy="4202525"/>
          </a:xfrm>
          <a:prstGeom prst="rect">
            <a:avLst/>
          </a:prstGeom>
          <a:noFill/>
          <a:ln>
            <a:noFill/>
          </a:ln>
        </p:spPr>
      </p:pic>
      <p:sp>
        <p:nvSpPr>
          <p:cNvPr id="134" name="Google Shape;134;p16"/>
          <p:cNvSpPr txBox="1"/>
          <p:nvPr/>
        </p:nvSpPr>
        <p:spPr>
          <a:xfrm>
            <a:off x="73475" y="173500"/>
            <a:ext cx="61932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highlight>
                  <a:srgbClr val="FFCD00"/>
                </a:highlight>
                <a:latin typeface="Lora"/>
                <a:ea typeface="Lora"/>
                <a:cs typeface="Lora"/>
                <a:sym typeface="Lora"/>
              </a:rPr>
              <a:t>Graphical display of the datasets:</a:t>
            </a:r>
            <a:endParaRPr sz="1900" b="1">
              <a:highlight>
                <a:srgbClr val="FFCD00"/>
              </a:highlight>
              <a:latin typeface="Lora"/>
              <a:ea typeface="Lora"/>
              <a:cs typeface="Lora"/>
              <a:sym typeface="Lor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7"/>
          <p:cNvSpPr/>
          <p:nvPr/>
        </p:nvSpPr>
        <p:spPr>
          <a:xfrm>
            <a:off x="5650" y="4163500"/>
            <a:ext cx="9144000" cy="97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7"/>
          <p:cNvSpPr txBox="1">
            <a:spLocks noGrp="1"/>
          </p:cNvSpPr>
          <p:nvPr>
            <p:ph type="title"/>
          </p:nvPr>
        </p:nvSpPr>
        <p:spPr>
          <a:xfrm>
            <a:off x="1339250" y="909250"/>
            <a:ext cx="45123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a:t>Running the model without economic indicators</a:t>
            </a:r>
            <a:endParaRPr sz="2400"/>
          </a:p>
        </p:txBody>
      </p:sp>
      <p:grpSp>
        <p:nvGrpSpPr>
          <p:cNvPr id="141" name="Google Shape;141;p17"/>
          <p:cNvGrpSpPr/>
          <p:nvPr/>
        </p:nvGrpSpPr>
        <p:grpSpPr>
          <a:xfrm>
            <a:off x="916458" y="1019750"/>
            <a:ext cx="214625" cy="214625"/>
            <a:chOff x="2594050" y="1631825"/>
            <a:chExt cx="439625" cy="439625"/>
          </a:xfrm>
        </p:grpSpPr>
        <p:sp>
          <p:nvSpPr>
            <p:cNvPr id="142" name="Google Shape;142;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 name="Google Shape;146;p17"/>
          <p:cNvSpPr txBox="1"/>
          <p:nvPr/>
        </p:nvSpPr>
        <p:spPr>
          <a:xfrm>
            <a:off x="808275" y="1688450"/>
            <a:ext cx="7734900" cy="22803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800">
                <a:solidFill>
                  <a:srgbClr val="333333"/>
                </a:solidFill>
                <a:highlight>
                  <a:srgbClr val="FFFFFF"/>
                </a:highlight>
                <a:latin typeface="Quattrocento Sans"/>
                <a:ea typeface="Quattrocento Sans"/>
                <a:cs typeface="Quattrocento Sans"/>
                <a:sym typeface="Quattrocento Sans"/>
              </a:rPr>
              <a:t>We initially set the training period from January 2010 to December 2019 to test the model without the interference of Covid. We first ran the model without indicators to serve as a control to be prepared with results after indicators are added later. </a:t>
            </a:r>
            <a:endParaRPr sz="1800">
              <a:solidFill>
                <a:srgbClr val="333333"/>
              </a:solidFill>
              <a:highlight>
                <a:srgbClr val="FFFFFF"/>
              </a:highlight>
              <a:latin typeface="Quattrocento Sans"/>
              <a:ea typeface="Quattrocento Sans"/>
              <a:cs typeface="Quattrocento Sans"/>
              <a:sym typeface="Quattrocento Sans"/>
            </a:endParaRPr>
          </a:p>
          <a:p>
            <a:pPr marL="0" lvl="0" indent="0" algn="l" rtl="0">
              <a:spcBef>
                <a:spcPts val="600"/>
              </a:spcBef>
              <a:spcAft>
                <a:spcPts val="0"/>
              </a:spcAft>
              <a:buNone/>
            </a:pPr>
            <a:endParaRPr sz="1800">
              <a:solidFill>
                <a:srgbClr val="333333"/>
              </a:solidFill>
              <a:highlight>
                <a:srgbClr val="FFFFFF"/>
              </a:highlight>
              <a:latin typeface="Quattrocento Sans"/>
              <a:ea typeface="Quattrocento Sans"/>
              <a:cs typeface="Quattrocento Sans"/>
              <a:sym typeface="Quattrocento Sans"/>
            </a:endParaRPr>
          </a:p>
          <a:p>
            <a:pPr marL="0" lvl="0" indent="0" algn="ctr" rtl="0">
              <a:lnSpc>
                <a:spcPct val="135714"/>
              </a:lnSpc>
              <a:spcBef>
                <a:spcPts val="0"/>
              </a:spcBef>
              <a:spcAft>
                <a:spcPts val="0"/>
              </a:spcAft>
              <a:buNone/>
            </a:pPr>
            <a:r>
              <a:rPr lang="en" sz="1200">
                <a:solidFill>
                  <a:srgbClr val="DCDCDC"/>
                </a:solidFill>
                <a:highlight>
                  <a:srgbClr val="1E1E1E"/>
                </a:highlight>
                <a:latin typeface="Courier New"/>
                <a:ea typeface="Courier New"/>
                <a:cs typeface="Courier New"/>
                <a:sym typeface="Courier New"/>
              </a:rPr>
              <a:t>(</a:t>
            </a:r>
            <a:r>
              <a:rPr lang="en" sz="1200">
                <a:solidFill>
                  <a:srgbClr val="D4D4D4"/>
                </a:solidFill>
                <a:highlight>
                  <a:srgbClr val="1E1E1E"/>
                </a:highlight>
                <a:latin typeface="Courier New"/>
                <a:ea typeface="Courier New"/>
                <a:cs typeface="Courier New"/>
                <a:sym typeface="Courier New"/>
              </a:rPr>
              <a:t>df_2010_2018Dec</a:t>
            </a:r>
            <a:r>
              <a:rPr lang="en" sz="1200">
                <a:solidFill>
                  <a:srgbClr val="DCDCDC"/>
                </a:solidFill>
                <a:highlight>
                  <a:srgbClr val="1E1E1E"/>
                </a:highlight>
                <a:latin typeface="Courier New"/>
                <a:ea typeface="Courier New"/>
                <a:cs typeface="Courier New"/>
                <a:sym typeface="Courier New"/>
              </a:rPr>
              <a:t>[</a:t>
            </a:r>
            <a:r>
              <a:rPr lang="en" sz="1200">
                <a:solidFill>
                  <a:srgbClr val="CE9178"/>
                </a:solidFill>
                <a:highlight>
                  <a:srgbClr val="1E1E1E"/>
                </a:highlight>
                <a:latin typeface="Courier New"/>
                <a:ea typeface="Courier New"/>
                <a:cs typeface="Courier New"/>
                <a:sym typeface="Courier New"/>
              </a:rPr>
              <a:t>'RSHPCS'</a:t>
            </a:r>
            <a:r>
              <a:rPr lang="en" sz="1200">
                <a:solidFill>
                  <a:srgbClr val="DCDCDC"/>
                </a:solidFill>
                <a:highlight>
                  <a:srgbClr val="1E1E1E"/>
                </a:highlight>
                <a:latin typeface="Courier New"/>
                <a:ea typeface="Courier New"/>
                <a:cs typeface="Courier New"/>
                <a:sym typeface="Courier New"/>
              </a:rPr>
              <a:t>]</a:t>
            </a:r>
            <a:r>
              <a:rPr lang="en" sz="1200">
                <a:solidFill>
                  <a:srgbClr val="D4D4D4"/>
                </a:solidFill>
                <a:highlight>
                  <a:srgbClr val="1E1E1E"/>
                </a:highlight>
                <a:latin typeface="Courier New"/>
                <a:ea typeface="Courier New"/>
                <a:cs typeface="Courier New"/>
                <a:sym typeface="Courier New"/>
              </a:rPr>
              <a:t>.std</a:t>
            </a:r>
            <a:r>
              <a:rPr lang="en" sz="1200">
                <a:solidFill>
                  <a:srgbClr val="DCDCDC"/>
                </a:solidFill>
                <a:highlight>
                  <a:srgbClr val="1E1E1E"/>
                </a:highlight>
                <a:latin typeface="Courier New"/>
                <a:ea typeface="Courier New"/>
                <a:cs typeface="Courier New"/>
                <a:sym typeface="Courier New"/>
              </a:rPr>
              <a:t>()</a:t>
            </a:r>
            <a:r>
              <a:rPr lang="en" sz="1200">
                <a:solidFill>
                  <a:srgbClr val="D4D4D4"/>
                </a:solidFill>
                <a:highlight>
                  <a:srgbClr val="1E1E1E"/>
                </a:highlight>
                <a:latin typeface="Courier New"/>
                <a:ea typeface="Courier New"/>
                <a:cs typeface="Courier New"/>
                <a:sym typeface="Courier New"/>
              </a:rPr>
              <a:t>-np.sqrt</a:t>
            </a:r>
            <a:r>
              <a:rPr lang="en" sz="1200">
                <a:solidFill>
                  <a:srgbClr val="DCDCDC"/>
                </a:solidFill>
                <a:highlight>
                  <a:srgbClr val="1E1E1E"/>
                </a:highlight>
                <a:latin typeface="Courier New"/>
                <a:ea typeface="Courier New"/>
                <a:cs typeface="Courier New"/>
                <a:sym typeface="Courier New"/>
              </a:rPr>
              <a:t>(</a:t>
            </a:r>
            <a:r>
              <a:rPr lang="en" sz="1200">
                <a:solidFill>
                  <a:srgbClr val="D4D4D4"/>
                </a:solidFill>
                <a:highlight>
                  <a:srgbClr val="1E1E1E"/>
                </a:highlight>
                <a:latin typeface="Courier New"/>
                <a:ea typeface="Courier New"/>
                <a:cs typeface="Courier New"/>
                <a:sym typeface="Courier New"/>
              </a:rPr>
              <a:t>loss</a:t>
            </a:r>
            <a:r>
              <a:rPr lang="en" sz="1200">
                <a:solidFill>
                  <a:srgbClr val="DCDCDC"/>
                </a:solidFill>
                <a:highlight>
                  <a:srgbClr val="1E1E1E"/>
                </a:highlight>
                <a:latin typeface="Courier New"/>
                <a:ea typeface="Courier New"/>
                <a:cs typeface="Courier New"/>
                <a:sym typeface="Courier New"/>
              </a:rPr>
              <a:t>))</a:t>
            </a:r>
            <a:r>
              <a:rPr lang="en" sz="1200">
                <a:solidFill>
                  <a:srgbClr val="D4D4D4"/>
                </a:solidFill>
                <a:highlight>
                  <a:srgbClr val="1E1E1E"/>
                </a:highlight>
                <a:latin typeface="Courier New"/>
                <a:ea typeface="Courier New"/>
                <a:cs typeface="Courier New"/>
                <a:sym typeface="Courier New"/>
              </a:rPr>
              <a:t>/df_2010_2018Dec</a:t>
            </a:r>
            <a:r>
              <a:rPr lang="en" sz="1200">
                <a:solidFill>
                  <a:srgbClr val="DCDCDC"/>
                </a:solidFill>
                <a:highlight>
                  <a:srgbClr val="1E1E1E"/>
                </a:highlight>
                <a:latin typeface="Courier New"/>
                <a:ea typeface="Courier New"/>
                <a:cs typeface="Courier New"/>
                <a:sym typeface="Courier New"/>
              </a:rPr>
              <a:t>[</a:t>
            </a:r>
            <a:r>
              <a:rPr lang="en" sz="1200">
                <a:solidFill>
                  <a:srgbClr val="CE9178"/>
                </a:solidFill>
                <a:highlight>
                  <a:srgbClr val="1E1E1E"/>
                </a:highlight>
                <a:latin typeface="Courier New"/>
                <a:ea typeface="Courier New"/>
                <a:cs typeface="Courier New"/>
                <a:sym typeface="Courier New"/>
              </a:rPr>
              <a:t>'RSHPCS'</a:t>
            </a:r>
            <a:r>
              <a:rPr lang="en" sz="1200">
                <a:solidFill>
                  <a:srgbClr val="DCDCDC"/>
                </a:solidFill>
                <a:highlight>
                  <a:srgbClr val="1E1E1E"/>
                </a:highlight>
                <a:latin typeface="Courier New"/>
                <a:ea typeface="Courier New"/>
                <a:cs typeface="Courier New"/>
                <a:sym typeface="Courier New"/>
              </a:rPr>
              <a:t>]</a:t>
            </a:r>
            <a:r>
              <a:rPr lang="en" sz="1200">
                <a:solidFill>
                  <a:srgbClr val="D4D4D4"/>
                </a:solidFill>
                <a:highlight>
                  <a:srgbClr val="1E1E1E"/>
                </a:highlight>
                <a:latin typeface="Courier New"/>
                <a:ea typeface="Courier New"/>
                <a:cs typeface="Courier New"/>
                <a:sym typeface="Courier New"/>
              </a:rPr>
              <a:t>.std</a:t>
            </a:r>
            <a:r>
              <a:rPr lang="en" sz="1200">
                <a:solidFill>
                  <a:srgbClr val="DCDCDC"/>
                </a:solidFill>
                <a:highlight>
                  <a:srgbClr val="1E1E1E"/>
                </a:highlight>
                <a:latin typeface="Courier New"/>
                <a:ea typeface="Courier New"/>
                <a:cs typeface="Courier New"/>
                <a:sym typeface="Courier New"/>
              </a:rPr>
              <a:t>()</a:t>
            </a:r>
            <a:endParaRPr sz="1200">
              <a:solidFill>
                <a:srgbClr val="333333"/>
              </a:solidFill>
              <a:highlight>
                <a:srgbClr val="FFFFFF"/>
              </a:highlight>
              <a:latin typeface="Quattrocento Sans"/>
              <a:ea typeface="Quattrocento Sans"/>
              <a:cs typeface="Quattrocento Sans"/>
              <a:sym typeface="Quattrocento Sans"/>
            </a:endParaRPr>
          </a:p>
          <a:p>
            <a:pPr marL="0" lvl="0" indent="0" algn="l" rtl="0">
              <a:spcBef>
                <a:spcPts val="600"/>
              </a:spcBef>
              <a:spcAft>
                <a:spcPts val="0"/>
              </a:spcAft>
              <a:buNone/>
            </a:pPr>
            <a:r>
              <a:rPr lang="en" sz="1800">
                <a:solidFill>
                  <a:srgbClr val="333333"/>
                </a:solidFill>
                <a:highlight>
                  <a:srgbClr val="FFFFFF"/>
                </a:highlight>
                <a:latin typeface="Quattrocento Sans"/>
                <a:ea typeface="Quattrocento Sans"/>
                <a:cs typeface="Quattrocento Sans"/>
                <a:sym typeface="Quattrocento Sans"/>
              </a:rPr>
              <a:t>The results are as follows:</a:t>
            </a:r>
            <a:endParaRPr sz="1800">
              <a:solidFill>
                <a:srgbClr val="333333"/>
              </a:solidFill>
              <a:highlight>
                <a:srgbClr val="FFFFFF"/>
              </a:highlight>
              <a:latin typeface="Quattrocento Sans"/>
              <a:ea typeface="Quattrocento Sans"/>
              <a:cs typeface="Quattrocento Sans"/>
              <a:sym typeface="Quattrocento Sans"/>
            </a:endParaRPr>
          </a:p>
        </p:txBody>
      </p:sp>
      <p:sp>
        <p:nvSpPr>
          <p:cNvPr id="147" name="Google Shape;147;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8"/>
          <p:cNvSpPr/>
          <p:nvPr/>
        </p:nvSpPr>
        <p:spPr>
          <a:xfrm>
            <a:off x="5650" y="4163500"/>
            <a:ext cx="9144000" cy="97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8"/>
          <p:cNvSpPr txBox="1">
            <a:spLocks noGrp="1"/>
          </p:cNvSpPr>
          <p:nvPr>
            <p:ph type="title"/>
          </p:nvPr>
        </p:nvSpPr>
        <p:spPr>
          <a:xfrm>
            <a:off x="1668100" y="269650"/>
            <a:ext cx="58191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t>Result without Economic Indicators</a:t>
            </a:r>
            <a:endParaRPr sz="2500"/>
          </a:p>
        </p:txBody>
      </p:sp>
      <p:grpSp>
        <p:nvGrpSpPr>
          <p:cNvPr id="154" name="Google Shape;154;p18"/>
          <p:cNvGrpSpPr/>
          <p:nvPr/>
        </p:nvGrpSpPr>
        <p:grpSpPr>
          <a:xfrm>
            <a:off x="916458" y="1019750"/>
            <a:ext cx="214625" cy="214625"/>
            <a:chOff x="2594050" y="1631825"/>
            <a:chExt cx="439625" cy="439625"/>
          </a:xfrm>
        </p:grpSpPr>
        <p:sp>
          <p:nvSpPr>
            <p:cNvPr id="155" name="Google Shape;155;p1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8"/>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 name="Google Shape;159;p18"/>
          <p:cNvSpPr txBox="1"/>
          <p:nvPr/>
        </p:nvSpPr>
        <p:spPr>
          <a:xfrm>
            <a:off x="3877875" y="1362250"/>
            <a:ext cx="4516800" cy="27306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600">
                <a:solidFill>
                  <a:srgbClr val="333333"/>
                </a:solidFill>
                <a:highlight>
                  <a:srgbClr val="FFFFFF"/>
                </a:highlight>
                <a:latin typeface="Quattrocento Sans"/>
                <a:ea typeface="Quattrocento Sans"/>
                <a:cs typeface="Quattrocento Sans"/>
                <a:sym typeface="Quattrocento Sans"/>
              </a:rPr>
              <a:t>When there is no indicator, two departments had positive percentage of variance: </a:t>
            </a:r>
            <a:endParaRPr sz="1600">
              <a:solidFill>
                <a:srgbClr val="333333"/>
              </a:solidFill>
              <a:highlight>
                <a:srgbClr val="FFFFFF"/>
              </a:highlight>
              <a:latin typeface="Quattrocento Sans"/>
              <a:ea typeface="Quattrocento Sans"/>
              <a:cs typeface="Quattrocento Sans"/>
              <a:sym typeface="Quattrocento Sans"/>
            </a:endParaRPr>
          </a:p>
          <a:p>
            <a:pPr marL="0" lvl="0" indent="0" algn="l" rtl="0">
              <a:spcBef>
                <a:spcPts val="600"/>
              </a:spcBef>
              <a:spcAft>
                <a:spcPts val="0"/>
              </a:spcAft>
              <a:buNone/>
            </a:pPr>
            <a:r>
              <a:rPr lang="en" sz="1600">
                <a:solidFill>
                  <a:srgbClr val="333333"/>
                </a:solidFill>
                <a:highlight>
                  <a:srgbClr val="FFFFFF"/>
                </a:highlight>
                <a:latin typeface="Quattrocento Sans"/>
                <a:ea typeface="Quattrocento Sans"/>
                <a:cs typeface="Quattrocento Sans"/>
                <a:sym typeface="Quattrocento Sans"/>
              </a:rPr>
              <a:t>1. Sporting goods, hobby, musical instrument, and bookstores (RSSGHBMS)</a:t>
            </a:r>
            <a:endParaRPr sz="1600">
              <a:solidFill>
                <a:srgbClr val="333333"/>
              </a:solidFill>
              <a:highlight>
                <a:srgbClr val="FFFFFF"/>
              </a:highlight>
              <a:latin typeface="Quattrocento Sans"/>
              <a:ea typeface="Quattrocento Sans"/>
              <a:cs typeface="Quattrocento Sans"/>
              <a:sym typeface="Quattrocento Sans"/>
            </a:endParaRPr>
          </a:p>
          <a:p>
            <a:pPr marL="914400" lvl="0" indent="-330200" algn="l" rtl="0">
              <a:spcBef>
                <a:spcPts val="600"/>
              </a:spcBef>
              <a:spcAft>
                <a:spcPts val="0"/>
              </a:spcAft>
              <a:buClr>
                <a:srgbClr val="333333"/>
              </a:buClr>
              <a:buSzPts val="1600"/>
              <a:buFont typeface="Quattrocento Sans"/>
              <a:buChar char="❖"/>
            </a:pPr>
            <a:r>
              <a:rPr lang="en" sz="1600">
                <a:solidFill>
                  <a:srgbClr val="333333"/>
                </a:solidFill>
                <a:highlight>
                  <a:schemeClr val="lt1"/>
                </a:highlight>
                <a:latin typeface="Quattrocento Sans"/>
                <a:ea typeface="Quattrocento Sans"/>
                <a:cs typeface="Quattrocento Sans"/>
                <a:sym typeface="Quattrocento Sans"/>
              </a:rPr>
              <a:t>Percentage of Variance</a:t>
            </a:r>
            <a:r>
              <a:rPr lang="en" sz="1600">
                <a:solidFill>
                  <a:srgbClr val="333333"/>
                </a:solidFill>
                <a:highlight>
                  <a:srgbClr val="FFFFFF"/>
                </a:highlight>
                <a:latin typeface="Quattrocento Sans"/>
                <a:ea typeface="Quattrocento Sans"/>
                <a:cs typeface="Quattrocento Sans"/>
                <a:sym typeface="Quattrocento Sans"/>
              </a:rPr>
              <a:t> = 11.8160323</a:t>
            </a:r>
            <a:endParaRPr sz="1600">
              <a:solidFill>
                <a:srgbClr val="333333"/>
              </a:solidFill>
              <a:highlight>
                <a:srgbClr val="FFFFFF"/>
              </a:highlight>
              <a:latin typeface="Quattrocento Sans"/>
              <a:ea typeface="Quattrocento Sans"/>
              <a:cs typeface="Quattrocento Sans"/>
              <a:sym typeface="Quattrocento Sans"/>
            </a:endParaRPr>
          </a:p>
          <a:p>
            <a:pPr marL="0" lvl="0" indent="0" algn="l" rtl="0">
              <a:spcBef>
                <a:spcPts val="600"/>
              </a:spcBef>
              <a:spcAft>
                <a:spcPts val="0"/>
              </a:spcAft>
              <a:buNone/>
            </a:pPr>
            <a:r>
              <a:rPr lang="en" sz="1600">
                <a:solidFill>
                  <a:srgbClr val="333333"/>
                </a:solidFill>
                <a:highlight>
                  <a:srgbClr val="FFFFFF"/>
                </a:highlight>
                <a:latin typeface="Quattrocento Sans"/>
                <a:ea typeface="Quattrocento Sans"/>
                <a:cs typeface="Quattrocento Sans"/>
                <a:sym typeface="Quattrocento Sans"/>
              </a:rPr>
              <a:t>2. Nonstore (online) retailers (RNSSR)</a:t>
            </a:r>
            <a:endParaRPr sz="1600">
              <a:solidFill>
                <a:srgbClr val="333333"/>
              </a:solidFill>
              <a:highlight>
                <a:srgbClr val="FFFFFF"/>
              </a:highlight>
              <a:latin typeface="Quattrocento Sans"/>
              <a:ea typeface="Quattrocento Sans"/>
              <a:cs typeface="Quattrocento Sans"/>
              <a:sym typeface="Quattrocento Sans"/>
            </a:endParaRPr>
          </a:p>
          <a:p>
            <a:pPr marL="914400" lvl="0" indent="-330200" algn="l" rtl="0">
              <a:spcBef>
                <a:spcPts val="600"/>
              </a:spcBef>
              <a:spcAft>
                <a:spcPts val="0"/>
              </a:spcAft>
              <a:buClr>
                <a:srgbClr val="333333"/>
              </a:buClr>
              <a:buSzPts val="1600"/>
              <a:buFont typeface="Quattrocento Sans"/>
              <a:buChar char="❖"/>
            </a:pPr>
            <a:r>
              <a:rPr lang="en" sz="1600">
                <a:solidFill>
                  <a:srgbClr val="333333"/>
                </a:solidFill>
                <a:highlight>
                  <a:schemeClr val="lt1"/>
                </a:highlight>
                <a:latin typeface="Quattrocento Sans"/>
                <a:ea typeface="Quattrocento Sans"/>
                <a:cs typeface="Quattrocento Sans"/>
                <a:sym typeface="Quattrocento Sans"/>
              </a:rPr>
              <a:t>Percentage of Variance</a:t>
            </a:r>
            <a:r>
              <a:rPr lang="en" sz="1600">
                <a:solidFill>
                  <a:srgbClr val="333333"/>
                </a:solidFill>
                <a:highlight>
                  <a:srgbClr val="FFFFFF"/>
                </a:highlight>
                <a:latin typeface="Quattrocento Sans"/>
                <a:ea typeface="Quattrocento Sans"/>
                <a:cs typeface="Quattrocento Sans"/>
                <a:sym typeface="Quattrocento Sans"/>
              </a:rPr>
              <a:t> = 1.915082126</a:t>
            </a:r>
            <a:endParaRPr sz="1600">
              <a:solidFill>
                <a:srgbClr val="333333"/>
              </a:solidFill>
              <a:highlight>
                <a:srgbClr val="FFFFFF"/>
              </a:highlight>
              <a:latin typeface="Quattrocento Sans"/>
              <a:ea typeface="Quattrocento Sans"/>
              <a:cs typeface="Quattrocento Sans"/>
              <a:sym typeface="Quattrocento Sans"/>
            </a:endParaRPr>
          </a:p>
          <a:p>
            <a:pPr marL="0" lvl="0" indent="0" algn="l" rtl="0">
              <a:spcBef>
                <a:spcPts val="600"/>
              </a:spcBef>
              <a:spcAft>
                <a:spcPts val="0"/>
              </a:spcAft>
              <a:buNone/>
            </a:pPr>
            <a:endParaRPr sz="1600">
              <a:solidFill>
                <a:srgbClr val="333333"/>
              </a:solidFill>
              <a:highlight>
                <a:srgbClr val="FFFFFF"/>
              </a:highlight>
              <a:latin typeface="Verdana"/>
              <a:ea typeface="Verdana"/>
              <a:cs typeface="Verdana"/>
              <a:sym typeface="Verdana"/>
            </a:endParaRPr>
          </a:p>
        </p:txBody>
      </p:sp>
      <p:sp>
        <p:nvSpPr>
          <p:cNvPr id="160" name="Google Shape;160;p1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graphicFrame>
        <p:nvGraphicFramePr>
          <p:cNvPr id="161" name="Google Shape;161;p18"/>
          <p:cNvGraphicFramePr/>
          <p:nvPr/>
        </p:nvGraphicFramePr>
        <p:xfrm>
          <a:off x="1372550" y="1362250"/>
          <a:ext cx="3000000" cy="3000000"/>
        </p:xfrm>
        <a:graphic>
          <a:graphicData uri="http://schemas.openxmlformats.org/drawingml/2006/table">
            <a:tbl>
              <a:tblPr>
                <a:noFill/>
                <a:tableStyleId>{3FCEE070-7464-4289-B476-E9DC18F6FB6C}</a:tableStyleId>
              </a:tblPr>
              <a:tblGrid>
                <a:gridCol w="95250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tblGrid>
              <a:tr h="200025">
                <a:tc>
                  <a:txBody>
                    <a:bodyPr/>
                    <a:lstStyle/>
                    <a:p>
                      <a:pPr marL="0" lvl="0" indent="0" algn="l" rtl="0">
                        <a:lnSpc>
                          <a:spcPct val="115000"/>
                        </a:lnSpc>
                        <a:spcBef>
                          <a:spcPts val="0"/>
                        </a:spcBef>
                        <a:spcAft>
                          <a:spcPts val="0"/>
                        </a:spcAft>
                        <a:buNone/>
                      </a:pPr>
                      <a:r>
                        <a:rPr lang="en" sz="1000"/>
                        <a:t>Sales</a:t>
                      </a:r>
                      <a:endParaRPr sz="1000"/>
                    </a:p>
                  </a:txBody>
                  <a:tcPr marL="28575" marR="28575" marT="19050" marB="19050" anchor="b">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t>No indicators</a:t>
                      </a:r>
                      <a:endParaRPr sz="900"/>
                    </a:p>
                  </a:txBody>
                  <a:tcPr marL="28575" marR="28575" marT="19050" marB="19050" anchor="b">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extLst>
                  <a:ext uri="{0D108BD9-81ED-4DB2-BD59-A6C34878D82A}">
                    <a16:rowId xmlns:a16="http://schemas.microsoft.com/office/drawing/2014/main" val="10000"/>
                  </a:ext>
                </a:extLst>
              </a:tr>
              <a:tr h="200025">
                <a:tc>
                  <a:txBody>
                    <a:bodyPr/>
                    <a:lstStyle/>
                    <a:p>
                      <a:pPr marL="0" lvl="0" indent="0" algn="l" rtl="0">
                        <a:lnSpc>
                          <a:spcPct val="115000"/>
                        </a:lnSpc>
                        <a:spcBef>
                          <a:spcPts val="0"/>
                        </a:spcBef>
                        <a:spcAft>
                          <a:spcPts val="0"/>
                        </a:spcAft>
                        <a:buNone/>
                      </a:pPr>
                      <a:r>
                        <a:rPr lang="en" sz="900"/>
                        <a:t>RSAFS</a:t>
                      </a:r>
                      <a:endParaRPr sz="900"/>
                    </a:p>
                  </a:txBody>
                  <a:tcPr marL="28575" marR="28575" marT="19050" marB="19050" anchor="b">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t>-4.756594813</a:t>
                      </a:r>
                      <a:endParaRPr sz="900"/>
                    </a:p>
                  </a:txBody>
                  <a:tcPr marL="28575" marR="28575" marT="19050" marB="19050" anchor="b">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extLst>
                  <a:ext uri="{0D108BD9-81ED-4DB2-BD59-A6C34878D82A}">
                    <a16:rowId xmlns:a16="http://schemas.microsoft.com/office/drawing/2014/main" val="10001"/>
                  </a:ext>
                </a:extLst>
              </a:tr>
              <a:tr h="200025">
                <a:tc>
                  <a:txBody>
                    <a:bodyPr/>
                    <a:lstStyle/>
                    <a:p>
                      <a:pPr marL="0" lvl="0" indent="0" algn="l" rtl="0">
                        <a:lnSpc>
                          <a:spcPct val="115000"/>
                        </a:lnSpc>
                        <a:spcBef>
                          <a:spcPts val="0"/>
                        </a:spcBef>
                        <a:spcAft>
                          <a:spcPts val="0"/>
                        </a:spcAft>
                        <a:buNone/>
                      </a:pPr>
                      <a:r>
                        <a:rPr lang="en" sz="900"/>
                        <a:t>RSFSXMV</a:t>
                      </a:r>
                      <a:endParaRPr sz="900"/>
                    </a:p>
                  </a:txBody>
                  <a:tcPr marL="28575" marR="28575" marT="19050" marB="19050" anchor="b">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t>-1.885142956</a:t>
                      </a:r>
                      <a:endParaRPr sz="900"/>
                    </a:p>
                  </a:txBody>
                  <a:tcPr marL="28575" marR="28575" marT="19050" marB="19050" anchor="b">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extLst>
                  <a:ext uri="{0D108BD9-81ED-4DB2-BD59-A6C34878D82A}">
                    <a16:rowId xmlns:a16="http://schemas.microsoft.com/office/drawing/2014/main" val="10002"/>
                  </a:ext>
                </a:extLst>
              </a:tr>
              <a:tr h="200025">
                <a:tc>
                  <a:txBody>
                    <a:bodyPr/>
                    <a:lstStyle/>
                    <a:p>
                      <a:pPr marL="0" lvl="0" indent="0" algn="l" rtl="0">
                        <a:lnSpc>
                          <a:spcPct val="115000"/>
                        </a:lnSpc>
                        <a:spcBef>
                          <a:spcPts val="0"/>
                        </a:spcBef>
                        <a:spcAft>
                          <a:spcPts val="0"/>
                        </a:spcAft>
                        <a:buNone/>
                      </a:pPr>
                      <a:r>
                        <a:rPr lang="en" sz="900"/>
                        <a:t>RSHPCS</a:t>
                      </a:r>
                      <a:endParaRPr sz="900"/>
                    </a:p>
                  </a:txBody>
                  <a:tcPr marL="28575" marR="28575" marT="19050" marB="19050" anchor="b">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t>-1.777425538</a:t>
                      </a:r>
                      <a:endParaRPr sz="900"/>
                    </a:p>
                  </a:txBody>
                  <a:tcPr marL="28575" marR="28575" marT="19050" marB="19050" anchor="b">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extLst>
                  <a:ext uri="{0D108BD9-81ED-4DB2-BD59-A6C34878D82A}">
                    <a16:rowId xmlns:a16="http://schemas.microsoft.com/office/drawing/2014/main" val="10003"/>
                  </a:ext>
                </a:extLst>
              </a:tr>
              <a:tr h="200025">
                <a:tc>
                  <a:txBody>
                    <a:bodyPr/>
                    <a:lstStyle/>
                    <a:p>
                      <a:pPr marL="0" lvl="0" indent="0" algn="l" rtl="0">
                        <a:lnSpc>
                          <a:spcPct val="115000"/>
                        </a:lnSpc>
                        <a:spcBef>
                          <a:spcPts val="0"/>
                        </a:spcBef>
                        <a:spcAft>
                          <a:spcPts val="0"/>
                        </a:spcAft>
                        <a:buNone/>
                      </a:pPr>
                      <a:r>
                        <a:rPr lang="en" sz="900"/>
                        <a:t>RSGASS</a:t>
                      </a:r>
                      <a:endParaRPr sz="900"/>
                    </a:p>
                  </a:txBody>
                  <a:tcPr marL="28575" marR="28575" marT="19050" marB="19050" anchor="b">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t>-5.613283614</a:t>
                      </a:r>
                      <a:endParaRPr sz="900"/>
                    </a:p>
                  </a:txBody>
                  <a:tcPr marL="28575" marR="28575" marT="19050" marB="19050" anchor="b">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extLst>
                  <a:ext uri="{0D108BD9-81ED-4DB2-BD59-A6C34878D82A}">
                    <a16:rowId xmlns:a16="http://schemas.microsoft.com/office/drawing/2014/main" val="10004"/>
                  </a:ext>
                </a:extLst>
              </a:tr>
              <a:tr h="200025">
                <a:tc>
                  <a:txBody>
                    <a:bodyPr/>
                    <a:lstStyle/>
                    <a:p>
                      <a:pPr marL="0" lvl="0" indent="0" algn="l" rtl="0">
                        <a:lnSpc>
                          <a:spcPct val="115000"/>
                        </a:lnSpc>
                        <a:spcBef>
                          <a:spcPts val="0"/>
                        </a:spcBef>
                        <a:spcAft>
                          <a:spcPts val="0"/>
                        </a:spcAft>
                        <a:buNone/>
                      </a:pPr>
                      <a:r>
                        <a:rPr lang="en" sz="900"/>
                        <a:t>RSCCAS</a:t>
                      </a:r>
                      <a:endParaRPr sz="900"/>
                    </a:p>
                  </a:txBody>
                  <a:tcPr marL="28575" marR="28575" marT="19050" marB="19050" anchor="b">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t>-7.896371405</a:t>
                      </a:r>
                      <a:endParaRPr sz="900"/>
                    </a:p>
                  </a:txBody>
                  <a:tcPr marL="28575" marR="28575" marT="19050" marB="19050" anchor="b">
                    <a:lnL w="9525" cap="flat" cmpd="sng">
                      <a:solidFill>
                        <a:schemeClr val="dk2"/>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extLst>
                  <a:ext uri="{0D108BD9-81ED-4DB2-BD59-A6C34878D82A}">
                    <a16:rowId xmlns:a16="http://schemas.microsoft.com/office/drawing/2014/main" val="10005"/>
                  </a:ext>
                </a:extLst>
              </a:tr>
              <a:tr h="200025">
                <a:tc>
                  <a:txBody>
                    <a:bodyPr/>
                    <a:lstStyle/>
                    <a:p>
                      <a:pPr marL="0" lvl="0" indent="0" algn="l" rtl="0">
                        <a:lnSpc>
                          <a:spcPct val="115000"/>
                        </a:lnSpc>
                        <a:spcBef>
                          <a:spcPts val="0"/>
                        </a:spcBef>
                        <a:spcAft>
                          <a:spcPts val="0"/>
                        </a:spcAft>
                        <a:buNone/>
                      </a:pPr>
                      <a:r>
                        <a:rPr lang="en" sz="900"/>
                        <a:t>RSSGHBMS</a:t>
                      </a:r>
                      <a:endParaRPr sz="900"/>
                    </a:p>
                  </a:txBody>
                  <a:tcPr marL="28575" marR="28575" marT="19050" marB="19050" anchor="b">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D2000A"/>
                          </a:solidFill>
                        </a:rPr>
                        <a:t>11.8160323</a:t>
                      </a:r>
                      <a:endParaRPr sz="900">
                        <a:solidFill>
                          <a:srgbClr val="D2000A"/>
                        </a:solidFill>
                      </a:endParaRPr>
                    </a:p>
                  </a:txBody>
                  <a:tcPr marL="28575" marR="28575" marT="19050" marB="19050" anchor="b">
                    <a:lnL w="9525" cap="flat" cmpd="sng">
                      <a:solidFill>
                        <a:schemeClr val="dk2"/>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extLst>
                  <a:ext uri="{0D108BD9-81ED-4DB2-BD59-A6C34878D82A}">
                    <a16:rowId xmlns:a16="http://schemas.microsoft.com/office/drawing/2014/main" val="10006"/>
                  </a:ext>
                </a:extLst>
              </a:tr>
              <a:tr h="200025">
                <a:tc>
                  <a:txBody>
                    <a:bodyPr/>
                    <a:lstStyle/>
                    <a:p>
                      <a:pPr marL="0" lvl="0" indent="0" algn="l" rtl="0">
                        <a:lnSpc>
                          <a:spcPct val="115000"/>
                        </a:lnSpc>
                        <a:spcBef>
                          <a:spcPts val="0"/>
                        </a:spcBef>
                        <a:spcAft>
                          <a:spcPts val="0"/>
                        </a:spcAft>
                        <a:buNone/>
                      </a:pPr>
                      <a:r>
                        <a:rPr lang="en" sz="900"/>
                        <a:t>RSGMS</a:t>
                      </a:r>
                      <a:endParaRPr sz="900"/>
                    </a:p>
                  </a:txBody>
                  <a:tcPr marL="28575" marR="28575" marT="19050" marB="19050" anchor="b">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9A9A9A"/>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t>-5.635128272</a:t>
                      </a:r>
                      <a:endParaRPr sz="900"/>
                    </a:p>
                  </a:txBody>
                  <a:tcPr marL="28575" marR="28575" marT="19050" marB="19050" anchor="b">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extLst>
                  <a:ext uri="{0D108BD9-81ED-4DB2-BD59-A6C34878D82A}">
                    <a16:rowId xmlns:a16="http://schemas.microsoft.com/office/drawing/2014/main" val="10007"/>
                  </a:ext>
                </a:extLst>
              </a:tr>
              <a:tr h="200025">
                <a:tc>
                  <a:txBody>
                    <a:bodyPr/>
                    <a:lstStyle/>
                    <a:p>
                      <a:pPr marL="0" lvl="0" indent="0" algn="l" rtl="0">
                        <a:lnSpc>
                          <a:spcPct val="115000"/>
                        </a:lnSpc>
                        <a:spcBef>
                          <a:spcPts val="0"/>
                        </a:spcBef>
                        <a:spcAft>
                          <a:spcPts val="0"/>
                        </a:spcAft>
                        <a:buNone/>
                      </a:pPr>
                      <a:r>
                        <a:rPr lang="en" sz="900"/>
                        <a:t>RSDSELD</a:t>
                      </a:r>
                      <a:endParaRPr sz="900"/>
                    </a:p>
                  </a:txBody>
                  <a:tcPr marL="28575" marR="28575" marT="19050" marB="19050" anchor="b">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t>-9.991306149</a:t>
                      </a:r>
                      <a:endParaRPr sz="900"/>
                    </a:p>
                  </a:txBody>
                  <a:tcPr marL="28575" marR="28575" marT="19050" marB="19050" anchor="b">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extLst>
                  <a:ext uri="{0D108BD9-81ED-4DB2-BD59-A6C34878D82A}">
                    <a16:rowId xmlns:a16="http://schemas.microsoft.com/office/drawing/2014/main" val="10008"/>
                  </a:ext>
                </a:extLst>
              </a:tr>
              <a:tr h="200025">
                <a:tc>
                  <a:txBody>
                    <a:bodyPr/>
                    <a:lstStyle/>
                    <a:p>
                      <a:pPr marL="0" lvl="0" indent="0" algn="l" rtl="0">
                        <a:lnSpc>
                          <a:spcPct val="115000"/>
                        </a:lnSpc>
                        <a:spcBef>
                          <a:spcPts val="0"/>
                        </a:spcBef>
                        <a:spcAft>
                          <a:spcPts val="0"/>
                        </a:spcAft>
                        <a:buNone/>
                      </a:pPr>
                      <a:r>
                        <a:rPr lang="en" sz="900"/>
                        <a:t>RSMSR</a:t>
                      </a:r>
                      <a:endParaRPr sz="900"/>
                    </a:p>
                  </a:txBody>
                  <a:tcPr marL="28575" marR="28575" marT="19050" marB="19050" anchor="b">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t>-8.992442788</a:t>
                      </a:r>
                      <a:endParaRPr sz="900"/>
                    </a:p>
                  </a:txBody>
                  <a:tcPr marL="28575" marR="28575" marT="19050" marB="19050" anchor="b">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extLst>
                  <a:ext uri="{0D108BD9-81ED-4DB2-BD59-A6C34878D82A}">
                    <a16:rowId xmlns:a16="http://schemas.microsoft.com/office/drawing/2014/main" val="10009"/>
                  </a:ext>
                </a:extLst>
              </a:tr>
              <a:tr h="200025">
                <a:tc>
                  <a:txBody>
                    <a:bodyPr/>
                    <a:lstStyle/>
                    <a:p>
                      <a:pPr marL="0" lvl="0" indent="0" algn="l" rtl="0">
                        <a:lnSpc>
                          <a:spcPct val="115000"/>
                        </a:lnSpc>
                        <a:spcBef>
                          <a:spcPts val="0"/>
                        </a:spcBef>
                        <a:spcAft>
                          <a:spcPts val="0"/>
                        </a:spcAft>
                        <a:buNone/>
                      </a:pPr>
                      <a:r>
                        <a:rPr lang="en" sz="900"/>
                        <a:t>RSNSR</a:t>
                      </a:r>
                      <a:endParaRPr sz="900"/>
                    </a:p>
                  </a:txBody>
                  <a:tcPr marL="28575" marR="28575" marT="19050" marB="19050" anchor="b">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D2000A"/>
                          </a:solidFill>
                        </a:rPr>
                        <a:t>1.915082126</a:t>
                      </a:r>
                      <a:endParaRPr sz="900">
                        <a:solidFill>
                          <a:srgbClr val="D2000A"/>
                        </a:solidFill>
                      </a:endParaRPr>
                    </a:p>
                  </a:txBody>
                  <a:tcPr marL="28575" marR="28575" marT="19050" marB="19050" anchor="b">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extLst>
                  <a:ext uri="{0D108BD9-81ED-4DB2-BD59-A6C34878D82A}">
                    <a16:rowId xmlns:a16="http://schemas.microsoft.com/office/drawing/2014/main" val="10010"/>
                  </a:ext>
                </a:extLst>
              </a:tr>
              <a:tr h="200025">
                <a:tc>
                  <a:txBody>
                    <a:bodyPr/>
                    <a:lstStyle/>
                    <a:p>
                      <a:pPr marL="0" lvl="0" indent="0" algn="l" rtl="0">
                        <a:lnSpc>
                          <a:spcPct val="115000"/>
                        </a:lnSpc>
                        <a:spcBef>
                          <a:spcPts val="0"/>
                        </a:spcBef>
                        <a:spcAft>
                          <a:spcPts val="0"/>
                        </a:spcAft>
                        <a:buNone/>
                      </a:pPr>
                      <a:r>
                        <a:rPr lang="en" sz="900"/>
                        <a:t>RSFSDP</a:t>
                      </a:r>
                      <a:endParaRPr sz="900"/>
                    </a:p>
                  </a:txBody>
                  <a:tcPr marL="28575" marR="28575" marT="19050" marB="19050" anchor="b">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t>-0.582510438</a:t>
                      </a:r>
                      <a:endParaRPr sz="900"/>
                    </a:p>
                  </a:txBody>
                  <a:tcPr marL="28575" marR="28575" marT="19050" marB="19050" anchor="b">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extLst>
                  <a:ext uri="{0D108BD9-81ED-4DB2-BD59-A6C34878D82A}">
                    <a16:rowId xmlns:a16="http://schemas.microsoft.com/office/drawing/2014/main" val="10011"/>
                  </a:ext>
                </a:extLst>
              </a:tr>
              <a:tr h="200025">
                <a:tc>
                  <a:txBody>
                    <a:bodyPr/>
                    <a:lstStyle/>
                    <a:p>
                      <a:pPr marL="0" lvl="0" indent="0" algn="l" rtl="0">
                        <a:lnSpc>
                          <a:spcPct val="115000"/>
                        </a:lnSpc>
                        <a:spcBef>
                          <a:spcPts val="0"/>
                        </a:spcBef>
                        <a:spcAft>
                          <a:spcPts val="0"/>
                        </a:spcAft>
                        <a:buNone/>
                      </a:pPr>
                      <a:r>
                        <a:rPr lang="en" sz="900"/>
                        <a:t>RSXFS</a:t>
                      </a:r>
                      <a:endParaRPr sz="900"/>
                    </a:p>
                  </a:txBody>
                  <a:tcPr marL="28575" marR="28575" marT="19050" marB="19050" anchor="b">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t>-5.787082092</a:t>
                      </a:r>
                      <a:endParaRPr sz="900"/>
                    </a:p>
                  </a:txBody>
                  <a:tcPr marL="28575" marR="28575" marT="19050" marB="19050" anchor="b">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p:nvPr/>
        </p:nvSpPr>
        <p:spPr>
          <a:xfrm>
            <a:off x="5650" y="4163500"/>
            <a:ext cx="9144000" cy="97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9"/>
          <p:cNvSpPr txBox="1">
            <a:spLocks noGrp="1"/>
          </p:cNvSpPr>
          <p:nvPr>
            <p:ph type="title"/>
          </p:nvPr>
        </p:nvSpPr>
        <p:spPr>
          <a:xfrm>
            <a:off x="1318250" y="909275"/>
            <a:ext cx="38784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t>Adding economic indicators</a:t>
            </a:r>
            <a:r>
              <a:rPr lang="en"/>
              <a:t> </a:t>
            </a:r>
            <a:endParaRPr/>
          </a:p>
        </p:txBody>
      </p:sp>
      <p:grpSp>
        <p:nvGrpSpPr>
          <p:cNvPr id="168" name="Google Shape;168;p19"/>
          <p:cNvGrpSpPr/>
          <p:nvPr/>
        </p:nvGrpSpPr>
        <p:grpSpPr>
          <a:xfrm>
            <a:off x="916458" y="1019750"/>
            <a:ext cx="214625" cy="214625"/>
            <a:chOff x="2594050" y="1631825"/>
            <a:chExt cx="439625" cy="439625"/>
          </a:xfrm>
        </p:grpSpPr>
        <p:sp>
          <p:nvSpPr>
            <p:cNvPr id="169" name="Google Shape;169;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9"/>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 name="Google Shape;173;p19"/>
          <p:cNvSpPr txBox="1"/>
          <p:nvPr/>
        </p:nvSpPr>
        <p:spPr>
          <a:xfrm>
            <a:off x="316100" y="1599275"/>
            <a:ext cx="4413900" cy="11325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200">
                <a:solidFill>
                  <a:srgbClr val="333333"/>
                </a:solidFill>
                <a:highlight>
                  <a:srgbClr val="FFFFFF"/>
                </a:highlight>
                <a:latin typeface="Quattrocento Sans"/>
                <a:ea typeface="Quattrocento Sans"/>
                <a:cs typeface="Quattrocento Sans"/>
                <a:sym typeface="Quattrocento Sans"/>
              </a:rPr>
              <a:t>To improve the predictions, we selected a number of economic indicators with high correlations to the sales data:</a:t>
            </a:r>
            <a:endParaRPr sz="1200">
              <a:solidFill>
                <a:srgbClr val="333333"/>
              </a:solidFill>
              <a:highlight>
                <a:srgbClr val="FFFFFF"/>
              </a:highlight>
              <a:latin typeface="Quattrocento Sans"/>
              <a:ea typeface="Quattrocento Sans"/>
              <a:cs typeface="Quattrocento Sans"/>
              <a:sym typeface="Quattrocento Sans"/>
            </a:endParaRPr>
          </a:p>
          <a:p>
            <a:pPr marL="0" lvl="0" indent="0" algn="l" rtl="0">
              <a:spcBef>
                <a:spcPts val="600"/>
              </a:spcBef>
              <a:spcAft>
                <a:spcPts val="0"/>
              </a:spcAft>
              <a:buNone/>
            </a:pPr>
            <a:endParaRPr sz="1800">
              <a:solidFill>
                <a:srgbClr val="333333"/>
              </a:solidFill>
              <a:highlight>
                <a:srgbClr val="FFFFFF"/>
              </a:highlight>
              <a:latin typeface="Verdana"/>
              <a:ea typeface="Verdana"/>
              <a:cs typeface="Verdana"/>
              <a:sym typeface="Verdana"/>
            </a:endParaRPr>
          </a:p>
          <a:p>
            <a:pPr marL="0" lvl="0" indent="0" algn="l" rtl="0">
              <a:spcBef>
                <a:spcPts val="600"/>
              </a:spcBef>
              <a:spcAft>
                <a:spcPts val="0"/>
              </a:spcAft>
              <a:buNone/>
            </a:pPr>
            <a:endParaRPr sz="1800">
              <a:solidFill>
                <a:srgbClr val="333333"/>
              </a:solidFill>
              <a:highlight>
                <a:srgbClr val="FFFFFF"/>
              </a:highlight>
              <a:latin typeface="Verdana"/>
              <a:ea typeface="Verdana"/>
              <a:cs typeface="Verdana"/>
              <a:sym typeface="Verdana"/>
            </a:endParaRPr>
          </a:p>
        </p:txBody>
      </p:sp>
      <p:sp>
        <p:nvSpPr>
          <p:cNvPr id="174" name="Google Shape;174;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175" name="Google Shape;175;p19"/>
          <p:cNvSpPr txBox="1"/>
          <p:nvPr/>
        </p:nvSpPr>
        <p:spPr>
          <a:xfrm>
            <a:off x="822500" y="2285800"/>
            <a:ext cx="3401100" cy="18777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Font typeface="Quattrocento Sans"/>
              <a:buChar char="❖"/>
            </a:pPr>
            <a:r>
              <a:rPr lang="en" sz="1600">
                <a:latin typeface="Quattrocento Sans"/>
                <a:ea typeface="Quattrocento Sans"/>
                <a:cs typeface="Quattrocento Sans"/>
                <a:sym typeface="Quattrocento Sans"/>
              </a:rPr>
              <a:t>CPI</a:t>
            </a:r>
            <a:endParaRPr sz="1600">
              <a:latin typeface="Quattrocento Sans"/>
              <a:ea typeface="Quattrocento Sans"/>
              <a:cs typeface="Quattrocento Sans"/>
              <a:sym typeface="Quattrocento Sans"/>
            </a:endParaRPr>
          </a:p>
          <a:p>
            <a:pPr marL="457200" lvl="0" indent="-330200" algn="l" rtl="0">
              <a:spcBef>
                <a:spcPts val="0"/>
              </a:spcBef>
              <a:spcAft>
                <a:spcPts val="0"/>
              </a:spcAft>
              <a:buSzPts val="1600"/>
              <a:buFont typeface="Quattrocento Sans"/>
              <a:buChar char="❖"/>
            </a:pPr>
            <a:r>
              <a:rPr lang="en" sz="1600">
                <a:latin typeface="Quattrocento Sans"/>
                <a:ea typeface="Quattrocento Sans"/>
                <a:cs typeface="Quattrocento Sans"/>
                <a:sym typeface="Quattrocento Sans"/>
              </a:rPr>
              <a:t>Industrial production</a:t>
            </a:r>
            <a:endParaRPr sz="1600">
              <a:latin typeface="Quattrocento Sans"/>
              <a:ea typeface="Quattrocento Sans"/>
              <a:cs typeface="Quattrocento Sans"/>
              <a:sym typeface="Quattrocento Sans"/>
            </a:endParaRPr>
          </a:p>
          <a:p>
            <a:pPr marL="457200" lvl="0" indent="-330200" algn="l" rtl="0">
              <a:spcBef>
                <a:spcPts val="0"/>
              </a:spcBef>
              <a:spcAft>
                <a:spcPts val="0"/>
              </a:spcAft>
              <a:buSzPts val="1600"/>
              <a:buFont typeface="Quattrocento Sans"/>
              <a:buChar char="❖"/>
            </a:pPr>
            <a:r>
              <a:rPr lang="en" sz="1600">
                <a:latin typeface="Quattrocento Sans"/>
                <a:ea typeface="Quattrocento Sans"/>
                <a:cs typeface="Quattrocento Sans"/>
                <a:sym typeface="Quattrocento Sans"/>
              </a:rPr>
              <a:t>10-year breakeven inflation</a:t>
            </a:r>
            <a:endParaRPr sz="1600">
              <a:latin typeface="Quattrocento Sans"/>
              <a:ea typeface="Quattrocento Sans"/>
              <a:cs typeface="Quattrocento Sans"/>
              <a:sym typeface="Quattrocento Sans"/>
            </a:endParaRPr>
          </a:p>
          <a:p>
            <a:pPr marL="457200" lvl="0" indent="-330200" algn="l" rtl="0">
              <a:spcBef>
                <a:spcPts val="0"/>
              </a:spcBef>
              <a:spcAft>
                <a:spcPts val="0"/>
              </a:spcAft>
              <a:buSzPts val="1600"/>
              <a:buFont typeface="Quattrocento Sans"/>
              <a:buChar char="❖"/>
            </a:pPr>
            <a:r>
              <a:rPr lang="en" sz="1600">
                <a:latin typeface="Quattrocento Sans"/>
                <a:ea typeface="Quattrocento Sans"/>
                <a:cs typeface="Quattrocento Sans"/>
                <a:sym typeface="Quattrocento Sans"/>
              </a:rPr>
              <a:t>Employment rate</a:t>
            </a:r>
            <a:endParaRPr sz="1600">
              <a:latin typeface="Quattrocento Sans"/>
              <a:ea typeface="Quattrocento Sans"/>
              <a:cs typeface="Quattrocento Sans"/>
              <a:sym typeface="Quattrocento Sans"/>
            </a:endParaRPr>
          </a:p>
          <a:p>
            <a:pPr marL="457200" lvl="0" indent="-330200" algn="l" rtl="0">
              <a:spcBef>
                <a:spcPts val="0"/>
              </a:spcBef>
              <a:spcAft>
                <a:spcPts val="0"/>
              </a:spcAft>
              <a:buSzPts val="1600"/>
              <a:buFont typeface="Quattrocento Sans"/>
              <a:buChar char="❖"/>
            </a:pPr>
            <a:r>
              <a:rPr lang="en" sz="1600">
                <a:latin typeface="Quattrocento Sans"/>
                <a:ea typeface="Quattrocento Sans"/>
                <a:cs typeface="Quattrocento Sans"/>
                <a:sym typeface="Quattrocento Sans"/>
              </a:rPr>
              <a:t>International trade: imports</a:t>
            </a:r>
            <a:endParaRPr sz="1600">
              <a:latin typeface="Quattrocento Sans"/>
              <a:ea typeface="Quattrocento Sans"/>
              <a:cs typeface="Quattrocento Sans"/>
              <a:sym typeface="Quattrocento Sans"/>
            </a:endParaRPr>
          </a:p>
          <a:p>
            <a:pPr marL="457200" lvl="0" indent="-330200" algn="l" rtl="0">
              <a:spcBef>
                <a:spcPts val="0"/>
              </a:spcBef>
              <a:spcAft>
                <a:spcPts val="0"/>
              </a:spcAft>
              <a:buSzPts val="1600"/>
              <a:buFont typeface="Quattrocento Sans"/>
              <a:buChar char="❖"/>
            </a:pPr>
            <a:r>
              <a:rPr lang="en" sz="1600">
                <a:latin typeface="Quattrocento Sans"/>
                <a:ea typeface="Quattrocento Sans"/>
                <a:cs typeface="Quattrocento Sans"/>
                <a:sym typeface="Quattrocento Sans"/>
              </a:rPr>
              <a:t>Holidays</a:t>
            </a:r>
            <a:endParaRPr sz="1600">
              <a:latin typeface="Quattrocento Sans"/>
              <a:ea typeface="Quattrocento Sans"/>
              <a:cs typeface="Quattrocento Sans"/>
              <a:sym typeface="Quattrocento Sans"/>
            </a:endParaRPr>
          </a:p>
          <a:p>
            <a:pPr marL="0" lvl="0" indent="0" algn="l" rtl="0">
              <a:spcBef>
                <a:spcPts val="0"/>
              </a:spcBef>
              <a:spcAft>
                <a:spcPts val="0"/>
              </a:spcAft>
              <a:buNone/>
            </a:pPr>
            <a:endParaRPr>
              <a:latin typeface="Quattrocento Sans"/>
              <a:ea typeface="Quattrocento Sans"/>
              <a:cs typeface="Quattrocento Sans"/>
              <a:sym typeface="Quattrocento Sans"/>
            </a:endParaRPr>
          </a:p>
        </p:txBody>
      </p:sp>
      <p:pic>
        <p:nvPicPr>
          <p:cNvPr id="176" name="Google Shape;176;p19"/>
          <p:cNvPicPr preferRelativeResize="0"/>
          <p:nvPr/>
        </p:nvPicPr>
        <p:blipFill rotWithShape="1">
          <a:blip r:embed="rId3">
            <a:alphaModFix/>
          </a:blip>
          <a:srcRect t="2195" b="3151"/>
          <a:stretch/>
        </p:blipFill>
        <p:spPr>
          <a:xfrm>
            <a:off x="4729992" y="1234375"/>
            <a:ext cx="4414009" cy="2929125"/>
          </a:xfrm>
          <a:prstGeom prst="rect">
            <a:avLst/>
          </a:prstGeom>
          <a:noFill/>
          <a:ln>
            <a:noFill/>
          </a:ln>
        </p:spPr>
      </p:pic>
      <p:sp>
        <p:nvSpPr>
          <p:cNvPr id="177" name="Google Shape;177;p19"/>
          <p:cNvSpPr txBox="1"/>
          <p:nvPr/>
        </p:nvSpPr>
        <p:spPr>
          <a:xfrm>
            <a:off x="5510900" y="776225"/>
            <a:ext cx="310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Quattrocento Sans"/>
                <a:ea typeface="Quattrocento Sans"/>
                <a:cs typeface="Quattrocento Sans"/>
                <a:sym typeface="Quattrocento Sans"/>
              </a:rPr>
              <a:t>Correlations to the sales departments</a:t>
            </a:r>
            <a:endParaRPr>
              <a:latin typeface="Quattrocento Sans"/>
              <a:ea typeface="Quattrocento Sans"/>
              <a:cs typeface="Quattrocento Sans"/>
              <a:sym typeface="Quattrocen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0"/>
          <p:cNvSpPr txBox="1">
            <a:spLocks noGrp="1"/>
          </p:cNvSpPr>
          <p:nvPr>
            <p:ph type="title"/>
          </p:nvPr>
        </p:nvSpPr>
        <p:spPr>
          <a:xfrm>
            <a:off x="2033425" y="798775"/>
            <a:ext cx="5717400" cy="435600"/>
          </a:xfrm>
          <a:prstGeom prst="rect">
            <a:avLst/>
          </a:prstGeom>
          <a:solidFill>
            <a:schemeClr val="lt1"/>
          </a:solidFill>
        </p:spPr>
        <p:txBody>
          <a:bodyPr spcFirstLastPara="1" wrap="square" lIns="91425" tIns="91425" rIns="91425" bIns="91425" anchor="ctr" anchorCtr="0">
            <a:noAutofit/>
          </a:bodyPr>
          <a:lstStyle/>
          <a:p>
            <a:pPr marL="0" lvl="0" indent="0" algn="l" rtl="0">
              <a:spcBef>
                <a:spcPts val="0"/>
              </a:spcBef>
              <a:spcAft>
                <a:spcPts val="0"/>
              </a:spcAft>
              <a:buNone/>
            </a:pPr>
            <a:r>
              <a:rPr lang="en" sz="2400"/>
              <a:t>Results with economic indicators</a:t>
            </a:r>
            <a:endParaRPr sz="2400"/>
          </a:p>
        </p:txBody>
      </p:sp>
      <p:grpSp>
        <p:nvGrpSpPr>
          <p:cNvPr id="183" name="Google Shape;183;p20"/>
          <p:cNvGrpSpPr/>
          <p:nvPr/>
        </p:nvGrpSpPr>
        <p:grpSpPr>
          <a:xfrm>
            <a:off x="916458" y="1019750"/>
            <a:ext cx="214625" cy="214625"/>
            <a:chOff x="2594050" y="1631825"/>
            <a:chExt cx="439625" cy="439625"/>
          </a:xfrm>
        </p:grpSpPr>
        <p:sp>
          <p:nvSpPr>
            <p:cNvPr id="184" name="Google Shape;184;p20"/>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0"/>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0"/>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0"/>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20"/>
          <p:cNvSpPr txBox="1">
            <a:spLocks noGrp="1"/>
          </p:cNvSpPr>
          <p:nvPr>
            <p:ph type="sldNum" idx="12"/>
          </p:nvPr>
        </p:nvSpPr>
        <p:spPr>
          <a:xfrm>
            <a:off x="8619427" y="48260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graphicFrame>
        <p:nvGraphicFramePr>
          <p:cNvPr id="189" name="Google Shape;189;p20"/>
          <p:cNvGraphicFramePr/>
          <p:nvPr/>
        </p:nvGraphicFramePr>
        <p:xfrm>
          <a:off x="129450" y="1406263"/>
          <a:ext cx="3000000" cy="3000000"/>
        </p:xfrm>
        <a:graphic>
          <a:graphicData uri="http://schemas.openxmlformats.org/drawingml/2006/table">
            <a:tbl>
              <a:tblPr>
                <a:noFill/>
                <a:tableStyleId>{3FCEE070-7464-4289-B476-E9DC18F6FB6C}</a:tableStyleId>
              </a:tblPr>
              <a:tblGrid>
                <a:gridCol w="401125">
                  <a:extLst>
                    <a:ext uri="{9D8B030D-6E8A-4147-A177-3AD203B41FA5}">
                      <a16:colId xmlns:a16="http://schemas.microsoft.com/office/drawing/2014/main" val="20000"/>
                    </a:ext>
                  </a:extLst>
                </a:gridCol>
                <a:gridCol w="401125">
                  <a:extLst>
                    <a:ext uri="{9D8B030D-6E8A-4147-A177-3AD203B41FA5}">
                      <a16:colId xmlns:a16="http://schemas.microsoft.com/office/drawing/2014/main" val="20001"/>
                    </a:ext>
                  </a:extLst>
                </a:gridCol>
                <a:gridCol w="401125">
                  <a:extLst>
                    <a:ext uri="{9D8B030D-6E8A-4147-A177-3AD203B41FA5}">
                      <a16:colId xmlns:a16="http://schemas.microsoft.com/office/drawing/2014/main" val="20002"/>
                    </a:ext>
                  </a:extLst>
                </a:gridCol>
                <a:gridCol w="401125">
                  <a:extLst>
                    <a:ext uri="{9D8B030D-6E8A-4147-A177-3AD203B41FA5}">
                      <a16:colId xmlns:a16="http://schemas.microsoft.com/office/drawing/2014/main" val="20003"/>
                    </a:ext>
                  </a:extLst>
                </a:gridCol>
                <a:gridCol w="401125">
                  <a:extLst>
                    <a:ext uri="{9D8B030D-6E8A-4147-A177-3AD203B41FA5}">
                      <a16:colId xmlns:a16="http://schemas.microsoft.com/office/drawing/2014/main" val="20004"/>
                    </a:ext>
                  </a:extLst>
                </a:gridCol>
                <a:gridCol w="401125">
                  <a:extLst>
                    <a:ext uri="{9D8B030D-6E8A-4147-A177-3AD203B41FA5}">
                      <a16:colId xmlns:a16="http://schemas.microsoft.com/office/drawing/2014/main" val="20005"/>
                    </a:ext>
                  </a:extLst>
                </a:gridCol>
                <a:gridCol w="401125">
                  <a:extLst>
                    <a:ext uri="{9D8B030D-6E8A-4147-A177-3AD203B41FA5}">
                      <a16:colId xmlns:a16="http://schemas.microsoft.com/office/drawing/2014/main" val="20006"/>
                    </a:ext>
                  </a:extLst>
                </a:gridCol>
                <a:gridCol w="401125">
                  <a:extLst>
                    <a:ext uri="{9D8B030D-6E8A-4147-A177-3AD203B41FA5}">
                      <a16:colId xmlns:a16="http://schemas.microsoft.com/office/drawing/2014/main" val="20007"/>
                    </a:ext>
                  </a:extLst>
                </a:gridCol>
                <a:gridCol w="401125">
                  <a:extLst>
                    <a:ext uri="{9D8B030D-6E8A-4147-A177-3AD203B41FA5}">
                      <a16:colId xmlns:a16="http://schemas.microsoft.com/office/drawing/2014/main" val="20008"/>
                    </a:ext>
                  </a:extLst>
                </a:gridCol>
                <a:gridCol w="401125">
                  <a:extLst>
                    <a:ext uri="{9D8B030D-6E8A-4147-A177-3AD203B41FA5}">
                      <a16:colId xmlns:a16="http://schemas.microsoft.com/office/drawing/2014/main" val="20009"/>
                    </a:ext>
                  </a:extLst>
                </a:gridCol>
                <a:gridCol w="401125">
                  <a:extLst>
                    <a:ext uri="{9D8B030D-6E8A-4147-A177-3AD203B41FA5}">
                      <a16:colId xmlns:a16="http://schemas.microsoft.com/office/drawing/2014/main" val="20010"/>
                    </a:ext>
                  </a:extLst>
                </a:gridCol>
                <a:gridCol w="401125">
                  <a:extLst>
                    <a:ext uri="{9D8B030D-6E8A-4147-A177-3AD203B41FA5}">
                      <a16:colId xmlns:a16="http://schemas.microsoft.com/office/drawing/2014/main" val="20011"/>
                    </a:ext>
                  </a:extLst>
                </a:gridCol>
                <a:gridCol w="401125">
                  <a:extLst>
                    <a:ext uri="{9D8B030D-6E8A-4147-A177-3AD203B41FA5}">
                      <a16:colId xmlns:a16="http://schemas.microsoft.com/office/drawing/2014/main" val="20012"/>
                    </a:ext>
                  </a:extLst>
                </a:gridCol>
                <a:gridCol w="401125">
                  <a:extLst>
                    <a:ext uri="{9D8B030D-6E8A-4147-A177-3AD203B41FA5}">
                      <a16:colId xmlns:a16="http://schemas.microsoft.com/office/drawing/2014/main" val="20013"/>
                    </a:ext>
                  </a:extLst>
                </a:gridCol>
                <a:gridCol w="401125">
                  <a:extLst>
                    <a:ext uri="{9D8B030D-6E8A-4147-A177-3AD203B41FA5}">
                      <a16:colId xmlns:a16="http://schemas.microsoft.com/office/drawing/2014/main" val="20014"/>
                    </a:ext>
                  </a:extLst>
                </a:gridCol>
                <a:gridCol w="401125">
                  <a:extLst>
                    <a:ext uri="{9D8B030D-6E8A-4147-A177-3AD203B41FA5}">
                      <a16:colId xmlns:a16="http://schemas.microsoft.com/office/drawing/2014/main" val="20015"/>
                    </a:ext>
                  </a:extLst>
                </a:gridCol>
                <a:gridCol w="401125">
                  <a:extLst>
                    <a:ext uri="{9D8B030D-6E8A-4147-A177-3AD203B41FA5}">
                      <a16:colId xmlns:a16="http://schemas.microsoft.com/office/drawing/2014/main" val="20016"/>
                    </a:ext>
                  </a:extLst>
                </a:gridCol>
                <a:gridCol w="401125">
                  <a:extLst>
                    <a:ext uri="{9D8B030D-6E8A-4147-A177-3AD203B41FA5}">
                      <a16:colId xmlns:a16="http://schemas.microsoft.com/office/drawing/2014/main" val="20017"/>
                    </a:ext>
                  </a:extLst>
                </a:gridCol>
                <a:gridCol w="401125">
                  <a:extLst>
                    <a:ext uri="{9D8B030D-6E8A-4147-A177-3AD203B41FA5}">
                      <a16:colId xmlns:a16="http://schemas.microsoft.com/office/drawing/2014/main" val="20018"/>
                    </a:ext>
                  </a:extLst>
                </a:gridCol>
                <a:gridCol w="401125">
                  <a:extLst>
                    <a:ext uri="{9D8B030D-6E8A-4147-A177-3AD203B41FA5}">
                      <a16:colId xmlns:a16="http://schemas.microsoft.com/office/drawing/2014/main" val="20019"/>
                    </a:ext>
                  </a:extLst>
                </a:gridCol>
                <a:gridCol w="401125">
                  <a:extLst>
                    <a:ext uri="{9D8B030D-6E8A-4147-A177-3AD203B41FA5}">
                      <a16:colId xmlns:a16="http://schemas.microsoft.com/office/drawing/2014/main" val="20020"/>
                    </a:ext>
                  </a:extLst>
                </a:gridCol>
                <a:gridCol w="401125">
                  <a:extLst>
                    <a:ext uri="{9D8B030D-6E8A-4147-A177-3AD203B41FA5}">
                      <a16:colId xmlns:a16="http://schemas.microsoft.com/office/drawing/2014/main" val="20021"/>
                    </a:ext>
                  </a:extLst>
                </a:gridCol>
              </a:tblGrid>
              <a:tr h="454775">
                <a:tc>
                  <a:txBody>
                    <a:bodyPr/>
                    <a:lstStyle/>
                    <a:p>
                      <a:pPr marL="0" lvl="0" indent="0" algn="l" rtl="0">
                        <a:lnSpc>
                          <a:spcPct val="115000"/>
                        </a:lnSpc>
                        <a:spcBef>
                          <a:spcPts val="0"/>
                        </a:spcBef>
                        <a:spcAft>
                          <a:spcPts val="0"/>
                        </a:spcAft>
                        <a:buNone/>
                      </a:pPr>
                      <a:r>
                        <a:rPr lang="en" sz="600"/>
                        <a:t>Sales</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break_inflate10</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employ_rate</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indust_prod</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International_Trade</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CPI</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Holiday</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break_inflate10+employ_rate</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break_inflate10+indust_prod</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break_inflate10+International_Trade</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break_inflate10+CPI</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break_inflate10+Holiday</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employ_rate+indust_prod</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employ_rate+International_Trade</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employ_rate+CPI</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employ_rate+Holiday</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indust_prod+International_Trade</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indust_prod+CPI</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indust_prod+Holiday</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International_Trade+CPI</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International_Trade+Holiday</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CPI+Holiday</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250125">
                <a:tc>
                  <a:txBody>
                    <a:bodyPr/>
                    <a:lstStyle/>
                    <a:p>
                      <a:pPr marL="0" lvl="0" indent="0" algn="l" rtl="0">
                        <a:lnSpc>
                          <a:spcPct val="115000"/>
                        </a:lnSpc>
                        <a:spcBef>
                          <a:spcPts val="0"/>
                        </a:spcBef>
                        <a:spcAft>
                          <a:spcPts val="0"/>
                        </a:spcAft>
                        <a:buNone/>
                      </a:pPr>
                      <a:r>
                        <a:rPr lang="en" sz="600"/>
                        <a:t>RSAFS</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-6.525172813</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-4.963605851</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-3.703041185</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25.63023545</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-3.135626561</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-4.710632485</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-4.492128933</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-3.628780729</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24.98249315</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-3.310649549</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-5.256845165</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-3.844266523</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26.11049519</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-3.247573996</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-4.344949101</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27.55309015</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-2.286241121</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-4.766567946</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26.37855409</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25.76922354</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-3.369387226</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250125">
                <a:tc>
                  <a:txBody>
                    <a:bodyPr/>
                    <a:lstStyle/>
                    <a:p>
                      <a:pPr marL="0" lvl="0" indent="0" algn="l" rtl="0">
                        <a:lnSpc>
                          <a:spcPct val="115000"/>
                        </a:lnSpc>
                        <a:spcBef>
                          <a:spcPts val="0"/>
                        </a:spcBef>
                        <a:spcAft>
                          <a:spcPts val="0"/>
                        </a:spcAft>
                        <a:buNone/>
                      </a:pPr>
                      <a:r>
                        <a:rPr lang="en" sz="600"/>
                        <a:t>RSFSXMV</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-2.191538985</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-2.062224095</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-0.45661819</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32.03542641</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-1.436615089</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-1.648522385</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-1.294788206</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-0.58290309</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30.28423273</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-0.402313829</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-2.204354263</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-0.28875752</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29.24783468</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0.321770722</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-2.548697963</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30.45535235</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1.212354</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-1.038443492</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31.05089137</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29.22033161</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-0.323069879</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250125">
                <a:tc>
                  <a:txBody>
                    <a:bodyPr/>
                    <a:lstStyle/>
                    <a:p>
                      <a:pPr marL="0" lvl="0" indent="0" algn="l" rtl="0">
                        <a:lnSpc>
                          <a:spcPct val="115000"/>
                        </a:lnSpc>
                        <a:spcBef>
                          <a:spcPts val="0"/>
                        </a:spcBef>
                        <a:spcAft>
                          <a:spcPts val="0"/>
                        </a:spcAft>
                        <a:buNone/>
                      </a:pPr>
                      <a:r>
                        <a:rPr lang="en" sz="600"/>
                        <a:t>RSHPCS</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-1.616650555</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-3.8767661</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-0.855229131</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30.28723719</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-1.438403027</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-1.716794142</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-1.257205431</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-3.551011063</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31.09508831</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0.358791728</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-1.272654403</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-1.924343438</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29.59223155</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-0.010802667</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-0.716984136</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22.63910482</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0.970124873</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-3.036264085</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21.00338008</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29.60482257</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0.291383303</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250125">
                <a:tc>
                  <a:txBody>
                    <a:bodyPr/>
                    <a:lstStyle/>
                    <a:p>
                      <a:pPr marL="0" lvl="0" indent="0" algn="l" rtl="0">
                        <a:lnSpc>
                          <a:spcPct val="115000"/>
                        </a:lnSpc>
                        <a:spcBef>
                          <a:spcPts val="0"/>
                        </a:spcBef>
                        <a:spcAft>
                          <a:spcPts val="0"/>
                        </a:spcAft>
                        <a:buNone/>
                      </a:pPr>
                      <a:r>
                        <a:rPr lang="en" sz="600"/>
                        <a:t>RSGASS</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-7.944046516</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-19.41675508</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-6.126989898</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-0.572399943</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-7.611307335</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-8.245951436</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-6.936650854</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-9.177158555</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2.916255892</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-14.82546061</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-10.15434685</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-5.426115856</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1.084965797</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-14.96871612</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-10.76975251</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-6.710402914</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-7.789665682</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-9.716573722</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-9.215110507</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0.567305494</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-7.706294221</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250125">
                <a:tc>
                  <a:txBody>
                    <a:bodyPr/>
                    <a:lstStyle/>
                    <a:p>
                      <a:pPr marL="0" lvl="0" indent="0" algn="l" rtl="0">
                        <a:lnSpc>
                          <a:spcPct val="115000"/>
                        </a:lnSpc>
                        <a:spcBef>
                          <a:spcPts val="0"/>
                        </a:spcBef>
                        <a:spcAft>
                          <a:spcPts val="0"/>
                        </a:spcAft>
                        <a:buNone/>
                      </a:pPr>
                      <a:r>
                        <a:rPr lang="en" sz="600"/>
                        <a:t>RSCCAS</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-7.441458343</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-7.380348316</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-6.127426025</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32.2135936</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-6.251030154</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-10.69594441</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-7.427305515</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-11.3625393</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23.26365284</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-5.503519565</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-7.357243327</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-6.406058878</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31.98508582</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-4.960658833</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-8.256866286</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30.36657817</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-4.24284439</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-5.694287414</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32.48801351</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29.66821298</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-8.212760455</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250125">
                <a:tc>
                  <a:txBody>
                    <a:bodyPr/>
                    <a:lstStyle/>
                    <a:p>
                      <a:pPr marL="0" lvl="0" indent="0" algn="l" rtl="0">
                        <a:lnSpc>
                          <a:spcPct val="115000"/>
                        </a:lnSpc>
                        <a:spcBef>
                          <a:spcPts val="0"/>
                        </a:spcBef>
                        <a:spcAft>
                          <a:spcPts val="0"/>
                        </a:spcAft>
                        <a:buNone/>
                      </a:pPr>
                      <a:r>
                        <a:rPr lang="en" sz="600"/>
                        <a:t>RSSGHBMS</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-33.84788782</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19.03100016</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B409"/>
                    </a:solidFill>
                  </a:tcPr>
                </a:tc>
                <a:tc>
                  <a:txBody>
                    <a:bodyPr/>
                    <a:lstStyle/>
                    <a:p>
                      <a:pPr marL="0" lvl="0" indent="0" algn="r" rtl="0">
                        <a:lnSpc>
                          <a:spcPct val="115000"/>
                        </a:lnSpc>
                        <a:spcBef>
                          <a:spcPts val="0"/>
                        </a:spcBef>
                        <a:spcAft>
                          <a:spcPts val="0"/>
                        </a:spcAft>
                        <a:buNone/>
                      </a:pPr>
                      <a:r>
                        <a:rPr lang="en" sz="600"/>
                        <a:t>-121.0803672</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-0.11742429</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-33.91794945</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-75.31920379</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-4.361170017</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15.44514856</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B409"/>
                    </a:solidFill>
                  </a:tcPr>
                </a:tc>
                <a:tc>
                  <a:txBody>
                    <a:bodyPr/>
                    <a:lstStyle/>
                    <a:p>
                      <a:pPr marL="0" lvl="0" indent="0" algn="r" rtl="0">
                        <a:lnSpc>
                          <a:spcPct val="115000"/>
                        </a:lnSpc>
                        <a:spcBef>
                          <a:spcPts val="0"/>
                        </a:spcBef>
                        <a:spcAft>
                          <a:spcPts val="0"/>
                        </a:spcAft>
                        <a:buNone/>
                      </a:pPr>
                      <a:r>
                        <a:rPr lang="en" sz="600">
                          <a:solidFill>
                            <a:srgbClr val="D2000A"/>
                          </a:solidFill>
                        </a:rPr>
                        <a:t>6.774772521</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-26.17576578</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-40.13708529</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12.34479038</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B409"/>
                    </a:solidFill>
                  </a:tcPr>
                </a:tc>
                <a:tc>
                  <a:txBody>
                    <a:bodyPr/>
                    <a:lstStyle/>
                    <a:p>
                      <a:pPr marL="0" lvl="0" indent="0" algn="r" rtl="0">
                        <a:lnSpc>
                          <a:spcPct val="115000"/>
                        </a:lnSpc>
                        <a:spcBef>
                          <a:spcPts val="0"/>
                        </a:spcBef>
                        <a:spcAft>
                          <a:spcPts val="0"/>
                        </a:spcAft>
                        <a:buNone/>
                      </a:pPr>
                      <a:r>
                        <a:rPr lang="en" sz="600">
                          <a:solidFill>
                            <a:srgbClr val="D2000A"/>
                          </a:solidFill>
                        </a:rPr>
                        <a:t>11.60738544</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-54.35823006</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16.4209993</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B409"/>
                    </a:solidFill>
                  </a:tcPr>
                </a:tc>
                <a:tc>
                  <a:txBody>
                    <a:bodyPr/>
                    <a:lstStyle/>
                    <a:p>
                      <a:pPr marL="0" lvl="0" indent="0" algn="r" rtl="0">
                        <a:lnSpc>
                          <a:spcPct val="115000"/>
                        </a:lnSpc>
                        <a:spcBef>
                          <a:spcPts val="0"/>
                        </a:spcBef>
                        <a:spcAft>
                          <a:spcPts val="0"/>
                        </a:spcAft>
                        <a:buNone/>
                      </a:pPr>
                      <a:r>
                        <a:rPr lang="en" sz="600">
                          <a:solidFill>
                            <a:srgbClr val="D2000A"/>
                          </a:solidFill>
                        </a:rPr>
                        <a:t>16.14015847</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B409"/>
                    </a:solidFill>
                  </a:tcPr>
                </a:tc>
                <a:tc>
                  <a:txBody>
                    <a:bodyPr/>
                    <a:lstStyle/>
                    <a:p>
                      <a:pPr marL="0" lvl="0" indent="0" algn="r" rtl="0">
                        <a:lnSpc>
                          <a:spcPct val="115000"/>
                        </a:lnSpc>
                        <a:spcBef>
                          <a:spcPts val="0"/>
                        </a:spcBef>
                        <a:spcAft>
                          <a:spcPts val="0"/>
                        </a:spcAft>
                        <a:buNone/>
                      </a:pPr>
                      <a:r>
                        <a:rPr lang="en" sz="600"/>
                        <a:t>-11.58223057</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-3.405056531</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-32.06126576</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-69.63323654</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-15.22485203</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250125">
                <a:tc>
                  <a:txBody>
                    <a:bodyPr/>
                    <a:lstStyle/>
                    <a:p>
                      <a:pPr marL="0" lvl="0" indent="0" algn="l" rtl="0">
                        <a:lnSpc>
                          <a:spcPct val="115000"/>
                        </a:lnSpc>
                        <a:spcBef>
                          <a:spcPts val="0"/>
                        </a:spcBef>
                        <a:spcAft>
                          <a:spcPts val="0"/>
                        </a:spcAft>
                        <a:buNone/>
                      </a:pPr>
                      <a:r>
                        <a:rPr lang="en" sz="600"/>
                        <a:t>RSGMS</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-12.16424303</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-4.75618758</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-7.427834489</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29.75067249</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-6.612025381</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-17.57009717</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-7.816269888</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-6.44003182</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17.91706442</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-2.993682478</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-18.57465729</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-4.430434612</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28.15190111</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-3.603350268</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-13.16614376</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28.4975027</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-1.33968535</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-3.277158882</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28.97213109</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29.46063974</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-4.741398481</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7"/>
                  </a:ext>
                </a:extLst>
              </a:tr>
              <a:tr h="250125">
                <a:tc>
                  <a:txBody>
                    <a:bodyPr/>
                    <a:lstStyle/>
                    <a:p>
                      <a:pPr marL="0" lvl="0" indent="0" algn="l" rtl="0">
                        <a:lnSpc>
                          <a:spcPct val="115000"/>
                        </a:lnSpc>
                        <a:spcBef>
                          <a:spcPts val="0"/>
                        </a:spcBef>
                        <a:spcAft>
                          <a:spcPts val="0"/>
                        </a:spcAft>
                        <a:buNone/>
                      </a:pPr>
                      <a:r>
                        <a:rPr lang="en" sz="600"/>
                        <a:t>RSDSELD</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-14.3076017</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-5.752721426</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-4.814076274</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22.93282133</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-6.952848234</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-9.91697268</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-2.893805779</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-6.71972976</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16.62009863</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-7.781707615</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-7.832650309</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-11.07623835</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11.37595408</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-12.56103172</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-4.577734089</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11.1931908</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-10.03002332</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-7.878687218</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17.94300888</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24.88136331</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-12.3061318</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8"/>
                  </a:ext>
                </a:extLst>
              </a:tr>
              <a:tr h="250125">
                <a:tc>
                  <a:txBody>
                    <a:bodyPr/>
                    <a:lstStyle/>
                    <a:p>
                      <a:pPr marL="0" lvl="0" indent="0" algn="l" rtl="0">
                        <a:lnSpc>
                          <a:spcPct val="115000"/>
                        </a:lnSpc>
                        <a:spcBef>
                          <a:spcPts val="0"/>
                        </a:spcBef>
                        <a:spcAft>
                          <a:spcPts val="0"/>
                        </a:spcAft>
                        <a:buNone/>
                      </a:pPr>
                      <a:r>
                        <a:rPr lang="en" sz="600"/>
                        <a:t>RSMSR</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-10.90643919</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-9.789154747</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-6.216391396</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28.56774882</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-32.32991955</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-7.614398103</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-8.536359863</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-5.589296349</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31.9090699</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-16.6343049</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-6.686453905</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-5.643618774</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12.8507472</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-8.381057473</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-18.57095083</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30.5429639</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-15.89880778</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-6.507569965</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31.5047495</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30.41679371</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-11.39440246</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9"/>
                  </a:ext>
                </a:extLst>
              </a:tr>
              <a:tr h="218625">
                <a:tc>
                  <a:txBody>
                    <a:bodyPr/>
                    <a:lstStyle/>
                    <a:p>
                      <a:pPr marL="0" lvl="0" indent="0" algn="l" rtl="0">
                        <a:lnSpc>
                          <a:spcPct val="115000"/>
                        </a:lnSpc>
                        <a:spcBef>
                          <a:spcPts val="0"/>
                        </a:spcBef>
                        <a:spcAft>
                          <a:spcPts val="0"/>
                        </a:spcAft>
                        <a:buNone/>
                      </a:pPr>
                      <a:r>
                        <a:rPr lang="en" sz="600"/>
                        <a:t>RSNSR</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1.145527375</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2.168300889</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B409"/>
                    </a:solidFill>
                  </a:tcPr>
                </a:tc>
                <a:tc>
                  <a:txBody>
                    <a:bodyPr/>
                    <a:lstStyle/>
                    <a:p>
                      <a:pPr marL="0" lvl="0" indent="0" algn="r" rtl="0">
                        <a:lnSpc>
                          <a:spcPct val="115000"/>
                        </a:lnSpc>
                        <a:spcBef>
                          <a:spcPts val="0"/>
                        </a:spcBef>
                        <a:spcAft>
                          <a:spcPts val="0"/>
                        </a:spcAft>
                        <a:buNone/>
                      </a:pPr>
                      <a:r>
                        <a:rPr lang="en" sz="600">
                          <a:solidFill>
                            <a:srgbClr val="D2000A"/>
                          </a:solidFill>
                        </a:rPr>
                        <a:t>1.844379011</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24.66659104</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B409"/>
                    </a:solidFill>
                  </a:tcPr>
                </a:tc>
                <a:tc>
                  <a:txBody>
                    <a:bodyPr/>
                    <a:lstStyle/>
                    <a:p>
                      <a:pPr marL="0" lvl="0" indent="0" algn="r" rtl="0">
                        <a:lnSpc>
                          <a:spcPct val="115000"/>
                        </a:lnSpc>
                        <a:spcBef>
                          <a:spcPts val="0"/>
                        </a:spcBef>
                        <a:spcAft>
                          <a:spcPts val="0"/>
                        </a:spcAft>
                        <a:buNone/>
                      </a:pPr>
                      <a:r>
                        <a:rPr lang="en" sz="600">
                          <a:solidFill>
                            <a:srgbClr val="D2000A"/>
                          </a:solidFill>
                        </a:rPr>
                        <a:t>1.395600773</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1.056036496</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0.704858866</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1.729762775</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18.882376</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B409"/>
                    </a:solidFill>
                  </a:tcPr>
                </a:tc>
                <a:tc>
                  <a:txBody>
                    <a:bodyPr/>
                    <a:lstStyle/>
                    <a:p>
                      <a:pPr marL="0" lvl="0" indent="0" algn="r" rtl="0">
                        <a:lnSpc>
                          <a:spcPct val="115000"/>
                        </a:lnSpc>
                        <a:spcBef>
                          <a:spcPts val="0"/>
                        </a:spcBef>
                        <a:spcAft>
                          <a:spcPts val="0"/>
                        </a:spcAft>
                        <a:buNone/>
                      </a:pPr>
                      <a:r>
                        <a:rPr lang="en" sz="600">
                          <a:solidFill>
                            <a:srgbClr val="D2000A"/>
                          </a:solidFill>
                        </a:rPr>
                        <a:t>2.028614485</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B409"/>
                    </a:solidFill>
                  </a:tcPr>
                </a:tc>
                <a:tc>
                  <a:txBody>
                    <a:bodyPr/>
                    <a:lstStyle/>
                    <a:p>
                      <a:pPr marL="0" lvl="0" indent="0" algn="r" rtl="0">
                        <a:lnSpc>
                          <a:spcPct val="115000"/>
                        </a:lnSpc>
                        <a:spcBef>
                          <a:spcPts val="0"/>
                        </a:spcBef>
                        <a:spcAft>
                          <a:spcPts val="0"/>
                        </a:spcAft>
                        <a:buNone/>
                      </a:pPr>
                      <a:r>
                        <a:rPr lang="en" sz="600"/>
                        <a:t>-0.389581177</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0.875608737</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20.81957954</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B409"/>
                    </a:solidFill>
                  </a:tcPr>
                </a:tc>
                <a:tc>
                  <a:txBody>
                    <a:bodyPr/>
                    <a:lstStyle/>
                    <a:p>
                      <a:pPr marL="0" lvl="0" indent="0" algn="r" rtl="0">
                        <a:lnSpc>
                          <a:spcPct val="115000"/>
                        </a:lnSpc>
                        <a:spcBef>
                          <a:spcPts val="0"/>
                        </a:spcBef>
                        <a:spcAft>
                          <a:spcPts val="0"/>
                        </a:spcAft>
                        <a:buNone/>
                      </a:pPr>
                      <a:r>
                        <a:rPr lang="en" sz="600">
                          <a:solidFill>
                            <a:srgbClr val="D2000A"/>
                          </a:solidFill>
                        </a:rPr>
                        <a:t>1.878835992</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1.743144271</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21.17689809</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B409"/>
                    </a:solidFill>
                  </a:tcPr>
                </a:tc>
                <a:tc>
                  <a:txBody>
                    <a:bodyPr/>
                    <a:lstStyle/>
                    <a:p>
                      <a:pPr marL="0" lvl="0" indent="0" algn="r" rtl="0">
                        <a:lnSpc>
                          <a:spcPct val="115000"/>
                        </a:lnSpc>
                        <a:spcBef>
                          <a:spcPts val="0"/>
                        </a:spcBef>
                        <a:spcAft>
                          <a:spcPts val="0"/>
                        </a:spcAft>
                        <a:buNone/>
                      </a:pPr>
                      <a:r>
                        <a:rPr lang="en" sz="600">
                          <a:solidFill>
                            <a:srgbClr val="D2000A"/>
                          </a:solidFill>
                        </a:rPr>
                        <a:t>1.879235861</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2.027338627</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B409"/>
                    </a:solidFill>
                  </a:tcPr>
                </a:tc>
                <a:tc>
                  <a:txBody>
                    <a:bodyPr/>
                    <a:lstStyle/>
                    <a:p>
                      <a:pPr marL="0" lvl="0" indent="0" algn="r" rtl="0">
                        <a:lnSpc>
                          <a:spcPct val="115000"/>
                        </a:lnSpc>
                        <a:spcBef>
                          <a:spcPts val="0"/>
                        </a:spcBef>
                        <a:spcAft>
                          <a:spcPts val="0"/>
                        </a:spcAft>
                        <a:buNone/>
                      </a:pPr>
                      <a:r>
                        <a:rPr lang="en" sz="600">
                          <a:solidFill>
                            <a:srgbClr val="D2000A"/>
                          </a:solidFill>
                        </a:rPr>
                        <a:t>23.04328543</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B409"/>
                    </a:solidFill>
                  </a:tcPr>
                </a:tc>
                <a:tc>
                  <a:txBody>
                    <a:bodyPr/>
                    <a:lstStyle/>
                    <a:p>
                      <a:pPr marL="0" lvl="0" indent="0" algn="r" rtl="0">
                        <a:lnSpc>
                          <a:spcPct val="115000"/>
                        </a:lnSpc>
                        <a:spcBef>
                          <a:spcPts val="0"/>
                        </a:spcBef>
                        <a:spcAft>
                          <a:spcPts val="0"/>
                        </a:spcAft>
                        <a:buNone/>
                      </a:pPr>
                      <a:r>
                        <a:rPr lang="en" sz="600">
                          <a:solidFill>
                            <a:srgbClr val="D2000A"/>
                          </a:solidFill>
                        </a:rPr>
                        <a:t>23.5367683</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B409"/>
                    </a:solidFill>
                  </a:tcPr>
                </a:tc>
                <a:tc>
                  <a:txBody>
                    <a:bodyPr/>
                    <a:lstStyle/>
                    <a:p>
                      <a:pPr marL="0" lvl="0" indent="0" algn="r" rtl="0">
                        <a:lnSpc>
                          <a:spcPct val="115000"/>
                        </a:lnSpc>
                        <a:spcBef>
                          <a:spcPts val="0"/>
                        </a:spcBef>
                        <a:spcAft>
                          <a:spcPts val="0"/>
                        </a:spcAft>
                        <a:buNone/>
                      </a:pPr>
                      <a:r>
                        <a:rPr lang="en" sz="600">
                          <a:solidFill>
                            <a:srgbClr val="D2000A"/>
                          </a:solidFill>
                        </a:rPr>
                        <a:t>2.727603214</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B409"/>
                    </a:solidFill>
                  </a:tcPr>
                </a:tc>
                <a:extLst>
                  <a:ext uri="{0D108BD9-81ED-4DB2-BD59-A6C34878D82A}">
                    <a16:rowId xmlns:a16="http://schemas.microsoft.com/office/drawing/2014/main" val="10010"/>
                  </a:ext>
                </a:extLst>
              </a:tr>
              <a:tr h="100000">
                <a:tc>
                  <a:txBody>
                    <a:bodyPr/>
                    <a:lstStyle/>
                    <a:p>
                      <a:pPr marL="0" lvl="0" indent="0" algn="l" rtl="0">
                        <a:lnSpc>
                          <a:spcPct val="115000"/>
                        </a:lnSpc>
                        <a:spcBef>
                          <a:spcPts val="0"/>
                        </a:spcBef>
                        <a:spcAft>
                          <a:spcPts val="0"/>
                        </a:spcAft>
                        <a:buNone/>
                      </a:pPr>
                      <a:r>
                        <a:rPr lang="en" sz="600"/>
                        <a:t>RSFSDP</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-0.361368171</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-0.575037884</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-1.579500037</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23.61552896</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0.587087773</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-1.800907137</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-0.346609181</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0.236507208</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21.76222127</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-0.02005586</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-3.315636748</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-0.542263948</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22.8523625</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-2.213799651</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-0.253798551</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22.6888969</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1.043045538</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0.002709945</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23.36309681</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23.47433521</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-0.037952894</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1"/>
                  </a:ext>
                </a:extLst>
              </a:tr>
              <a:tr h="250125">
                <a:tc>
                  <a:txBody>
                    <a:bodyPr/>
                    <a:lstStyle/>
                    <a:p>
                      <a:pPr marL="0" lvl="0" indent="0" algn="l" rtl="0">
                        <a:lnSpc>
                          <a:spcPct val="115000"/>
                        </a:lnSpc>
                        <a:spcBef>
                          <a:spcPts val="0"/>
                        </a:spcBef>
                        <a:spcAft>
                          <a:spcPts val="0"/>
                        </a:spcAft>
                        <a:buNone/>
                      </a:pPr>
                      <a:r>
                        <a:rPr lang="en" sz="600"/>
                        <a:t>RSXFS</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-6.453343972</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-5.30089568</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-4.889563901</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28.17980296</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-4.193339787</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-5.830604798</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-10.65279356</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-4.605135573</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28.26255921</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-5.321296549</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-5.803045716</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-4.582174223</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27.0379096</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-4.423746734</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-5.852901671</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26.40641764</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-3.254852977</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-4.728583417</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29.00548788</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D2000A"/>
                          </a:solidFill>
                        </a:rPr>
                        <a:t>24.72058805</a:t>
                      </a:r>
                      <a:endParaRPr sz="600">
                        <a:solidFill>
                          <a:srgbClr val="D2000A"/>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-4.049320996</a:t>
                      </a:r>
                      <a:endParaRPr sz="6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spTree>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2507</Words>
  <Application>Microsoft Office PowerPoint</Application>
  <PresentationFormat>On-screen Show (16:9)</PresentationFormat>
  <Paragraphs>567</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Lora</vt:lpstr>
      <vt:lpstr>Verdana</vt:lpstr>
      <vt:lpstr>Arial</vt:lpstr>
      <vt:lpstr>Quattrocento Sans</vt:lpstr>
      <vt:lpstr>Courier New</vt:lpstr>
      <vt:lpstr>Viola template</vt:lpstr>
      <vt:lpstr> Neural Networks &amp;      Sales Models with Economic Indicators </vt:lpstr>
      <vt:lpstr>Background</vt:lpstr>
      <vt:lpstr>Proposition</vt:lpstr>
      <vt:lpstr>Choice of datasets</vt:lpstr>
      <vt:lpstr>PowerPoint Presentation</vt:lpstr>
      <vt:lpstr>Running the model without economic indicators</vt:lpstr>
      <vt:lpstr>Result without Economic Indicators</vt:lpstr>
      <vt:lpstr>Adding economic indicators </vt:lpstr>
      <vt:lpstr>Results with economic indicators</vt:lpstr>
      <vt:lpstr>What Didn’t Work</vt:lpstr>
      <vt:lpstr>What Didn’t Work:</vt:lpstr>
      <vt:lpstr>What Didn’t Work:</vt:lpstr>
      <vt:lpstr>Results with Economic Indicators </vt:lpstr>
      <vt:lpstr>What Worked</vt:lpstr>
      <vt:lpstr>What Worked:</vt:lpstr>
      <vt:lpstr>Adding Prophet</vt:lpstr>
      <vt:lpstr>Prophet Results: 1</vt:lpstr>
      <vt:lpstr>Prophet Results: 2</vt:lpstr>
      <vt:lpstr>  Comparison to Tensorflow</vt:lpstr>
      <vt:lpstr>Summary</vt:lpstr>
      <vt:lpstr>Future Plans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Neural Networks &amp;      Sales Models with Economic Indicators </dc:title>
  <cp:lastModifiedBy>Meng Jiayue</cp:lastModifiedBy>
  <cp:revision>1</cp:revision>
  <dcterms:modified xsi:type="dcterms:W3CDTF">2022-11-16T20:43:13Z</dcterms:modified>
</cp:coreProperties>
</file>