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425F49-93B7-4855-865C-D866307C0861}">
  <a:tblStyle styleId="{95425F49-93B7-4855-865C-D866307C0861}" styleName="Table_0">
    <a:wholeTbl>
      <a:tcTxStyle b="off" i="off">
        <a:font>
          <a:latin typeface="等线"/>
          <a:ea typeface="等线"/>
          <a:cs typeface="等线"/>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等线"/>
          <a:ea typeface="等线"/>
          <a:cs typeface="等线"/>
        </a:font>
        <a:schemeClr val="lt1"/>
      </a:tcTxStyle>
      <a:tcStyle>
        <a:fill>
          <a:solidFill>
            <a:schemeClr val="accent1"/>
          </a:solidFill>
        </a:fill>
      </a:tcStyle>
    </a:lastCol>
    <a:firstCol>
      <a:tcTxStyle b="on" i="off">
        <a:font>
          <a:latin typeface="等线"/>
          <a:ea typeface="等线"/>
          <a:cs typeface="等线"/>
        </a:font>
        <a:schemeClr val="lt1"/>
      </a:tcTxStyle>
      <a:tcStyle>
        <a:fill>
          <a:solidFill>
            <a:schemeClr val="accent1"/>
          </a:solidFill>
        </a:fill>
      </a:tcStyle>
    </a:firstCol>
    <a:lastRow>
      <a:tcTxStyle b="on" i="off">
        <a:font>
          <a:latin typeface="等线"/>
          <a:ea typeface="等线"/>
          <a:cs typeface="等线"/>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等线"/>
          <a:ea typeface="等线"/>
          <a:cs typeface="等线"/>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3b6854f86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3b6854f8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2A2A2A"/>
                </a:solidFill>
                <a:highlight>
                  <a:srgbClr val="FFFFFF"/>
                </a:highlight>
                <a:latin typeface="Georgia"/>
                <a:ea typeface="Georgia"/>
                <a:cs typeface="Georgia"/>
                <a:sym typeface="Georgia"/>
              </a:rPr>
              <a:t>Partisanship in Americans’ main sources for political news, did some research and chose famous newspapers that both democrats and republicans trust as our data sources</a:t>
            </a:r>
            <a:endParaRPr sz="1200">
              <a:solidFill>
                <a:srgbClr val="2A2A2A"/>
              </a:solidFill>
              <a:highlight>
                <a:srgbClr val="FFFFFF"/>
              </a:highlight>
              <a:latin typeface="Georgia"/>
              <a:ea typeface="Georgia"/>
              <a:cs typeface="Georgia"/>
              <a:sym typeface="Georgia"/>
            </a:endParaRPr>
          </a:p>
          <a:p>
            <a:pPr indent="0" lvl="0" marL="0" rtl="0" algn="l">
              <a:spcBef>
                <a:spcPts val="0"/>
              </a:spcBef>
              <a:spcAft>
                <a:spcPts val="0"/>
              </a:spcAft>
              <a:buNone/>
            </a:pPr>
            <a:r>
              <a:rPr lang="en-US" sz="1200">
                <a:solidFill>
                  <a:srgbClr val="2A2A2A"/>
                </a:solidFill>
                <a:highlight>
                  <a:srgbClr val="FFFFFF"/>
                </a:highlight>
                <a:latin typeface="Georgia"/>
                <a:ea typeface="Georgia"/>
                <a:cs typeface="Georgia"/>
                <a:sym typeface="Georgia"/>
              </a:rPr>
              <a:t>store them in csv files</a:t>
            </a:r>
            <a:endParaRPr sz="1200">
              <a:solidFill>
                <a:srgbClr val="2A2A2A"/>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200">
              <a:solidFill>
                <a:srgbClr val="2A2A2A"/>
              </a:solidFill>
              <a:highlight>
                <a:srgbClr val="FFFFFF"/>
              </a:highlight>
              <a:latin typeface="Georgia"/>
              <a:ea typeface="Georgia"/>
              <a:cs typeface="Georgia"/>
              <a:sym typeface="Georgi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43b6854f86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43b6854f8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prevent the model to classify the source using the name of newspapers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43b6854f86_3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43b6854f86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43b6854f86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43b6854f8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3b6854f86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43b6854f86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292929"/>
                </a:solidFill>
                <a:highlight>
                  <a:srgbClr val="FFFFFF"/>
                </a:highlight>
                <a:latin typeface="Georgia"/>
                <a:ea typeface="Georgia"/>
                <a:cs typeface="Georgia"/>
                <a:sym typeface="Georgia"/>
              </a:rPr>
              <a:t>In our case, we would choose “Textcat” under components, CPU-preferred in hardware, and “Optimize-for”: efficiency. Usually </a:t>
            </a:r>
            <a:r>
              <a:rPr i="1" lang="en-US" sz="1500">
                <a:solidFill>
                  <a:srgbClr val="292929"/>
                </a:solidFill>
                <a:highlight>
                  <a:srgbClr val="FFFFFF"/>
                </a:highlight>
                <a:latin typeface="Georgia"/>
                <a:ea typeface="Georgia"/>
                <a:cs typeface="Georgia"/>
                <a:sym typeface="Georgia"/>
              </a:rPr>
              <a:t>SpaCy </a:t>
            </a:r>
            <a:r>
              <a:rPr lang="en-US" sz="1500">
                <a:solidFill>
                  <a:srgbClr val="292929"/>
                </a:solidFill>
                <a:highlight>
                  <a:srgbClr val="FFFFFF"/>
                </a:highlight>
                <a:latin typeface="Georgia"/>
                <a:ea typeface="Georgia"/>
                <a:cs typeface="Georgia"/>
                <a:sym typeface="Georgia"/>
              </a:rPr>
              <a:t>will provide sane defaults for each parameter. They won't be the best parameters for your problem, but they will work just fine for most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3b6854f86_2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43b6854f86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1, In the model, a period is used as the criterion for judging the end of sentence.</a:t>
            </a:r>
            <a:endParaRPr/>
          </a:p>
          <a:p>
            <a:pPr indent="0" lvl="0" marL="0" rtl="0" algn="l">
              <a:spcBef>
                <a:spcPts val="0"/>
              </a:spcBef>
              <a:spcAft>
                <a:spcPts val="0"/>
              </a:spcAft>
              <a:buNone/>
            </a:pPr>
            <a:r>
              <a:rPr lang="en-US"/>
              <a:t>2, </a:t>
            </a:r>
            <a:r>
              <a:rPr lang="en-US" sz="1350">
                <a:solidFill>
                  <a:schemeClr val="dk1"/>
                </a:solidFill>
              </a:rPr>
              <a:t>B</a:t>
            </a:r>
            <a:r>
              <a:rPr lang="en-US" sz="1350">
                <a:solidFill>
                  <a:schemeClr val="dk1"/>
                </a:solidFill>
              </a:rPr>
              <a:t>reaking down paragraphs into sentenses and then sentenses into words, punctuations and so on.  we will load english language model to tokenize our english text.Every language is different and have different rules. Spacy offers 8 different language models.</a:t>
            </a:r>
            <a:endParaRPr sz="1350">
              <a:solidFill>
                <a:schemeClr val="dk1"/>
              </a:solidFill>
            </a:endParaRPr>
          </a:p>
          <a:p>
            <a:pPr indent="0" lvl="0" marL="0" rtl="0" algn="l">
              <a:spcBef>
                <a:spcPts val="0"/>
              </a:spcBef>
              <a:spcAft>
                <a:spcPts val="0"/>
              </a:spcAft>
              <a:buNone/>
            </a:pPr>
            <a:r>
              <a:rPr lang="en-US" sz="1350">
                <a:solidFill>
                  <a:schemeClr val="dk1"/>
                </a:solidFill>
              </a:rPr>
              <a:t>3, We used the stopword provided by the space library. At the beginning, we were worried that our company's name would be mentioned in the news of different news companies. However, we selected several articles as sample tests. In addition, we had preprocessed the data set when we obtained it, so we did not adjust stopwords in the end.</a:t>
            </a:r>
            <a:endParaRPr sz="135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3b6854f86_2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43b6854f86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rPr>
              <a:t>Training in Spacy uses the tok2vec layer. It uses the length of words and other features to dynamically generate vectors. The advantage is that it can handle previously unseen words and provide them with numerical representation. The disadvantage is that its embedding does not represent its meaning.</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rPr>
              <a:t>The pre training word vector is a digital representation of each tag derived from a large number of texts, and attempts to embed the meaning of the word into the high-dimensional space. This helps to group semantically similar words together.</a:t>
            </a:r>
            <a:endParaRPr sz="2800">
              <a:solidFill>
                <a:schemeClr val="dk1"/>
              </a:solidFill>
            </a:endParaRPr>
          </a:p>
          <a:p>
            <a:pPr indent="0" lvl="0" marL="0" rtl="0" algn="l">
              <a:lnSpc>
                <a:spcPct val="90000"/>
              </a:lnSpc>
              <a:spcBef>
                <a:spcPts val="1000"/>
              </a:spcBef>
              <a:spcAft>
                <a:spcPts val="0"/>
              </a:spcAft>
              <a:buClr>
                <a:schemeClr val="dk1"/>
              </a:buClr>
              <a:buSzPts val="1100"/>
              <a:buFont typeface="Arial"/>
              <a:buNone/>
            </a:pPr>
            <a:r>
              <a:t/>
            </a:r>
            <a:endParaRPr sz="28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43b6854f86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43b6854f8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4549ae83c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4549ae83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403cf1b1a_3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4403cf1b1a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It automatically detects topics present in text and generates jointly embedded topic, document and word vectors. </a:t>
            </a:r>
            <a:endParaRPr/>
          </a:p>
          <a:p>
            <a:pPr indent="0" lvl="0" marL="0" rtl="0" algn="l">
              <a:spcBef>
                <a:spcPts val="0"/>
              </a:spcBef>
              <a:spcAft>
                <a:spcPts val="0"/>
              </a:spcAft>
              <a:buNone/>
            </a:pPr>
            <a:r>
              <a:rPr lang="en-US"/>
              <a:t>an unsupervised method</a:t>
            </a:r>
            <a:endParaRPr/>
          </a:p>
          <a:p>
            <a:pPr indent="0" lvl="0" marL="0" rtl="0" algn="l">
              <a:spcBef>
                <a:spcPts val="0"/>
              </a:spcBef>
              <a:spcAft>
                <a:spcPts val="0"/>
              </a:spcAft>
              <a:buNone/>
            </a:pPr>
            <a:r>
              <a:rPr lang="en-US"/>
              <a:t>told the model we have 4 categories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4403cf1b1a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4403cf1b1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4403cf1b1a_3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4403cf1b1a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model already classified the our data into 4 categories</a:t>
            </a:r>
            <a:endParaRPr/>
          </a:p>
          <a:p>
            <a:pPr indent="0" lvl="0" marL="0" rtl="0" algn="l">
              <a:spcBef>
                <a:spcPts val="0"/>
              </a:spcBef>
              <a:spcAft>
                <a:spcPts val="0"/>
              </a:spcAft>
              <a:buNone/>
            </a:pPr>
            <a:r>
              <a:rPr lang="en-US"/>
              <a:t>if we search for the top 10 articles in the first topic, we can print out document ids, scores, and texts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4403cf1b1a_3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4403cf1b1a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3b6854f86_3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43b6854f86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3c454342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3c454342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43b6854f86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43b6854f8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rPr>
              <a:t>Considering that even if we use a better crawler method, because the number of professors in some departments is only a few, we can't get enough data, so we decided to try to use news as a new dataset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s://www.pewresearch.org/fact-tank/2020/04/01/americans-main-sources-for-political-news-vary-by-party-and-age/" TargetMode="External"/><Relationship Id="rId4" Type="http://schemas.openxmlformats.org/officeDocument/2006/relationships/hyperlink" Target="https://www.pewresearch.org/journalism/2020/01/24/democrats-report-much-higher-levels-of-trust-in-a-number-of-news-sources-than-republicans/" TargetMode="External"/><Relationship Id="rId5" Type="http://schemas.openxmlformats.org/officeDocument/2006/relationships/hyperlink" Target="https://spacy.io/api/docb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415611" y="992767"/>
            <a:ext cx="11360700" cy="2736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Arial"/>
              <a:buNone/>
            </a:pPr>
            <a:r>
              <a:rPr b="1" lang="en-US" sz="7200"/>
              <a:t>NLP</a:t>
            </a:r>
            <a:endParaRPr b="1" sz="7200"/>
          </a:p>
        </p:txBody>
      </p:sp>
      <p:sp>
        <p:nvSpPr>
          <p:cNvPr id="61" name="Google Shape;61;p14"/>
          <p:cNvSpPr txBox="1"/>
          <p:nvPr>
            <p:ph idx="1" type="subTitle"/>
          </p:nvPr>
        </p:nvSpPr>
        <p:spPr>
          <a:xfrm>
            <a:off x="415600" y="3778833"/>
            <a:ext cx="11360700" cy="1056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a:t>Natural language processing and web scraping</a:t>
            </a:r>
            <a:endParaRPr/>
          </a:p>
        </p:txBody>
      </p:sp>
      <p:sp>
        <p:nvSpPr>
          <p:cNvPr id="62" name="Google Shape;62;p14"/>
          <p:cNvSpPr txBox="1"/>
          <p:nvPr/>
        </p:nvSpPr>
        <p:spPr>
          <a:xfrm>
            <a:off x="2561100" y="5072000"/>
            <a:ext cx="706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Xu Huang, Runzhou Liu, Jiayue Meng, Yixu Qiu, Yumeng He, Peirong Hao, Bowen Jin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Dataset - Newspaper</a:t>
            </a:r>
            <a:endParaRPr/>
          </a:p>
        </p:txBody>
      </p:sp>
      <p:sp>
        <p:nvSpPr>
          <p:cNvPr id="120" name="Google Shape;120;p23"/>
          <p:cNvSpPr txBox="1"/>
          <p:nvPr>
            <p:ph idx="1" type="body"/>
          </p:nvPr>
        </p:nvSpPr>
        <p:spPr>
          <a:xfrm>
            <a:off x="166475" y="1825625"/>
            <a:ext cx="65670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7 Newspapers: CNN, NBC, </a:t>
            </a:r>
            <a:r>
              <a:rPr lang="en-US"/>
              <a:t>CBS, PBS, </a:t>
            </a:r>
            <a:r>
              <a:rPr lang="en-US"/>
              <a:t>FOX, ABC, BBC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US"/>
              <a:t>Web crawler (newspaper3k)</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US"/>
              <a:t>Url, category, source, title, text, summary, keywords</a:t>
            </a:r>
            <a:endParaRPr/>
          </a:p>
        </p:txBody>
      </p:sp>
      <p:pic>
        <p:nvPicPr>
          <p:cNvPr id="121" name="Google Shape;121;p23"/>
          <p:cNvPicPr preferRelativeResize="0"/>
          <p:nvPr/>
        </p:nvPicPr>
        <p:blipFill>
          <a:blip r:embed="rId3">
            <a:alphaModFix/>
          </a:blip>
          <a:stretch>
            <a:fillRect/>
          </a:stretch>
        </p:blipFill>
        <p:spPr>
          <a:xfrm>
            <a:off x="6060375" y="889525"/>
            <a:ext cx="5947949" cy="334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Preprocessing </a:t>
            </a:r>
            <a:endParaRPr/>
          </a:p>
        </p:txBody>
      </p:sp>
      <p:sp>
        <p:nvSpPr>
          <p:cNvPr id="127" name="Google Shape;127;p24"/>
          <p:cNvSpPr txBox="1"/>
          <p:nvPr>
            <p:ph idx="1" type="body"/>
          </p:nvPr>
        </p:nvSpPr>
        <p:spPr>
          <a:xfrm>
            <a:off x="838200" y="1825625"/>
            <a:ext cx="10515600" cy="49701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Filtered news in other languages (Spanish, Arabic, etc.)</a:t>
            </a:r>
            <a:endParaRPr/>
          </a:p>
          <a:p>
            <a:pPr indent="-342900" lvl="0" marL="457200" rtl="0" algn="l">
              <a:lnSpc>
                <a:spcPct val="150000"/>
              </a:lnSpc>
              <a:spcBef>
                <a:spcPts val="0"/>
              </a:spcBef>
              <a:spcAft>
                <a:spcPts val="0"/>
              </a:spcAft>
              <a:buSzPts val="1800"/>
              <a:buChar char="●"/>
            </a:pPr>
            <a:r>
              <a:rPr lang="en-US"/>
              <a:t>Removed videos from data</a:t>
            </a:r>
            <a:endParaRPr/>
          </a:p>
          <a:p>
            <a:pPr indent="-342900" lvl="0" marL="457200" rtl="0" algn="l">
              <a:lnSpc>
                <a:spcPct val="150000"/>
              </a:lnSpc>
              <a:spcBef>
                <a:spcPts val="0"/>
              </a:spcBef>
              <a:spcAft>
                <a:spcPts val="0"/>
              </a:spcAft>
              <a:buSzPts val="1800"/>
              <a:buChar char="●"/>
            </a:pPr>
            <a:r>
              <a:rPr lang="en-US"/>
              <a:t>Removed N/A values</a:t>
            </a:r>
            <a:endParaRPr/>
          </a:p>
          <a:p>
            <a:pPr indent="-342900" lvl="0" marL="457200" rtl="0" algn="l">
              <a:lnSpc>
                <a:spcPct val="150000"/>
              </a:lnSpc>
              <a:spcBef>
                <a:spcPts val="0"/>
              </a:spcBef>
              <a:spcAft>
                <a:spcPts val="0"/>
              </a:spcAft>
              <a:buSzPts val="1800"/>
              <a:buChar char="●"/>
            </a:pPr>
            <a:r>
              <a:rPr lang="en-US"/>
              <a:t>Replaced names and iconic slogans of newspapers with space in their news</a:t>
            </a:r>
            <a:endParaRPr/>
          </a:p>
          <a:p>
            <a:pPr indent="0" lvl="0" marL="457200" rtl="0" algn="l">
              <a:lnSpc>
                <a:spcPct val="150000"/>
              </a:lnSpc>
              <a:spcBef>
                <a:spcPts val="1600"/>
              </a:spcBef>
              <a:spcAft>
                <a:spcPts val="0"/>
              </a:spcAft>
              <a:buNone/>
            </a:pPr>
            <a:r>
              <a:rPr lang="en-US"/>
              <a:t>-  "(CNN)", "Fox", "abc"</a:t>
            </a:r>
            <a:endParaRPr/>
          </a:p>
          <a:p>
            <a:pPr indent="0" lvl="0" marL="457200" rtl="0" algn="l">
              <a:lnSpc>
                <a:spcPct val="150000"/>
              </a:lnSpc>
              <a:spcBef>
                <a:spcPts val="1600"/>
              </a:spcBef>
              <a:spcAft>
                <a:spcPts val="1600"/>
              </a:spcAft>
              <a:buNone/>
            </a:pPr>
            <a:r>
              <a:rPr lang="en-US"/>
              <a:t>- "NEW You can now listen to Fox News articles!"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34" name="Google Shape;134;p25"/>
          <p:cNvPicPr preferRelativeResize="0"/>
          <p:nvPr/>
        </p:nvPicPr>
        <p:blipFill>
          <a:blip r:embed="rId3">
            <a:alphaModFix/>
          </a:blip>
          <a:stretch>
            <a:fillRect/>
          </a:stretch>
        </p:blipFill>
        <p:spPr>
          <a:xfrm>
            <a:off x="228600" y="943500"/>
            <a:ext cx="11664651" cy="497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LDA</a:t>
            </a:r>
            <a:endParaRPr/>
          </a:p>
        </p:txBody>
      </p:sp>
      <p:sp>
        <p:nvSpPr>
          <p:cNvPr id="140" name="Google Shape;140;p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lang="en-US"/>
              <a:t>Unsupervised</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US"/>
              <a:t>Words order do not matter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Text-Classification</a:t>
            </a:r>
            <a:endParaRPr/>
          </a:p>
        </p:txBody>
      </p:sp>
      <p:sp>
        <p:nvSpPr>
          <p:cNvPr id="146" name="Google Shape;146;p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n-US"/>
              <a:t>Using model in spacy library to dealing with dataset with different linguistic features, training data and output analysis result.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Linguistic Features</a:t>
            </a:r>
            <a:endParaRPr/>
          </a:p>
        </p:txBody>
      </p:sp>
      <p:sp>
        <p:nvSpPr>
          <p:cNvPr id="152" name="Google Shape;152;p28"/>
          <p:cNvSpPr txBox="1"/>
          <p:nvPr>
            <p:ph idx="1" type="body"/>
          </p:nvPr>
        </p:nvSpPr>
        <p:spPr>
          <a:xfrm>
            <a:off x="639525" y="1825625"/>
            <a:ext cx="10714200" cy="4351200"/>
          </a:xfrm>
          <a:prstGeom prst="rect">
            <a:avLst/>
          </a:prstGeom>
        </p:spPr>
        <p:txBody>
          <a:bodyPr anchorCtr="0" anchor="t" bIns="45700" lIns="91425" spcFirstLastPara="1" rIns="91425" wrap="square" tIns="45700">
            <a:normAutofit/>
          </a:bodyPr>
          <a:lstStyle/>
          <a:p>
            <a:pPr indent="0" lvl="0" marL="0" marR="190500" rtl="0" algn="l">
              <a:lnSpc>
                <a:spcPct val="140000"/>
              </a:lnSpc>
              <a:spcBef>
                <a:spcPts val="0"/>
              </a:spcBef>
              <a:spcAft>
                <a:spcPts val="0"/>
              </a:spcAft>
              <a:buNone/>
            </a:pPr>
            <a:r>
              <a:rPr lang="en-US" sz="2750"/>
              <a:t>1. Sentence detection</a:t>
            </a:r>
            <a:endParaRPr sz="2750"/>
          </a:p>
          <a:p>
            <a:pPr indent="0" lvl="0" marL="0" marR="190500" rtl="0" algn="l">
              <a:lnSpc>
                <a:spcPct val="140000"/>
              </a:lnSpc>
              <a:spcBef>
                <a:spcPts val="200"/>
              </a:spcBef>
              <a:spcAft>
                <a:spcPts val="0"/>
              </a:spcAft>
              <a:buNone/>
            </a:pPr>
            <a:r>
              <a:rPr lang="en-US" sz="2750"/>
              <a:t>2. Tokenization</a:t>
            </a:r>
            <a:endParaRPr sz="2750"/>
          </a:p>
          <a:p>
            <a:pPr indent="0" lvl="0" marL="0" marR="190500" rtl="0" algn="l">
              <a:lnSpc>
                <a:spcPct val="140000"/>
              </a:lnSpc>
              <a:spcBef>
                <a:spcPts val="200"/>
              </a:spcBef>
              <a:spcAft>
                <a:spcPts val="0"/>
              </a:spcAft>
              <a:buClr>
                <a:schemeClr val="dk1"/>
              </a:buClr>
              <a:buSzPts val="1100"/>
              <a:buFont typeface="Arial"/>
              <a:buNone/>
            </a:pPr>
            <a:r>
              <a:rPr lang="en-US" sz="2750"/>
              <a:t>3. Stop words</a:t>
            </a:r>
            <a:endParaRPr sz="2750"/>
          </a:p>
          <a:p>
            <a:pPr indent="0" lvl="0" marL="0" rtl="0" algn="l">
              <a:lnSpc>
                <a:spcPct val="170000"/>
              </a:lnSpc>
              <a:spcBef>
                <a:spcPts val="200"/>
              </a:spcBef>
              <a:spcAft>
                <a:spcPts val="0"/>
              </a:spcAft>
              <a:buClr>
                <a:schemeClr val="dk1"/>
              </a:buClr>
              <a:buSzPts val="1100"/>
              <a:buFont typeface="Arial"/>
              <a:buNone/>
            </a:pPr>
            <a:r>
              <a:t/>
            </a:r>
            <a:endParaRPr sz="1350"/>
          </a:p>
          <a:p>
            <a:pPr indent="0" lvl="0" marL="0" rtl="0" algn="l">
              <a:spcBef>
                <a:spcPts val="12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a:t>
            </a:r>
            <a:r>
              <a:rPr lang="en-US"/>
              <a:t>raining</a:t>
            </a:r>
            <a:endParaRPr/>
          </a:p>
        </p:txBody>
      </p:sp>
      <p:sp>
        <p:nvSpPr>
          <p:cNvPr id="158" name="Google Shape;158;p2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Tok2vec: Apply a “token-to-vector” model and set its outputs in the Doc.tensor attribute.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US"/>
              <a:t>Docbin: Serialize the information from a collections of </a:t>
            </a:r>
            <a:r>
              <a:rPr i="1" lang="en-US"/>
              <a:t>Doc </a:t>
            </a:r>
            <a:r>
              <a:rPr lang="en-US"/>
              <a:t>objects. The process can be controlled by passing a list of attribute IDs and specifying whether the user data is serialized.</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4" name="Google Shape;164;p30"/>
          <p:cNvSpPr txBox="1"/>
          <p:nvPr>
            <p:ph idx="1" type="body"/>
          </p:nvPr>
        </p:nvSpPr>
        <p:spPr>
          <a:xfrm>
            <a:off x="838200" y="51722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rPr lang="en-US" sz="2600">
                <a:solidFill>
                  <a:srgbClr val="292929"/>
                </a:solidFill>
                <a:highlight>
                  <a:srgbClr val="FFFFFF"/>
                </a:highlight>
                <a:latin typeface="Georgia"/>
                <a:ea typeface="Georgia"/>
                <a:cs typeface="Georgia"/>
                <a:sym typeface="Georgia"/>
              </a:rPr>
              <a:t>For each training step, it will yield an output with its loss and accuracy. The loss tells us how big the mistakes of the classifier are and the score tells us how often the text-classification is correct.</a:t>
            </a:r>
            <a:endParaRPr sz="3900"/>
          </a:p>
        </p:txBody>
      </p:sp>
      <p:pic>
        <p:nvPicPr>
          <p:cNvPr id="165" name="Google Shape;165;p30"/>
          <p:cNvPicPr preferRelativeResize="0"/>
          <p:nvPr/>
        </p:nvPicPr>
        <p:blipFill rotWithShape="1">
          <a:blip r:embed="rId3">
            <a:alphaModFix/>
          </a:blip>
          <a:srcRect b="0" l="0" r="0" t="0"/>
          <a:stretch/>
        </p:blipFill>
        <p:spPr>
          <a:xfrm>
            <a:off x="1499313" y="165700"/>
            <a:ext cx="9083713" cy="5006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Plan</a:t>
            </a:r>
            <a:endParaRPr/>
          </a:p>
        </p:txBody>
      </p:sp>
      <p:sp>
        <p:nvSpPr>
          <p:cNvPr id="171" name="Google Shape;171;p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Still a lot questions need to be answered:</a:t>
            </a:r>
            <a:endParaRPr/>
          </a:p>
          <a:p>
            <a:pPr indent="0" lvl="0" marL="0" rtl="0" algn="l">
              <a:spcBef>
                <a:spcPts val="1600"/>
              </a:spcBef>
              <a:spcAft>
                <a:spcPts val="0"/>
              </a:spcAft>
              <a:buNone/>
            </a:pPr>
            <a:r>
              <a:t/>
            </a:r>
            <a:endParaRPr/>
          </a:p>
          <a:p>
            <a:pPr indent="-400050" lvl="0" marL="457200" rtl="0" algn="l">
              <a:spcBef>
                <a:spcPts val="1600"/>
              </a:spcBef>
              <a:spcAft>
                <a:spcPts val="0"/>
              </a:spcAft>
              <a:buSzPts val="2700"/>
              <a:buAutoNum type="arabicPeriod"/>
            </a:pPr>
            <a:r>
              <a:rPr lang="en-US" sz="2700"/>
              <a:t>have the newspaper companies changed in past years? (add time dimension)</a:t>
            </a:r>
            <a:endParaRPr sz="2700"/>
          </a:p>
          <a:p>
            <a:pPr indent="-400050" lvl="0" marL="457200" rtl="0" algn="l">
              <a:spcBef>
                <a:spcPts val="0"/>
              </a:spcBef>
              <a:spcAft>
                <a:spcPts val="0"/>
              </a:spcAft>
              <a:buSzPts val="2700"/>
              <a:buAutoNum type="arabicPeriod"/>
            </a:pPr>
            <a:r>
              <a:rPr lang="en-US" sz="2700"/>
              <a:t>Is there better method?</a:t>
            </a:r>
            <a:endParaRPr sz="2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Category Classification</a:t>
            </a:r>
            <a:endParaRPr/>
          </a:p>
        </p:txBody>
      </p:sp>
      <p:sp>
        <p:nvSpPr>
          <p:cNvPr id="177" name="Google Shape;177;p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4 Categories: Business, Politics, Tech, and Sports</a:t>
            </a:r>
            <a:endParaRPr/>
          </a:p>
          <a:p>
            <a:pPr indent="-342900" lvl="0" marL="457200" rtl="0" algn="l">
              <a:spcBef>
                <a:spcPts val="0"/>
              </a:spcBef>
              <a:spcAft>
                <a:spcPts val="0"/>
              </a:spcAft>
              <a:buSzPts val="1800"/>
              <a:buChar char="●"/>
            </a:pPr>
            <a:r>
              <a:rPr lang="en-US"/>
              <a:t>Top2Vec: an algorithm for topic modeling and semantic search</a:t>
            </a:r>
            <a:endParaRPr/>
          </a:p>
        </p:txBody>
      </p:sp>
      <p:pic>
        <p:nvPicPr>
          <p:cNvPr id="178" name="Google Shape;178;p32"/>
          <p:cNvPicPr preferRelativeResize="0"/>
          <p:nvPr/>
        </p:nvPicPr>
        <p:blipFill>
          <a:blip r:embed="rId3">
            <a:alphaModFix/>
          </a:blip>
          <a:stretch>
            <a:fillRect/>
          </a:stretch>
        </p:blipFill>
        <p:spPr>
          <a:xfrm>
            <a:off x="600050" y="3090825"/>
            <a:ext cx="5337677" cy="3388150"/>
          </a:xfrm>
          <a:prstGeom prst="rect">
            <a:avLst/>
          </a:prstGeom>
          <a:noFill/>
          <a:ln>
            <a:noFill/>
          </a:ln>
        </p:spPr>
      </p:pic>
      <p:pic>
        <p:nvPicPr>
          <p:cNvPr id="179" name="Google Shape;179;p32"/>
          <p:cNvPicPr preferRelativeResize="0"/>
          <p:nvPr/>
        </p:nvPicPr>
        <p:blipFill>
          <a:blip r:embed="rId4">
            <a:alphaModFix/>
          </a:blip>
          <a:stretch>
            <a:fillRect/>
          </a:stretch>
        </p:blipFill>
        <p:spPr>
          <a:xfrm>
            <a:off x="6249125" y="3090825"/>
            <a:ext cx="4917301" cy="354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rial"/>
              <a:buNone/>
            </a:pPr>
            <a:r>
              <a:rPr b="1" lang="en-US" sz="4800"/>
              <a:t>Methods</a:t>
            </a:r>
            <a:endParaRPr b="1" sz="4800"/>
          </a:p>
        </p:txBody>
      </p:sp>
      <p:sp>
        <p:nvSpPr>
          <p:cNvPr id="68" name="Google Shape;68;p15"/>
          <p:cNvSpPr txBox="1"/>
          <p:nvPr>
            <p:ph idx="1" type="body"/>
          </p:nvPr>
        </p:nvSpPr>
        <p:spPr>
          <a:xfrm>
            <a:off x="838200" y="214153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SVM</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1600"/>
              </a:spcAft>
              <a:buClr>
                <a:schemeClr val="dk1"/>
              </a:buClr>
              <a:buSzPts val="2800"/>
              <a:buChar char="●"/>
            </a:pPr>
            <a:r>
              <a:rPr lang="en-US"/>
              <a:t>Text Classification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85" name="Google Shape;185;p3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86" name="Google Shape;186;p33"/>
          <p:cNvPicPr preferRelativeResize="0"/>
          <p:nvPr/>
        </p:nvPicPr>
        <p:blipFill>
          <a:blip r:embed="rId3">
            <a:alphaModFix/>
          </a:blip>
          <a:stretch>
            <a:fillRect/>
          </a:stretch>
        </p:blipFill>
        <p:spPr>
          <a:xfrm>
            <a:off x="236350" y="365128"/>
            <a:ext cx="9296727" cy="3194525"/>
          </a:xfrm>
          <a:prstGeom prst="rect">
            <a:avLst/>
          </a:prstGeom>
          <a:noFill/>
          <a:ln>
            <a:noFill/>
          </a:ln>
        </p:spPr>
      </p:pic>
      <p:pic>
        <p:nvPicPr>
          <p:cNvPr id="187" name="Google Shape;187;p33"/>
          <p:cNvPicPr preferRelativeResize="0"/>
          <p:nvPr/>
        </p:nvPicPr>
        <p:blipFill>
          <a:blip r:embed="rId4">
            <a:alphaModFix/>
          </a:blip>
          <a:stretch>
            <a:fillRect/>
          </a:stretch>
        </p:blipFill>
        <p:spPr>
          <a:xfrm>
            <a:off x="2117013" y="3935950"/>
            <a:ext cx="9953625" cy="262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93" name="Google Shape;193;p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94" name="Google Shape;194;p34"/>
          <p:cNvPicPr preferRelativeResize="0"/>
          <p:nvPr/>
        </p:nvPicPr>
        <p:blipFill>
          <a:blip r:embed="rId3">
            <a:alphaModFix/>
          </a:blip>
          <a:stretch>
            <a:fillRect/>
          </a:stretch>
        </p:blipFill>
        <p:spPr>
          <a:xfrm>
            <a:off x="956263" y="744125"/>
            <a:ext cx="10279476" cy="55464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Plan</a:t>
            </a:r>
            <a:endParaRPr/>
          </a:p>
        </p:txBody>
      </p:sp>
      <p:sp>
        <p:nvSpPr>
          <p:cNvPr id="200" name="Google Shape;200;p35"/>
          <p:cNvSpPr txBox="1"/>
          <p:nvPr>
            <p:ph idx="1" type="body"/>
          </p:nvPr>
        </p:nvSpPr>
        <p:spPr>
          <a:xfrm>
            <a:off x="838200" y="2158250"/>
            <a:ext cx="10515600" cy="43512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Match the 4 topics generated by the model with the 4 categories of newspaper</a:t>
            </a:r>
            <a:endParaRPr/>
          </a:p>
          <a:p>
            <a:pPr indent="0" lvl="0" marL="0" rtl="0" algn="l">
              <a:lnSpc>
                <a:spcPct val="150000"/>
              </a:lnSpc>
              <a:spcBef>
                <a:spcPts val="1600"/>
              </a:spcBef>
              <a:spcAft>
                <a:spcPts val="0"/>
              </a:spcAft>
              <a:buNone/>
            </a:pPr>
            <a:r>
              <a:t/>
            </a:r>
            <a:endParaRPr/>
          </a:p>
          <a:p>
            <a:pPr indent="-342900" lvl="0" marL="457200" rtl="0" algn="l">
              <a:spcBef>
                <a:spcPts val="1600"/>
              </a:spcBef>
              <a:spcAft>
                <a:spcPts val="0"/>
              </a:spcAft>
              <a:buSzPts val="1800"/>
              <a:buChar char="●"/>
            </a:pPr>
            <a:r>
              <a:rPr lang="en-US"/>
              <a:t>Test the model with new data for improvement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a:t>
            </a:r>
            <a:endParaRPr/>
          </a:p>
        </p:txBody>
      </p:sp>
      <p:sp>
        <p:nvSpPr>
          <p:cNvPr id="206" name="Google Shape;206;p3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u="sng">
                <a:solidFill>
                  <a:schemeClr val="hlink"/>
                </a:solidFill>
                <a:hlinkClick r:id="rId3"/>
              </a:rPr>
              <a:t>https://www.pewresearch.org/fact-tank/2020/04/01/americans-main-sources-for-political-news-vary-by-party-and-age/</a:t>
            </a:r>
            <a:endParaRPr/>
          </a:p>
          <a:p>
            <a:pPr indent="0" lvl="0" marL="0" rtl="0" algn="l">
              <a:spcBef>
                <a:spcPts val="1600"/>
              </a:spcBef>
              <a:spcAft>
                <a:spcPts val="0"/>
              </a:spcAft>
              <a:buNone/>
            </a:pPr>
            <a:r>
              <a:rPr lang="en-US" u="sng">
                <a:solidFill>
                  <a:schemeClr val="hlink"/>
                </a:solidFill>
                <a:hlinkClick r:id="rId4"/>
              </a:rPr>
              <a:t>https://www.pewresearch.org/journalism/2020/01/24/democrats-report-much-higher-levels-of-trust-in-a-number-of-news-sources-than-republicans/</a:t>
            </a:r>
            <a:endParaRPr/>
          </a:p>
          <a:p>
            <a:pPr indent="0" lvl="0" marL="0" rtl="0" algn="l">
              <a:spcBef>
                <a:spcPts val="1600"/>
              </a:spcBef>
              <a:spcAft>
                <a:spcPts val="1600"/>
              </a:spcAft>
              <a:buNone/>
            </a:pPr>
            <a:r>
              <a:rPr lang="en-US" u="sng">
                <a:solidFill>
                  <a:schemeClr val="hlink"/>
                </a:solidFill>
                <a:hlinkClick r:id="rId5"/>
              </a:rPr>
              <a:t>https://spacy.io/api/docbin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rial"/>
              <a:buNone/>
            </a:pPr>
            <a:r>
              <a:rPr b="1" lang="en-US" sz="4800"/>
              <a:t>SVM - Dataset</a:t>
            </a:r>
            <a:endParaRPr b="1" sz="4800"/>
          </a:p>
        </p:txBody>
      </p:sp>
      <p:sp>
        <p:nvSpPr>
          <p:cNvPr id="74" name="Google Shape;7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Collected faculty webpages by ourselves from different universities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  UR, UB, Vanderbilt, Stanford, UCLA</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Faculty are from different majors</a:t>
            </a:r>
            <a:endParaRPr/>
          </a:p>
          <a:p>
            <a:pPr indent="0" lvl="1" marL="457200" rtl="0" algn="l">
              <a:lnSpc>
                <a:spcPct val="90000"/>
              </a:lnSpc>
              <a:spcBef>
                <a:spcPts val="500"/>
              </a:spcBef>
              <a:spcAft>
                <a:spcPts val="0"/>
              </a:spcAft>
              <a:buClr>
                <a:schemeClr val="dk1"/>
              </a:buClr>
              <a:buSzPts val="1800"/>
              <a:buNone/>
            </a:pPr>
            <a:r>
              <a:rPr lang="en-US" sz="1800">
                <a:latin typeface="Times New Roman"/>
                <a:ea typeface="Times New Roman"/>
                <a:cs typeface="Times New Roman"/>
                <a:sym typeface="Times New Roman"/>
              </a:rPr>
              <a:t>	-  history, physics, computer science, and etc.</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Self-designed function for collecting and choosing meaningful words</a:t>
            </a:r>
            <a:endParaRPr/>
          </a:p>
          <a:p>
            <a:pPr indent="-101600" lvl="0" marL="228600" rtl="0" algn="l">
              <a:lnSpc>
                <a:spcPct val="90000"/>
              </a:lnSpc>
              <a:spcBef>
                <a:spcPts val="1000"/>
              </a:spcBef>
              <a:spcAft>
                <a:spcPts val="160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rial"/>
              <a:buNone/>
            </a:pPr>
            <a:r>
              <a:rPr b="1" lang="en-US" sz="4800"/>
              <a:t>SVM – Data Collection</a:t>
            </a:r>
            <a:endParaRPr b="1" sz="4800"/>
          </a:p>
        </p:txBody>
      </p:sp>
      <p:sp>
        <p:nvSpPr>
          <p:cNvPr id="80" name="Google Shape;8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Use web crawler to get URL of all faculty websites.</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Take and count only nouns for each websites.</a:t>
            </a:r>
            <a:endParaRPr/>
          </a:p>
          <a:p>
            <a:pPr indent="0" lvl="1" marL="4572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	- nouns are unique and objective</a:t>
            </a:r>
            <a:endParaRPr sz="2000">
              <a:latin typeface="Times New Roman"/>
              <a:ea typeface="Times New Roman"/>
              <a:cs typeface="Times New Roman"/>
              <a:sym typeface="Times New Roman"/>
            </a:endParaRPr>
          </a:p>
          <a:p>
            <a:pPr indent="0" lvl="1" marL="457200" rtl="0" algn="l">
              <a:lnSpc>
                <a:spcPct val="90000"/>
              </a:lnSpc>
              <a:spcBef>
                <a:spcPts val="500"/>
              </a:spcBef>
              <a:spcAft>
                <a:spcPts val="0"/>
              </a:spcAft>
              <a:buClr>
                <a:schemeClr val="dk1"/>
              </a:buClr>
              <a:buSzPts val="2000"/>
              <a:buNone/>
            </a:pPr>
            <a:r>
              <a:rPr lang="en-US" sz="2000">
                <a:latin typeface="Times New Roman"/>
                <a:ea typeface="Times New Roman"/>
                <a:cs typeface="Times New Roman"/>
                <a:sym typeface="Times New Roman"/>
              </a:rPr>
              <a:t>	- </a:t>
            </a:r>
            <a:r>
              <a:rPr lang="en-US" sz="2000">
                <a:latin typeface="Times New Roman"/>
                <a:ea typeface="Times New Roman"/>
                <a:cs typeface="Times New Roman"/>
                <a:sym typeface="Times New Roman"/>
              </a:rPr>
              <a:t>appropriate nouns </a:t>
            </a:r>
            <a:endParaRPr/>
          </a:p>
          <a:p>
            <a:pPr indent="0" lvl="0" marL="0" rtl="0" algn="l">
              <a:spcBef>
                <a:spcPts val="1000"/>
              </a:spcBef>
              <a:spcAft>
                <a:spcPts val="0"/>
              </a:spcAft>
              <a:buClr>
                <a:schemeClr val="dk1"/>
              </a:buClr>
              <a:buSzPts val="2000"/>
              <a:buFont typeface="Arial"/>
              <a:buNone/>
            </a:pPr>
            <a:r>
              <a:rPr lang="en-US" sz="2000">
                <a:latin typeface="Times New Roman"/>
                <a:ea typeface="Times New Roman"/>
                <a:cs typeface="Times New Roman"/>
                <a:sym typeface="Times New Roman"/>
              </a:rPr>
              <a:t>		- Website Format Issue</a:t>
            </a:r>
            <a:endParaRPr sz="2000">
              <a:latin typeface="Times New Roman"/>
              <a:ea typeface="Times New Roman"/>
              <a:cs typeface="Times New Roman"/>
              <a:sym typeface="Times New Roman"/>
            </a:endParaRPr>
          </a:p>
          <a:p>
            <a:pPr indent="-228600" lvl="0" marL="228600" rtl="0" algn="l">
              <a:lnSpc>
                <a:spcPct val="90000"/>
              </a:lnSpc>
              <a:spcBef>
                <a:spcPts val="1600"/>
              </a:spcBef>
              <a:spcAft>
                <a:spcPts val="0"/>
              </a:spcAft>
              <a:buClr>
                <a:schemeClr val="dk1"/>
              </a:buClr>
              <a:buSzPts val="2400"/>
              <a:buChar char="●"/>
            </a:pPr>
            <a:r>
              <a:rPr lang="en-US" sz="2400">
                <a:latin typeface="Times New Roman"/>
                <a:ea typeface="Times New Roman"/>
                <a:cs typeface="Times New Roman"/>
                <a:sym typeface="Times New Roman"/>
              </a:rPr>
              <a:t> Number of keywords to be determined</a:t>
            </a:r>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rial"/>
              <a:buNone/>
            </a:pPr>
            <a:r>
              <a:rPr b="1" lang="en-US" sz="4800"/>
              <a:t>SVM - Model</a:t>
            </a:r>
            <a:endParaRPr b="1" sz="4800"/>
          </a:p>
        </p:txBody>
      </p:sp>
      <p:sp>
        <p:nvSpPr>
          <p:cNvPr id="86" name="Google Shape;8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After comparing numerous kernel functions including ‘linear’, ‘rbf’, ‘gaussian’ etc. Considering accuracy and speed, the kernel function we choose is ’rbf’.</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For the number of C, we pick 100.</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An average accuracy for 100 tests would be shown as the result.</a:t>
            </a:r>
            <a:endParaRPr sz="2400">
              <a:latin typeface="Times New Roman"/>
              <a:ea typeface="Times New Roman"/>
              <a:cs typeface="Times New Roman"/>
              <a:sym typeface="Times New Roman"/>
            </a:endParaRPr>
          </a:p>
          <a:p>
            <a:pPr indent="-50800" lvl="0" marL="228600" rtl="0" algn="l">
              <a:lnSpc>
                <a:spcPct val="90000"/>
              </a:lnSpc>
              <a:spcBef>
                <a:spcPts val="1000"/>
              </a:spcBef>
              <a:spcAft>
                <a:spcPts val="160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rial"/>
              <a:buNone/>
            </a:pPr>
            <a:r>
              <a:rPr b="1" lang="en-US" sz="4800"/>
              <a:t>SVM – Result (24 departments)</a:t>
            </a:r>
            <a:endParaRPr b="1" sz="4800"/>
          </a:p>
        </p:txBody>
      </p:sp>
      <p:sp>
        <p:nvSpPr>
          <p:cNvPr id="92" name="Google Shape;9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Include data from 24 departments</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1600"/>
              </a:spcAft>
              <a:buClr>
                <a:schemeClr val="dk1"/>
              </a:buClr>
              <a:buSzPts val="2000"/>
              <a:buChar char="●"/>
            </a:pPr>
            <a:r>
              <a:rPr lang="en-US" sz="2000"/>
              <a:t>Totally 622 data points.</a:t>
            </a:r>
            <a:endParaRPr/>
          </a:p>
        </p:txBody>
      </p:sp>
      <p:graphicFrame>
        <p:nvGraphicFramePr>
          <p:cNvPr id="93" name="Google Shape;93;p19"/>
          <p:cNvGraphicFramePr/>
          <p:nvPr/>
        </p:nvGraphicFramePr>
        <p:xfrm>
          <a:off x="838200" y="3881337"/>
          <a:ext cx="3000000" cy="3000000"/>
        </p:xfrm>
        <a:graphic>
          <a:graphicData uri="http://schemas.openxmlformats.org/drawingml/2006/table">
            <a:tbl>
              <a:tblPr>
                <a:noFill/>
                <a:tableStyleId>{95425F49-93B7-4855-865C-D866307C0861}</a:tableStyleId>
              </a:tblPr>
              <a:tblGrid>
                <a:gridCol w="977625"/>
                <a:gridCol w="825775"/>
              </a:tblGrid>
              <a:tr h="203200">
                <a:tc>
                  <a:txBody>
                    <a:bodyPr/>
                    <a:lstStyle/>
                    <a:p>
                      <a:pPr indent="0" lvl="0" marL="0" marR="0" rtl="0" algn="l">
                        <a:spcBef>
                          <a:spcPts val="0"/>
                        </a:spcBef>
                        <a:spcAft>
                          <a:spcPts val="0"/>
                        </a:spcAft>
                        <a:buNone/>
                      </a:pPr>
                      <a:r>
                        <a:rPr lang="en-US" sz="1200" u="none" cap="none" strike="noStrike"/>
                        <a:t>num_words</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spcBef>
                          <a:spcPts val="0"/>
                        </a:spcBef>
                        <a:spcAft>
                          <a:spcPts val="0"/>
                        </a:spcAft>
                        <a:buNone/>
                      </a:pPr>
                      <a:r>
                        <a:rPr lang="en-US" sz="1200" u="none" cap="none" strike="noStrike"/>
                        <a:t>accuracy</a:t>
                      </a:r>
                      <a:endParaRPr b="0" i="0" sz="1200" u="none" cap="none" strike="noStrike">
                        <a:solidFill>
                          <a:srgbClr val="000000"/>
                        </a:solidFill>
                        <a:latin typeface="Arial"/>
                        <a:ea typeface="Arial"/>
                        <a:cs typeface="Arial"/>
                        <a:sym typeface="Arial"/>
                      </a:endParaRPr>
                    </a:p>
                  </a:txBody>
                  <a:tcPr marT="9525" marB="0" marR="9525" marL="9525" anchor="ctr"/>
                </a:tc>
              </a:tr>
              <a:tr h="203200">
                <a:tc>
                  <a:txBody>
                    <a:bodyPr/>
                    <a:lstStyle/>
                    <a:p>
                      <a:pPr indent="0" lvl="0" marL="0" marR="0" rtl="0" algn="r">
                        <a:spcBef>
                          <a:spcPts val="0"/>
                        </a:spcBef>
                        <a:spcAft>
                          <a:spcPts val="0"/>
                        </a:spcAft>
                        <a:buNone/>
                      </a:pPr>
                      <a:r>
                        <a:rPr lang="en-US" sz="1200" u="none" cap="none" strike="noStrike"/>
                        <a:t>20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0.335</a:t>
                      </a:r>
                      <a:endParaRPr b="0" i="0" sz="1200" u="none" cap="none" strike="noStrike">
                        <a:solidFill>
                          <a:srgbClr val="000000"/>
                        </a:solidFill>
                        <a:latin typeface="Arial"/>
                        <a:ea typeface="Arial"/>
                        <a:cs typeface="Arial"/>
                        <a:sym typeface="Arial"/>
                      </a:endParaRPr>
                    </a:p>
                  </a:txBody>
                  <a:tcPr marT="9525" marB="0" marR="9525" marL="9525" anchor="ctr"/>
                </a:tc>
              </a:tr>
              <a:tr h="203200">
                <a:tc>
                  <a:txBody>
                    <a:bodyPr/>
                    <a:lstStyle/>
                    <a:p>
                      <a:pPr indent="0" lvl="0" marL="0" marR="0" rtl="0" algn="r">
                        <a:spcBef>
                          <a:spcPts val="0"/>
                        </a:spcBef>
                        <a:spcAft>
                          <a:spcPts val="0"/>
                        </a:spcAft>
                        <a:buNone/>
                      </a:pPr>
                      <a:r>
                        <a:rPr lang="en-US" sz="1200" u="none" cap="none" strike="noStrike"/>
                        <a:t>30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0.3437</a:t>
                      </a:r>
                      <a:endParaRPr b="0" i="0" sz="1200" u="none" cap="none" strike="noStrike">
                        <a:solidFill>
                          <a:srgbClr val="000000"/>
                        </a:solidFill>
                        <a:latin typeface="Arial"/>
                        <a:ea typeface="Arial"/>
                        <a:cs typeface="Arial"/>
                        <a:sym typeface="Arial"/>
                      </a:endParaRPr>
                    </a:p>
                  </a:txBody>
                  <a:tcPr marT="9525" marB="0" marR="9525" marL="9525" anchor="ctr"/>
                </a:tc>
              </a:tr>
              <a:tr h="203200">
                <a:tc>
                  <a:txBody>
                    <a:bodyPr/>
                    <a:lstStyle/>
                    <a:p>
                      <a:pPr indent="0" lvl="0" marL="0" marR="0" rtl="0" algn="r">
                        <a:spcBef>
                          <a:spcPts val="0"/>
                        </a:spcBef>
                        <a:spcAft>
                          <a:spcPts val="0"/>
                        </a:spcAft>
                        <a:buNone/>
                      </a:pPr>
                      <a:r>
                        <a:rPr lang="en-US" sz="1200" u="none" cap="none" strike="noStrike"/>
                        <a:t>50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0.413</a:t>
                      </a:r>
                      <a:endParaRPr b="0" i="0" sz="1200" u="none" cap="none" strike="noStrike">
                        <a:solidFill>
                          <a:srgbClr val="000000"/>
                        </a:solidFill>
                        <a:latin typeface="Arial"/>
                        <a:ea typeface="Arial"/>
                        <a:cs typeface="Arial"/>
                        <a:sym typeface="Arial"/>
                      </a:endParaRPr>
                    </a:p>
                  </a:txBody>
                  <a:tcPr marT="9525" marB="0" marR="9525" marL="9525" anchor="ctr"/>
                </a:tc>
              </a:tr>
              <a:tr h="203200">
                <a:tc>
                  <a:txBody>
                    <a:bodyPr/>
                    <a:lstStyle/>
                    <a:p>
                      <a:pPr indent="0" lvl="0" marL="0" marR="0" rtl="0" algn="r">
                        <a:spcBef>
                          <a:spcPts val="0"/>
                        </a:spcBef>
                        <a:spcAft>
                          <a:spcPts val="0"/>
                        </a:spcAft>
                        <a:buNone/>
                      </a:pPr>
                      <a:r>
                        <a:rPr lang="en-US" sz="1200" u="none" cap="none" strike="noStrike"/>
                        <a:t>70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0.469</a:t>
                      </a:r>
                      <a:endParaRPr b="0" i="0" sz="1200" u="none" cap="none" strike="noStrike">
                        <a:solidFill>
                          <a:srgbClr val="000000"/>
                        </a:solidFill>
                        <a:latin typeface="Arial"/>
                        <a:ea typeface="Arial"/>
                        <a:cs typeface="Arial"/>
                        <a:sym typeface="Arial"/>
                      </a:endParaRPr>
                    </a:p>
                  </a:txBody>
                  <a:tcPr marT="9525" marB="0" marR="9525" marL="9525" anchor="ctr"/>
                </a:tc>
              </a:tr>
              <a:tr h="203200">
                <a:tc>
                  <a:txBody>
                    <a:bodyPr/>
                    <a:lstStyle/>
                    <a:p>
                      <a:pPr indent="0" lvl="0" marL="0" marR="0" rtl="0" algn="r">
                        <a:spcBef>
                          <a:spcPts val="0"/>
                        </a:spcBef>
                        <a:spcAft>
                          <a:spcPts val="0"/>
                        </a:spcAft>
                        <a:buNone/>
                      </a:pPr>
                      <a:r>
                        <a:rPr lang="en-US" sz="1200" u="none" cap="none" strike="noStrike"/>
                        <a:t>100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0.511</a:t>
                      </a:r>
                      <a:endParaRPr b="0" i="0" sz="1200" u="none" cap="none" strike="noStrike">
                        <a:solidFill>
                          <a:srgbClr val="000000"/>
                        </a:solidFill>
                        <a:latin typeface="Arial"/>
                        <a:ea typeface="Arial"/>
                        <a:cs typeface="Arial"/>
                        <a:sym typeface="Arial"/>
                      </a:endParaRPr>
                    </a:p>
                  </a:txBody>
                  <a:tcPr marT="9525" marB="0" marR="9525" marL="9525" anchor="ctr"/>
                </a:tc>
              </a:tr>
              <a:tr h="203200">
                <a:tc>
                  <a:txBody>
                    <a:bodyPr/>
                    <a:lstStyle/>
                    <a:p>
                      <a:pPr indent="0" lvl="0" marL="0" marR="0" rtl="0" algn="r">
                        <a:spcBef>
                          <a:spcPts val="0"/>
                        </a:spcBef>
                        <a:spcAft>
                          <a:spcPts val="0"/>
                        </a:spcAft>
                        <a:buNone/>
                      </a:pPr>
                      <a:r>
                        <a:rPr lang="en-US" sz="1200" u="none" cap="none" strike="noStrike"/>
                        <a:t>150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0.511</a:t>
                      </a:r>
                      <a:endParaRPr b="0" i="0" sz="1200" u="none" cap="none" strike="noStrike">
                        <a:solidFill>
                          <a:srgbClr val="000000"/>
                        </a:solidFill>
                        <a:latin typeface="Arial"/>
                        <a:ea typeface="Arial"/>
                        <a:cs typeface="Arial"/>
                        <a:sym typeface="Arial"/>
                      </a:endParaRPr>
                    </a:p>
                  </a:txBody>
                  <a:tcPr marT="9525" marB="0" marR="9525" marL="9525" anchor="ctr"/>
                </a:tc>
              </a:tr>
              <a:tr h="203200">
                <a:tc>
                  <a:txBody>
                    <a:bodyPr/>
                    <a:lstStyle/>
                    <a:p>
                      <a:pPr indent="0" lvl="0" marL="0" marR="0" rtl="0" algn="r">
                        <a:spcBef>
                          <a:spcPts val="0"/>
                        </a:spcBef>
                        <a:spcAft>
                          <a:spcPts val="0"/>
                        </a:spcAft>
                        <a:buNone/>
                      </a:pPr>
                      <a:r>
                        <a:rPr lang="en-US" sz="1200" u="none" cap="none" strike="noStrike"/>
                        <a:t>200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0.548</a:t>
                      </a:r>
                      <a:endParaRPr b="0" i="0" sz="1200" u="none" cap="none" strike="noStrike">
                        <a:solidFill>
                          <a:srgbClr val="000000"/>
                        </a:solidFill>
                        <a:latin typeface="Arial"/>
                        <a:ea typeface="Arial"/>
                        <a:cs typeface="Arial"/>
                        <a:sym typeface="Arial"/>
                      </a:endParaRPr>
                    </a:p>
                  </a:txBody>
                  <a:tcPr marT="9525" marB="0" marR="9525" marL="9525" anchor="ctr"/>
                </a:tc>
              </a:tr>
            </a:tbl>
          </a:graphicData>
        </a:graphic>
      </p:graphicFrame>
      <p:pic>
        <p:nvPicPr>
          <p:cNvPr id="94" name="Google Shape;94;p19"/>
          <p:cNvPicPr preferRelativeResize="0"/>
          <p:nvPr/>
        </p:nvPicPr>
        <p:blipFill rotWithShape="1">
          <a:blip r:embed="rId3">
            <a:alphaModFix/>
          </a:blip>
          <a:srcRect b="0" l="0" r="0" t="0"/>
          <a:stretch/>
        </p:blipFill>
        <p:spPr>
          <a:xfrm>
            <a:off x="5025957" y="2763737"/>
            <a:ext cx="4572000" cy="27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Arial"/>
              <a:buNone/>
            </a:pPr>
            <a:r>
              <a:rPr b="1" lang="en-US" sz="4800"/>
              <a:t>SVM – Result (13 departments)</a:t>
            </a:r>
            <a:endParaRPr b="1" sz="4800"/>
          </a:p>
        </p:txBody>
      </p:sp>
      <p:sp>
        <p:nvSpPr>
          <p:cNvPr id="100" name="Google Shape;10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Include data from 13 departments, delete departments with too little data among 24 departments</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Totally 477 data points.</a:t>
            </a:r>
            <a:endParaRPr/>
          </a:p>
          <a:p>
            <a:pPr indent="-101600" lvl="0" marL="228600" rtl="0" algn="l">
              <a:lnSpc>
                <a:spcPct val="90000"/>
              </a:lnSpc>
              <a:spcBef>
                <a:spcPts val="1000"/>
              </a:spcBef>
              <a:spcAft>
                <a:spcPts val="1600"/>
              </a:spcAft>
              <a:buClr>
                <a:schemeClr val="dk1"/>
              </a:buClr>
              <a:buSzPts val="2000"/>
              <a:buNone/>
            </a:pPr>
            <a:r>
              <a:t/>
            </a:r>
            <a:endParaRPr sz="2000"/>
          </a:p>
        </p:txBody>
      </p:sp>
      <p:graphicFrame>
        <p:nvGraphicFramePr>
          <p:cNvPr id="101" name="Google Shape;101;p20"/>
          <p:cNvGraphicFramePr/>
          <p:nvPr/>
        </p:nvGraphicFramePr>
        <p:xfrm>
          <a:off x="1128408" y="3589507"/>
          <a:ext cx="3000000" cy="3000000"/>
        </p:xfrm>
        <a:graphic>
          <a:graphicData uri="http://schemas.openxmlformats.org/drawingml/2006/table">
            <a:tbl>
              <a:tblPr>
                <a:noFill/>
                <a:tableStyleId>{95425F49-93B7-4855-865C-D866307C0861}</a:tableStyleId>
              </a:tblPr>
              <a:tblGrid>
                <a:gridCol w="1053600"/>
                <a:gridCol w="1310225"/>
              </a:tblGrid>
              <a:tr h="252250">
                <a:tc>
                  <a:txBody>
                    <a:bodyPr/>
                    <a:lstStyle/>
                    <a:p>
                      <a:pPr indent="0" lvl="0" marL="0" marR="0" rtl="0" algn="l">
                        <a:spcBef>
                          <a:spcPts val="0"/>
                        </a:spcBef>
                        <a:spcAft>
                          <a:spcPts val="0"/>
                        </a:spcAft>
                        <a:buNone/>
                      </a:pPr>
                      <a:r>
                        <a:rPr lang="en-US" sz="1200" u="none" cap="none" strike="noStrike"/>
                        <a:t>num_words</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l">
                        <a:spcBef>
                          <a:spcPts val="0"/>
                        </a:spcBef>
                        <a:spcAft>
                          <a:spcPts val="0"/>
                        </a:spcAft>
                        <a:buNone/>
                      </a:pPr>
                      <a:r>
                        <a:rPr lang="en-US" sz="1200" u="none" cap="none" strike="noStrike"/>
                        <a:t>accuracy</a:t>
                      </a:r>
                      <a:endParaRPr b="0" i="0" sz="1200" u="none" cap="none" strike="noStrike">
                        <a:solidFill>
                          <a:srgbClr val="000000"/>
                        </a:solidFill>
                        <a:latin typeface="Arial"/>
                        <a:ea typeface="Arial"/>
                        <a:cs typeface="Arial"/>
                        <a:sym typeface="Arial"/>
                      </a:endParaRPr>
                    </a:p>
                  </a:txBody>
                  <a:tcPr marT="9525" marB="0" marR="9525" marL="9525" anchor="ctr"/>
                </a:tc>
              </a:tr>
              <a:tr h="252250">
                <a:tc>
                  <a:txBody>
                    <a:bodyPr/>
                    <a:lstStyle/>
                    <a:p>
                      <a:pPr indent="0" lvl="0" marL="0" marR="0" rtl="0" algn="r">
                        <a:spcBef>
                          <a:spcPts val="0"/>
                        </a:spcBef>
                        <a:spcAft>
                          <a:spcPts val="0"/>
                        </a:spcAft>
                        <a:buNone/>
                      </a:pPr>
                      <a:r>
                        <a:rPr lang="en-US" sz="1200" u="none" cap="none" strike="noStrike"/>
                        <a:t>20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0.472</a:t>
                      </a:r>
                      <a:endParaRPr b="0" i="0" sz="1200" u="none" cap="none" strike="noStrike">
                        <a:solidFill>
                          <a:srgbClr val="000000"/>
                        </a:solidFill>
                        <a:latin typeface="Arial"/>
                        <a:ea typeface="Arial"/>
                        <a:cs typeface="Arial"/>
                        <a:sym typeface="Arial"/>
                      </a:endParaRPr>
                    </a:p>
                  </a:txBody>
                  <a:tcPr marT="9525" marB="0" marR="9525" marL="9525" anchor="ctr"/>
                </a:tc>
              </a:tr>
              <a:tr h="252250">
                <a:tc>
                  <a:txBody>
                    <a:bodyPr/>
                    <a:lstStyle/>
                    <a:p>
                      <a:pPr indent="0" lvl="0" marL="0" marR="0" rtl="0" algn="r">
                        <a:spcBef>
                          <a:spcPts val="0"/>
                        </a:spcBef>
                        <a:spcAft>
                          <a:spcPts val="0"/>
                        </a:spcAft>
                        <a:buNone/>
                      </a:pPr>
                      <a:r>
                        <a:rPr lang="en-US" sz="1200" u="none" cap="none" strike="noStrike"/>
                        <a:t>30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0.488</a:t>
                      </a:r>
                      <a:endParaRPr b="0" i="0" sz="1200" u="none" cap="none" strike="noStrike">
                        <a:solidFill>
                          <a:srgbClr val="000000"/>
                        </a:solidFill>
                        <a:latin typeface="Arial"/>
                        <a:ea typeface="Arial"/>
                        <a:cs typeface="Arial"/>
                        <a:sym typeface="Arial"/>
                      </a:endParaRPr>
                    </a:p>
                  </a:txBody>
                  <a:tcPr marT="9525" marB="0" marR="9525" marL="9525" anchor="ctr"/>
                </a:tc>
              </a:tr>
              <a:tr h="252250">
                <a:tc>
                  <a:txBody>
                    <a:bodyPr/>
                    <a:lstStyle/>
                    <a:p>
                      <a:pPr indent="0" lvl="0" marL="0" marR="0" rtl="0" algn="r">
                        <a:spcBef>
                          <a:spcPts val="0"/>
                        </a:spcBef>
                        <a:spcAft>
                          <a:spcPts val="0"/>
                        </a:spcAft>
                        <a:buNone/>
                      </a:pPr>
                      <a:r>
                        <a:rPr lang="en-US" sz="1200" u="none" cap="none" strike="noStrike"/>
                        <a:t>50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0.581</a:t>
                      </a:r>
                      <a:endParaRPr b="0" i="0" sz="1200" u="none" cap="none" strike="noStrike">
                        <a:solidFill>
                          <a:srgbClr val="000000"/>
                        </a:solidFill>
                        <a:latin typeface="Arial"/>
                        <a:ea typeface="Arial"/>
                        <a:cs typeface="Arial"/>
                        <a:sym typeface="Arial"/>
                      </a:endParaRPr>
                    </a:p>
                  </a:txBody>
                  <a:tcPr marT="9525" marB="0" marR="9525" marL="9525" anchor="ctr"/>
                </a:tc>
              </a:tr>
              <a:tr h="252250">
                <a:tc>
                  <a:txBody>
                    <a:bodyPr/>
                    <a:lstStyle/>
                    <a:p>
                      <a:pPr indent="0" lvl="0" marL="0" marR="0" rtl="0" algn="r">
                        <a:spcBef>
                          <a:spcPts val="0"/>
                        </a:spcBef>
                        <a:spcAft>
                          <a:spcPts val="0"/>
                        </a:spcAft>
                        <a:buNone/>
                      </a:pPr>
                      <a:r>
                        <a:rPr lang="en-US" sz="1200" u="none" cap="none" strike="noStrike"/>
                        <a:t>70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0.5885</a:t>
                      </a:r>
                      <a:endParaRPr b="0" i="0" sz="1200" u="none" cap="none" strike="noStrike">
                        <a:solidFill>
                          <a:srgbClr val="000000"/>
                        </a:solidFill>
                        <a:latin typeface="Arial"/>
                        <a:ea typeface="Arial"/>
                        <a:cs typeface="Arial"/>
                        <a:sym typeface="Arial"/>
                      </a:endParaRPr>
                    </a:p>
                  </a:txBody>
                  <a:tcPr marT="9525" marB="0" marR="9525" marL="9525" anchor="ctr"/>
                </a:tc>
              </a:tr>
              <a:tr h="252250">
                <a:tc>
                  <a:txBody>
                    <a:bodyPr/>
                    <a:lstStyle/>
                    <a:p>
                      <a:pPr indent="0" lvl="0" marL="0" marR="0" rtl="0" algn="r">
                        <a:spcBef>
                          <a:spcPts val="0"/>
                        </a:spcBef>
                        <a:spcAft>
                          <a:spcPts val="0"/>
                        </a:spcAft>
                        <a:buNone/>
                      </a:pPr>
                      <a:r>
                        <a:rPr lang="en-US" sz="1200" u="none" cap="none" strike="noStrike"/>
                        <a:t>100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0.612</a:t>
                      </a:r>
                      <a:endParaRPr b="0" i="0" sz="1200" u="none" cap="none" strike="noStrike">
                        <a:solidFill>
                          <a:srgbClr val="000000"/>
                        </a:solidFill>
                        <a:latin typeface="Arial"/>
                        <a:ea typeface="Arial"/>
                        <a:cs typeface="Arial"/>
                        <a:sym typeface="Arial"/>
                      </a:endParaRPr>
                    </a:p>
                  </a:txBody>
                  <a:tcPr marT="9525" marB="0" marR="9525" marL="9525" anchor="ctr"/>
                </a:tc>
              </a:tr>
              <a:tr h="252250">
                <a:tc>
                  <a:txBody>
                    <a:bodyPr/>
                    <a:lstStyle/>
                    <a:p>
                      <a:pPr indent="0" lvl="0" marL="0" marR="0" rtl="0" algn="r">
                        <a:spcBef>
                          <a:spcPts val="0"/>
                        </a:spcBef>
                        <a:spcAft>
                          <a:spcPts val="0"/>
                        </a:spcAft>
                        <a:buNone/>
                      </a:pPr>
                      <a:r>
                        <a:rPr lang="en-US" sz="1200" u="none" cap="none" strike="noStrike"/>
                        <a:t>150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0.648</a:t>
                      </a:r>
                      <a:endParaRPr b="0" i="0" sz="1200" u="none" cap="none" strike="noStrike">
                        <a:solidFill>
                          <a:srgbClr val="000000"/>
                        </a:solidFill>
                        <a:latin typeface="Arial"/>
                        <a:ea typeface="Arial"/>
                        <a:cs typeface="Arial"/>
                        <a:sym typeface="Arial"/>
                      </a:endParaRPr>
                    </a:p>
                  </a:txBody>
                  <a:tcPr marT="9525" marB="0" marR="9525" marL="9525" anchor="ctr"/>
                </a:tc>
              </a:tr>
              <a:tr h="252250">
                <a:tc>
                  <a:txBody>
                    <a:bodyPr/>
                    <a:lstStyle/>
                    <a:p>
                      <a:pPr indent="0" lvl="0" marL="0" marR="0" rtl="0" algn="r">
                        <a:spcBef>
                          <a:spcPts val="0"/>
                        </a:spcBef>
                        <a:spcAft>
                          <a:spcPts val="0"/>
                        </a:spcAft>
                        <a:buNone/>
                      </a:pPr>
                      <a:r>
                        <a:rPr lang="en-US" sz="1200" u="none" cap="none" strike="noStrike"/>
                        <a:t>200</a:t>
                      </a:r>
                      <a:endParaRPr b="0" i="0" sz="1200" u="none" cap="none" strike="noStrike">
                        <a:solidFill>
                          <a:srgbClr val="000000"/>
                        </a:solidFill>
                        <a:latin typeface="Arial"/>
                        <a:ea typeface="Arial"/>
                        <a:cs typeface="Arial"/>
                        <a:sym typeface="Arial"/>
                      </a:endParaRPr>
                    </a:p>
                  </a:txBody>
                  <a:tcPr marT="9525" marB="0" marR="9525" marL="9525" anchor="ctr"/>
                </a:tc>
                <a:tc>
                  <a:txBody>
                    <a:bodyPr/>
                    <a:lstStyle/>
                    <a:p>
                      <a:pPr indent="0" lvl="0" marL="0" marR="0" rtl="0" algn="r">
                        <a:spcBef>
                          <a:spcPts val="0"/>
                        </a:spcBef>
                        <a:spcAft>
                          <a:spcPts val="0"/>
                        </a:spcAft>
                        <a:buNone/>
                      </a:pPr>
                      <a:r>
                        <a:rPr lang="en-US" sz="1200" u="none" cap="none" strike="noStrike"/>
                        <a:t>0.658</a:t>
                      </a:r>
                      <a:endParaRPr b="0" i="0" sz="1200" u="none" cap="none" strike="noStrike">
                        <a:solidFill>
                          <a:srgbClr val="000000"/>
                        </a:solidFill>
                        <a:latin typeface="Arial"/>
                        <a:ea typeface="Arial"/>
                        <a:cs typeface="Arial"/>
                        <a:sym typeface="Arial"/>
                      </a:endParaRPr>
                    </a:p>
                  </a:txBody>
                  <a:tcPr marT="9525" marB="0" marR="9525" marL="9525" anchor="ctr"/>
                </a:tc>
              </a:tr>
            </a:tbl>
          </a:graphicData>
        </a:graphic>
      </p:graphicFrame>
      <p:pic>
        <p:nvPicPr>
          <p:cNvPr id="102" name="Google Shape;102;p20"/>
          <p:cNvPicPr preferRelativeResize="0"/>
          <p:nvPr/>
        </p:nvPicPr>
        <p:blipFill rotWithShape="1">
          <a:blip r:embed="rId3">
            <a:alphaModFix/>
          </a:blip>
          <a:srcRect b="0" l="0" r="0" t="0"/>
          <a:stretch/>
        </p:blipFill>
        <p:spPr>
          <a:xfrm>
            <a:off x="4549302" y="3069077"/>
            <a:ext cx="4572000" cy="274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Limitation:</a:t>
            </a:r>
            <a:endParaRPr/>
          </a:p>
        </p:txBody>
      </p:sp>
      <p:sp>
        <p:nvSpPr>
          <p:cNvPr id="108" name="Google Shape;108;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lang="en-US" sz="2600"/>
              <a:t>time-consuming to get enough data</a:t>
            </a:r>
            <a:endParaRPr sz="2600"/>
          </a:p>
          <a:p>
            <a:pPr indent="0" lvl="0" marL="457200" rtl="0" algn="l">
              <a:spcBef>
                <a:spcPts val="1600"/>
              </a:spcBef>
              <a:spcAft>
                <a:spcPts val="0"/>
              </a:spcAft>
              <a:buNone/>
            </a:pPr>
            <a:r>
              <a:t/>
            </a:r>
            <a:endParaRPr sz="2600"/>
          </a:p>
          <a:p>
            <a:pPr indent="-349250" lvl="0" marL="457200" rtl="0" algn="l">
              <a:spcBef>
                <a:spcPts val="1600"/>
              </a:spcBef>
              <a:spcAft>
                <a:spcPts val="0"/>
              </a:spcAft>
              <a:buSzPts val="1900"/>
              <a:buChar char="●"/>
            </a:pPr>
            <a:r>
              <a:rPr lang="en-US" sz="2600"/>
              <a:t>not accurate for too many departments</a:t>
            </a:r>
            <a:endParaRPr sz="2600"/>
          </a:p>
          <a:p>
            <a:pPr indent="0" lvl="0" marL="457200" rtl="0" algn="l">
              <a:spcBef>
                <a:spcPts val="1600"/>
              </a:spcBef>
              <a:spcAft>
                <a:spcPts val="0"/>
              </a:spcAft>
              <a:buNone/>
            </a:pPr>
            <a:r>
              <a:t/>
            </a:r>
            <a:endParaRPr sz="2600"/>
          </a:p>
          <a:p>
            <a:pPr indent="-349250" lvl="0" marL="457200" rtl="0" algn="l">
              <a:spcBef>
                <a:spcPts val="1600"/>
              </a:spcBef>
              <a:spcAft>
                <a:spcPts val="0"/>
              </a:spcAft>
              <a:buSzPts val="1900"/>
              <a:buChar char="●"/>
            </a:pPr>
            <a:r>
              <a:rPr lang="en-US" sz="2600"/>
              <a:t>hard to test a single webpage</a:t>
            </a:r>
            <a:endParaRPr sz="2600"/>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Idea for Improvement</a:t>
            </a:r>
            <a:endParaRPr/>
          </a:p>
        </p:txBody>
      </p:sp>
      <p:sp>
        <p:nvSpPr>
          <p:cNvPr id="114" name="Google Shape;114;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AutoNum type="arabicPeriod"/>
            </a:pPr>
            <a:r>
              <a:rPr lang="en-US"/>
              <a:t>Collect more data</a:t>
            </a:r>
            <a:endParaRPr/>
          </a:p>
          <a:p>
            <a:pPr indent="0" lvl="0" marL="0" rtl="0" algn="l">
              <a:spcBef>
                <a:spcPts val="1600"/>
              </a:spcBef>
              <a:spcAft>
                <a:spcPts val="0"/>
              </a:spcAft>
              <a:buClr>
                <a:schemeClr val="dk1"/>
              </a:buClr>
              <a:buSzPts val="1100"/>
              <a:buFont typeface="Arial"/>
              <a:buNone/>
            </a:pPr>
            <a:r>
              <a:rPr lang="en-US"/>
              <a:t>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AutoNum type="arabicPeriod"/>
            </a:pPr>
            <a:r>
              <a:rPr lang="en-US"/>
              <a:t>Try new method</a:t>
            </a:r>
            <a:endParaRPr/>
          </a:p>
          <a:p>
            <a:pPr indent="0" lvl="0" marL="0" rtl="0" algn="l">
              <a:spcBef>
                <a:spcPts val="1600"/>
              </a:spcBef>
              <a:spcAft>
                <a:spcPts val="0"/>
              </a:spcAft>
              <a:buNone/>
            </a:pPr>
            <a:r>
              <a:rPr lang="en-US"/>
              <a:t>	(1)LDA</a:t>
            </a:r>
            <a:endParaRPr/>
          </a:p>
          <a:p>
            <a:pPr indent="0" lvl="0" marL="0" rtl="0" algn="l">
              <a:spcBef>
                <a:spcPts val="1600"/>
              </a:spcBef>
              <a:spcAft>
                <a:spcPts val="0"/>
              </a:spcAft>
              <a:buNone/>
            </a:pPr>
            <a:r>
              <a:rPr lang="en-US"/>
              <a:t>	(2)Text-Classification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