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8"/>
  </p:notesMasterIdLst>
  <p:handoutMasterIdLst>
    <p:handoutMasterId r:id="rId129"/>
  </p:handoutMasterIdLst>
  <p:sldIdLst>
    <p:sldId id="258" r:id="rId2"/>
    <p:sldId id="362" r:id="rId3"/>
    <p:sldId id="421" r:id="rId4"/>
    <p:sldId id="363" r:id="rId5"/>
    <p:sldId id="422" r:id="rId6"/>
    <p:sldId id="364" r:id="rId7"/>
    <p:sldId id="423" r:id="rId8"/>
    <p:sldId id="365" r:id="rId9"/>
    <p:sldId id="424" r:id="rId10"/>
    <p:sldId id="366" r:id="rId11"/>
    <p:sldId id="425" r:id="rId12"/>
    <p:sldId id="367" r:id="rId13"/>
    <p:sldId id="427" r:id="rId14"/>
    <p:sldId id="368" r:id="rId15"/>
    <p:sldId id="428" r:id="rId16"/>
    <p:sldId id="369" r:id="rId17"/>
    <p:sldId id="429" r:id="rId18"/>
    <p:sldId id="370" r:id="rId19"/>
    <p:sldId id="430" r:id="rId20"/>
    <p:sldId id="371" r:id="rId21"/>
    <p:sldId id="431" r:id="rId22"/>
    <p:sldId id="372" r:id="rId23"/>
    <p:sldId id="432" r:id="rId24"/>
    <p:sldId id="373" r:id="rId25"/>
    <p:sldId id="433" r:id="rId26"/>
    <p:sldId id="374" r:id="rId27"/>
    <p:sldId id="434" r:id="rId28"/>
    <p:sldId id="375" r:id="rId29"/>
    <p:sldId id="435" r:id="rId30"/>
    <p:sldId id="376" r:id="rId31"/>
    <p:sldId id="436" r:id="rId32"/>
    <p:sldId id="377" r:id="rId33"/>
    <p:sldId id="437" r:id="rId34"/>
    <p:sldId id="378" r:id="rId35"/>
    <p:sldId id="438" r:id="rId36"/>
    <p:sldId id="379" r:id="rId37"/>
    <p:sldId id="439" r:id="rId38"/>
    <p:sldId id="380" r:id="rId39"/>
    <p:sldId id="440" r:id="rId40"/>
    <p:sldId id="381" r:id="rId41"/>
    <p:sldId id="441" r:id="rId42"/>
    <p:sldId id="382" r:id="rId43"/>
    <p:sldId id="442" r:id="rId44"/>
    <p:sldId id="383" r:id="rId45"/>
    <p:sldId id="443" r:id="rId46"/>
    <p:sldId id="384" r:id="rId47"/>
    <p:sldId id="444" r:id="rId48"/>
    <p:sldId id="385" r:id="rId49"/>
    <p:sldId id="445" r:id="rId50"/>
    <p:sldId id="386" r:id="rId51"/>
    <p:sldId id="446" r:id="rId52"/>
    <p:sldId id="387" r:id="rId53"/>
    <p:sldId id="447" r:id="rId54"/>
    <p:sldId id="388" r:id="rId55"/>
    <p:sldId id="448" r:id="rId56"/>
    <p:sldId id="389" r:id="rId57"/>
    <p:sldId id="449" r:id="rId58"/>
    <p:sldId id="390" r:id="rId59"/>
    <p:sldId id="450" r:id="rId60"/>
    <p:sldId id="391" r:id="rId61"/>
    <p:sldId id="451" r:id="rId62"/>
    <p:sldId id="392" r:id="rId63"/>
    <p:sldId id="542" r:id="rId64"/>
    <p:sldId id="541" r:id="rId65"/>
    <p:sldId id="452" r:id="rId66"/>
    <p:sldId id="393" r:id="rId67"/>
    <p:sldId id="454" r:id="rId68"/>
    <p:sldId id="394" r:id="rId69"/>
    <p:sldId id="455" r:id="rId70"/>
    <p:sldId id="395" r:id="rId71"/>
    <p:sldId id="456" r:id="rId72"/>
    <p:sldId id="396" r:id="rId73"/>
    <p:sldId id="457" r:id="rId74"/>
    <p:sldId id="397" r:id="rId75"/>
    <p:sldId id="458" r:id="rId76"/>
    <p:sldId id="398" r:id="rId77"/>
    <p:sldId id="459" r:id="rId78"/>
    <p:sldId id="399" r:id="rId79"/>
    <p:sldId id="460" r:id="rId80"/>
    <p:sldId id="400" r:id="rId81"/>
    <p:sldId id="461" r:id="rId82"/>
    <p:sldId id="401" r:id="rId83"/>
    <p:sldId id="462" r:id="rId84"/>
    <p:sldId id="402" r:id="rId85"/>
    <p:sldId id="463" r:id="rId86"/>
    <p:sldId id="403" r:id="rId87"/>
    <p:sldId id="464" r:id="rId88"/>
    <p:sldId id="404" r:id="rId89"/>
    <p:sldId id="465" r:id="rId90"/>
    <p:sldId id="405" r:id="rId91"/>
    <p:sldId id="466" r:id="rId92"/>
    <p:sldId id="406" r:id="rId93"/>
    <p:sldId id="467" r:id="rId94"/>
    <p:sldId id="407" r:id="rId95"/>
    <p:sldId id="469" r:id="rId96"/>
    <p:sldId id="408" r:id="rId97"/>
    <p:sldId id="470" r:id="rId98"/>
    <p:sldId id="409" r:id="rId99"/>
    <p:sldId id="471" r:id="rId100"/>
    <p:sldId id="410" r:id="rId101"/>
    <p:sldId id="472" r:id="rId102"/>
    <p:sldId id="411" r:id="rId103"/>
    <p:sldId id="473" r:id="rId104"/>
    <p:sldId id="412" r:id="rId105"/>
    <p:sldId id="474" r:id="rId106"/>
    <p:sldId id="413" r:id="rId107"/>
    <p:sldId id="475" r:id="rId108"/>
    <p:sldId id="414" r:id="rId109"/>
    <p:sldId id="476" r:id="rId110"/>
    <p:sldId id="415" r:id="rId111"/>
    <p:sldId id="477" r:id="rId112"/>
    <p:sldId id="416" r:id="rId113"/>
    <p:sldId id="478" r:id="rId114"/>
    <p:sldId id="417" r:id="rId115"/>
    <p:sldId id="479" r:id="rId116"/>
    <p:sldId id="418" r:id="rId117"/>
    <p:sldId id="480" r:id="rId118"/>
    <p:sldId id="419" r:id="rId119"/>
    <p:sldId id="481" r:id="rId120"/>
    <p:sldId id="420" r:id="rId121"/>
    <p:sldId id="482" r:id="rId122"/>
    <p:sldId id="483" r:id="rId123"/>
    <p:sldId id="484" r:id="rId124"/>
    <p:sldId id="540" r:id="rId125"/>
    <p:sldId id="544" r:id="rId126"/>
    <p:sldId id="543" r:id="rId127"/>
  </p:sldIdLst>
  <p:sldSz cx="12192000" cy="9144000"/>
  <p:notesSz cx="6858000" cy="9144000"/>
  <p:custDataLst>
    <p:tags r:id="rId1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C5ED"/>
    <a:srgbClr val="AFEAFF"/>
    <a:srgbClr val="FB978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handoutMaster" Target="handoutMasters/handout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ags" Target="tags/tag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00" indent="0" algn="ctr">
              <a:buNone/>
              <a:defRPr sz="2665"/>
            </a:lvl2pPr>
            <a:lvl3pPr marL="1219200" indent="0" algn="ctr">
              <a:buNone/>
              <a:defRPr sz="2400"/>
            </a:lvl3pPr>
            <a:lvl4pPr marL="1828800" indent="0" algn="ctr">
              <a:buNone/>
              <a:defRPr sz="2135"/>
            </a:lvl4pPr>
            <a:lvl5pPr marL="2438400" indent="0" algn="ctr">
              <a:buNone/>
              <a:defRPr sz="2135"/>
            </a:lvl5pPr>
            <a:lvl6pPr marL="3048000" indent="0" algn="ctr">
              <a:buNone/>
              <a:defRPr sz="2135"/>
            </a:lvl6pPr>
            <a:lvl7pPr marL="3657600" indent="0" algn="ctr">
              <a:buNone/>
              <a:defRPr sz="2135"/>
            </a:lvl7pPr>
            <a:lvl8pPr marL="4267200" indent="0" algn="ctr">
              <a:buNone/>
              <a:defRPr sz="2135"/>
            </a:lvl8pPr>
            <a:lvl9pPr marL="4876800" indent="0" algn="ctr">
              <a:buNone/>
              <a:defRPr sz="213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8321-DDC5-4A36-A2DF-9431F5D403C5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C7ED-0E56-4A3F-9A7E-B203FE08EA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8321-DDC5-4A36-A2DF-9431F5D403C5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C7ED-0E56-4A3F-9A7E-B203FE08EA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8321-DDC5-4A36-A2DF-9431F5D403C5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C7ED-0E56-4A3F-9A7E-B203FE08EA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8321-DDC5-4A36-A2DF-9431F5D403C5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C7ED-0E56-4A3F-9A7E-B203FE08EA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60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8321-DDC5-4A36-A2DF-9431F5D403C5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C7ED-0E56-4A3F-9A7E-B203FE08EA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8321-DDC5-4A36-A2DF-9431F5D403C5}" type="datetimeFigureOut">
              <a:rPr lang="en-US" smtClean="0"/>
              <a:t>9/22/24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C7ED-0E56-4A3F-9A7E-B203FE08EA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8321-DDC5-4A36-A2DF-9431F5D403C5}" type="datetimeFigureOut">
              <a:rPr lang="en-US" smtClean="0"/>
              <a:t>9/22/24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C7ED-0E56-4A3F-9A7E-B203FE08EA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8321-DDC5-4A36-A2DF-9431F5D403C5}" type="datetimeFigureOut">
              <a:rPr lang="en-US" smtClean="0"/>
              <a:t>9/22/24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C7ED-0E56-4A3F-9A7E-B203FE08EA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8321-DDC5-4A36-A2DF-9431F5D403C5}" type="datetimeFigureOut">
              <a:rPr lang="en-US" smtClean="0"/>
              <a:t>9/22/24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C7ED-0E56-4A3F-9A7E-B203FE08EA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5"/>
            </a:lvl1pPr>
            <a:lvl2pPr marL="609600" indent="0">
              <a:buNone/>
              <a:defRPr sz="1865"/>
            </a:lvl2pPr>
            <a:lvl3pPr marL="1219200" indent="0">
              <a:buNone/>
              <a:defRPr sz="1600"/>
            </a:lvl3pPr>
            <a:lvl4pPr marL="1828800" indent="0">
              <a:buNone/>
              <a:defRPr sz="1335"/>
            </a:lvl4pPr>
            <a:lvl5pPr marL="2438400" indent="0">
              <a:buNone/>
              <a:defRPr sz="1335"/>
            </a:lvl5pPr>
            <a:lvl6pPr marL="3048000" indent="0">
              <a:buNone/>
              <a:defRPr sz="1335"/>
            </a:lvl6pPr>
            <a:lvl7pPr marL="3657600" indent="0">
              <a:buNone/>
              <a:defRPr sz="1335"/>
            </a:lvl7pPr>
            <a:lvl8pPr marL="4267200" indent="0">
              <a:buNone/>
              <a:defRPr sz="1335"/>
            </a:lvl8pPr>
            <a:lvl9pPr marL="4876800" indent="0">
              <a:buNone/>
              <a:defRPr sz="13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8321-DDC5-4A36-A2DF-9431F5D403C5}" type="datetimeFigureOut">
              <a:rPr lang="en-US" smtClean="0"/>
              <a:t>9/22/24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C7ED-0E56-4A3F-9A7E-B203FE08EA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5"/>
            </a:lvl1pPr>
            <a:lvl2pPr marL="609600" indent="0">
              <a:buNone/>
              <a:defRPr sz="1865"/>
            </a:lvl2pPr>
            <a:lvl3pPr marL="1219200" indent="0">
              <a:buNone/>
              <a:defRPr sz="1600"/>
            </a:lvl3pPr>
            <a:lvl4pPr marL="1828800" indent="0">
              <a:buNone/>
              <a:defRPr sz="1335"/>
            </a:lvl4pPr>
            <a:lvl5pPr marL="2438400" indent="0">
              <a:buNone/>
              <a:defRPr sz="1335"/>
            </a:lvl5pPr>
            <a:lvl6pPr marL="3048000" indent="0">
              <a:buNone/>
              <a:defRPr sz="1335"/>
            </a:lvl6pPr>
            <a:lvl7pPr marL="3657600" indent="0">
              <a:buNone/>
              <a:defRPr sz="1335"/>
            </a:lvl7pPr>
            <a:lvl8pPr marL="4267200" indent="0">
              <a:buNone/>
              <a:defRPr sz="1335"/>
            </a:lvl8pPr>
            <a:lvl9pPr marL="4876800" indent="0">
              <a:buNone/>
              <a:defRPr sz="13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8321-DDC5-4A36-A2DF-9431F5D403C5}" type="datetimeFigureOut">
              <a:rPr lang="en-US" smtClean="0"/>
              <a:t>9/22/24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CC7ED-0E56-4A3F-9A7E-B203FE08EA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08321-DDC5-4A36-A2DF-9431F5D403C5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CC7ED-0E56-4A3F-9A7E-B203FE08EA1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200" rtl="0" eaLnBrk="1" latinLnBrk="0" hangingPunct="1">
        <a:lnSpc>
          <a:spcPct val="90000"/>
        </a:lnSpc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latinLnBrk="0" hangingPunct="1">
        <a:lnSpc>
          <a:spcPct val="90000"/>
        </a:lnSpc>
        <a:spcBef>
          <a:spcPts val="1335"/>
        </a:spcBef>
        <a:buFont typeface="Arial" panose="020B0604020202020204" pitchFamily="34" charset="0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lnSpc>
          <a:spcPct val="90000"/>
        </a:lnSpc>
        <a:spcBef>
          <a:spcPts val="66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774627" y="1635818"/>
            <a:ext cx="2356309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Impact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2332732" y="3272360"/>
            <a:ext cx="2356311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Wealth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6919278" y="3272360"/>
            <a:ext cx="281474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Understanding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1424985" y="5105560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Discipline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5349705" y="508581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Family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9054552" y="5105560"/>
            <a:ext cx="2731636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Love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 flipH="1">
            <a:off x="3510889" y="2504558"/>
            <a:ext cx="2441893" cy="767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5952782" y="2504559"/>
            <a:ext cx="2373866" cy="767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9" idx="0"/>
          </p:cNvCxnSpPr>
          <p:nvPr/>
        </p:nvCxnSpPr>
        <p:spPr>
          <a:xfrm flipH="1">
            <a:off x="2803695" y="4141101"/>
            <a:ext cx="707193" cy="964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10" idx="0"/>
          </p:cNvCxnSpPr>
          <p:nvPr/>
        </p:nvCxnSpPr>
        <p:spPr>
          <a:xfrm flipH="1">
            <a:off x="6630505" y="4141101"/>
            <a:ext cx="1696143" cy="944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12" idx="0"/>
          </p:cNvCxnSpPr>
          <p:nvPr/>
        </p:nvCxnSpPr>
        <p:spPr>
          <a:xfrm>
            <a:off x="8326648" y="4141101"/>
            <a:ext cx="2093722" cy="964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  <a:endCxn id="39" idx="0"/>
          </p:cNvCxnSpPr>
          <p:nvPr/>
        </p:nvCxnSpPr>
        <p:spPr>
          <a:xfrm>
            <a:off x="2803695" y="5974301"/>
            <a:ext cx="1970932" cy="1304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39" idx="0"/>
          </p:cNvCxnSpPr>
          <p:nvPr/>
        </p:nvCxnSpPr>
        <p:spPr>
          <a:xfrm flipH="1">
            <a:off x="4774627" y="5954555"/>
            <a:ext cx="1855878" cy="1324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3682987" y="727872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Health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" y="389105"/>
            <a:ext cx="305516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Raul</a:t>
            </a:r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 </a:t>
            </a:r>
            <a:r>
              <a:rPr lang="en-US" altLang="zh-CN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Alvarado</a:t>
            </a:r>
            <a:endParaRPr lang="en-US" sz="3600" kern="100" dirty="0">
              <a:solidFill>
                <a:schemeClr val="tx1"/>
              </a:solidFill>
              <a:ea typeface="Roboto Bk" pitchFamily="2" charset="0"/>
              <a:cs typeface="Vrinda" panose="020B0502040204020203" pitchFamily="34" charset="0"/>
            </a:endParaRPr>
          </a:p>
        </p:txBody>
      </p:sp>
      <p:sp>
        <p:nvSpPr>
          <p:cNvPr id="22" name="Rectangle: Rounded Corners 8"/>
          <p:cNvSpPr/>
          <p:nvPr/>
        </p:nvSpPr>
        <p:spPr>
          <a:xfrm>
            <a:off x="333344" y="7283845"/>
            <a:ext cx="2183281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Ambition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37" name="Straight Arrow Connector 36"/>
          <p:cNvCxnSpPr>
            <a:stCxn id="9" idx="2"/>
            <a:endCxn id="22" idx="0"/>
          </p:cNvCxnSpPr>
          <p:nvPr/>
        </p:nvCxnSpPr>
        <p:spPr>
          <a:xfrm flipH="1">
            <a:off x="1424985" y="5974301"/>
            <a:ext cx="1378710" cy="1309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885315"/>
            <a:ext cx="3084195" cy="8845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Peace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6727655" y="345576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Fulfillment</a:t>
            </a: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92787" y="2769989"/>
            <a:ext cx="2016125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3912870" y="5306695"/>
            <a:ext cx="249301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Courage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Hassan Tariq</a:t>
            </a:r>
          </a:p>
        </p:txBody>
      </p:sp>
      <p:sp>
        <p:nvSpPr>
          <p:cNvPr id="13" name="Rectangle: Rounded Corners 11"/>
          <p:cNvSpPr/>
          <p:nvPr/>
        </p:nvSpPr>
        <p:spPr>
          <a:xfrm>
            <a:off x="2936875" y="3439795"/>
            <a:ext cx="283464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Relationships</a:t>
            </a:r>
          </a:p>
        </p:txBody>
      </p:sp>
      <p:cxnSp>
        <p:nvCxnSpPr>
          <p:cNvPr id="14" name="直接箭头连接符 13"/>
          <p:cNvCxnSpPr>
            <a:stCxn id="6" idx="2"/>
            <a:endCxn id="13" idx="0"/>
          </p:cNvCxnSpPr>
          <p:nvPr/>
        </p:nvCxnSpPr>
        <p:spPr>
          <a:xfrm flipH="1">
            <a:off x="4354195" y="2769870"/>
            <a:ext cx="1638300" cy="669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Rectangle: Rounded Corners 8"/>
          <p:cNvSpPr/>
          <p:nvPr/>
        </p:nvSpPr>
        <p:spPr>
          <a:xfrm>
            <a:off x="1333500" y="5306695"/>
            <a:ext cx="249364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Presence</a:t>
            </a:r>
          </a:p>
        </p:txBody>
      </p:sp>
      <p:cxnSp>
        <p:nvCxnSpPr>
          <p:cNvPr id="16" name="直接箭头连接符 15"/>
          <p:cNvCxnSpPr>
            <a:stCxn id="13" idx="2"/>
            <a:endCxn id="3" idx="0"/>
          </p:cNvCxnSpPr>
          <p:nvPr/>
        </p:nvCxnSpPr>
        <p:spPr>
          <a:xfrm flipH="1">
            <a:off x="2580640" y="4308475"/>
            <a:ext cx="177355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0" idx="2"/>
            <a:endCxn id="11" idx="0"/>
          </p:cNvCxnSpPr>
          <p:nvPr/>
        </p:nvCxnSpPr>
        <p:spPr>
          <a:xfrm>
            <a:off x="8008620" y="4324350"/>
            <a:ext cx="635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3" idx="2"/>
            <a:endCxn id="39" idx="0"/>
          </p:cNvCxnSpPr>
          <p:nvPr/>
        </p:nvCxnSpPr>
        <p:spPr>
          <a:xfrm>
            <a:off x="4354195" y="4308475"/>
            <a:ext cx="80518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Rectangle: Rounded Corners 8"/>
          <p:cNvSpPr/>
          <p:nvPr/>
        </p:nvSpPr>
        <p:spPr>
          <a:xfrm>
            <a:off x="6728460" y="5306695"/>
            <a:ext cx="256095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Legacy</a:t>
            </a:r>
          </a:p>
        </p:txBody>
      </p:sp>
      <p:cxnSp>
        <p:nvCxnSpPr>
          <p:cNvPr id="5" name="直接箭头连接符 4"/>
          <p:cNvCxnSpPr>
            <a:stCxn id="11" idx="2"/>
            <a:endCxn id="18" idx="0"/>
          </p:cNvCxnSpPr>
          <p:nvPr/>
        </p:nvCxnSpPr>
        <p:spPr>
          <a:xfrm flipH="1">
            <a:off x="6762750" y="6175375"/>
            <a:ext cx="1246505" cy="717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5" idx="0"/>
          </p:cNvCxnSpPr>
          <p:nvPr/>
        </p:nvCxnSpPr>
        <p:spPr>
          <a:xfrm>
            <a:off x="8000365" y="6180455"/>
            <a:ext cx="1341120" cy="712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Rectangle: Rounded Corners 38"/>
          <p:cNvSpPr/>
          <p:nvPr/>
        </p:nvSpPr>
        <p:spPr>
          <a:xfrm>
            <a:off x="8094980" y="6892925"/>
            <a:ext cx="249301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Excellence</a:t>
            </a:r>
          </a:p>
        </p:txBody>
      </p:sp>
      <p:sp>
        <p:nvSpPr>
          <p:cNvPr id="18" name="Rectangle: Rounded Corners 8"/>
          <p:cNvSpPr/>
          <p:nvPr/>
        </p:nvSpPr>
        <p:spPr>
          <a:xfrm>
            <a:off x="5515610" y="6892925"/>
            <a:ext cx="249364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Action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2611755"/>
            <a:ext cx="3084195" cy="8845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Family &amp; Friends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6727655" y="418220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Faith &amp; Mindfulness</a:t>
            </a: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92787" y="3496429"/>
            <a:ext cx="2016125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4723130" y="6033135"/>
            <a:ext cx="263715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Enthusiasm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Maisha Tasnim</a:t>
            </a:r>
          </a:p>
        </p:txBody>
      </p:sp>
      <p:sp>
        <p:nvSpPr>
          <p:cNvPr id="13" name="Rectangle: Rounded Corners 11"/>
          <p:cNvSpPr/>
          <p:nvPr/>
        </p:nvSpPr>
        <p:spPr>
          <a:xfrm>
            <a:off x="2936875" y="4166235"/>
            <a:ext cx="283464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Success</a:t>
            </a:r>
          </a:p>
        </p:txBody>
      </p:sp>
      <p:cxnSp>
        <p:nvCxnSpPr>
          <p:cNvPr id="14" name="直接箭头连接符 13"/>
          <p:cNvCxnSpPr>
            <a:stCxn id="6" idx="2"/>
            <a:endCxn id="13" idx="0"/>
          </p:cNvCxnSpPr>
          <p:nvPr/>
        </p:nvCxnSpPr>
        <p:spPr>
          <a:xfrm flipH="1">
            <a:off x="4354195" y="3496310"/>
            <a:ext cx="1638300" cy="669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Rectangle: Rounded Corners 8"/>
          <p:cNvSpPr/>
          <p:nvPr/>
        </p:nvSpPr>
        <p:spPr>
          <a:xfrm>
            <a:off x="1780540" y="6033135"/>
            <a:ext cx="249364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Growth</a:t>
            </a:r>
          </a:p>
        </p:txBody>
      </p:sp>
      <p:cxnSp>
        <p:nvCxnSpPr>
          <p:cNvPr id="16" name="直接箭头连接符 15"/>
          <p:cNvCxnSpPr>
            <a:stCxn id="13" idx="2"/>
            <a:endCxn id="3" idx="0"/>
          </p:cNvCxnSpPr>
          <p:nvPr/>
        </p:nvCxnSpPr>
        <p:spPr>
          <a:xfrm flipH="1">
            <a:off x="3027680" y="5034915"/>
            <a:ext cx="132651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0" idx="2"/>
            <a:endCxn id="11" idx="0"/>
          </p:cNvCxnSpPr>
          <p:nvPr/>
        </p:nvCxnSpPr>
        <p:spPr>
          <a:xfrm flipH="1">
            <a:off x="7501890" y="5050790"/>
            <a:ext cx="506730" cy="25685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3" idx="2"/>
            <a:endCxn id="39" idx="0"/>
          </p:cNvCxnSpPr>
          <p:nvPr/>
        </p:nvCxnSpPr>
        <p:spPr>
          <a:xfrm>
            <a:off x="4354195" y="5034915"/>
            <a:ext cx="168783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Rectangle: Rounded Corners 8"/>
          <p:cNvSpPr/>
          <p:nvPr/>
        </p:nvSpPr>
        <p:spPr>
          <a:xfrm>
            <a:off x="6276975" y="7619365"/>
            <a:ext cx="2449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Freedom</a:t>
            </a:r>
          </a:p>
        </p:txBody>
      </p:sp>
      <p:cxnSp>
        <p:nvCxnSpPr>
          <p:cNvPr id="5" name="直接箭头连接符 4"/>
          <p:cNvCxnSpPr>
            <a:stCxn id="3" idx="2"/>
            <a:endCxn id="18" idx="0"/>
          </p:cNvCxnSpPr>
          <p:nvPr/>
        </p:nvCxnSpPr>
        <p:spPr>
          <a:xfrm>
            <a:off x="3027680" y="6901815"/>
            <a:ext cx="0" cy="717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1780540" y="7619365"/>
            <a:ext cx="249364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Courage</a:t>
            </a:r>
          </a:p>
        </p:txBody>
      </p:sp>
      <p:sp>
        <p:nvSpPr>
          <p:cNvPr id="17" name="Rectangle: Rounded Corners 5"/>
          <p:cNvSpPr/>
          <p:nvPr/>
        </p:nvSpPr>
        <p:spPr>
          <a:xfrm>
            <a:off x="4450080" y="1106805"/>
            <a:ext cx="3084195" cy="8845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Integrity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23" name="直接箭头连接符 22"/>
          <p:cNvCxnSpPr>
            <a:stCxn id="17" idx="2"/>
            <a:endCxn id="6" idx="0"/>
          </p:cNvCxnSpPr>
          <p:nvPr/>
        </p:nvCxnSpPr>
        <p:spPr>
          <a:xfrm>
            <a:off x="5992495" y="1991360"/>
            <a:ext cx="0" cy="6203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stCxn id="39" idx="2"/>
            <a:endCxn id="11" idx="0"/>
          </p:cNvCxnSpPr>
          <p:nvPr/>
        </p:nvCxnSpPr>
        <p:spPr>
          <a:xfrm>
            <a:off x="6042025" y="6901815"/>
            <a:ext cx="1459865" cy="717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Contentment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508070" y="328812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Connection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92787" y="2504559"/>
            <a:ext cx="2796540" cy="78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2"/>
            <a:endCxn id="2" idx="0"/>
          </p:cNvCxnSpPr>
          <p:nvPr/>
        </p:nvCxnSpPr>
        <p:spPr>
          <a:xfrm>
            <a:off x="3113378" y="6008001"/>
            <a:ext cx="635" cy="99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7682852" y="51387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Teamwork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Vincent Tasso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1735455" y="7005955"/>
            <a:ext cx="275653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Work Ethic</a:t>
            </a:r>
          </a:p>
        </p:txBody>
      </p:sp>
      <p:cxnSp>
        <p:nvCxnSpPr>
          <p:cNvPr id="11" name="直接箭头连接符 10"/>
          <p:cNvCxnSpPr>
            <a:stCxn id="10" idx="2"/>
            <a:endCxn id="39" idx="0"/>
          </p:cNvCxnSpPr>
          <p:nvPr/>
        </p:nvCxnSpPr>
        <p:spPr>
          <a:xfrm flipH="1">
            <a:off x="8774430" y="4156710"/>
            <a:ext cx="14605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1735455" y="3272155"/>
            <a:ext cx="275653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Impact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114040" y="2489200"/>
            <a:ext cx="2871470" cy="7829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1734865" y="513921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Preseverance</a:t>
            </a:r>
          </a:p>
        </p:txBody>
      </p:sp>
      <p:cxnSp>
        <p:nvCxnSpPr>
          <p:cNvPr id="20" name="Straight Arrow Connector 20"/>
          <p:cNvCxnSpPr>
            <a:stCxn id="13" idx="2"/>
            <a:endCxn id="18" idx="0"/>
          </p:cNvCxnSpPr>
          <p:nvPr/>
        </p:nvCxnSpPr>
        <p:spPr>
          <a:xfrm flipH="1">
            <a:off x="3113378" y="4141101"/>
            <a:ext cx="635" cy="99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9"/>
          <p:cNvSpPr/>
          <p:nvPr/>
        </p:nvSpPr>
        <p:spPr>
          <a:xfrm>
            <a:off x="4719150" y="32722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Work Life Harmony</a:t>
            </a:r>
          </a:p>
        </p:txBody>
      </p:sp>
      <p:cxnSp>
        <p:nvCxnSpPr>
          <p:cNvPr id="5" name="Straight Arrow Connector 18"/>
          <p:cNvCxnSpPr>
            <a:stCxn id="6" idx="2"/>
            <a:endCxn id="4" idx="0"/>
          </p:cNvCxnSpPr>
          <p:nvPr/>
        </p:nvCxnSpPr>
        <p:spPr>
          <a:xfrm>
            <a:off x="5992787" y="2504559"/>
            <a:ext cx="7620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9" idx="2"/>
            <a:endCxn id="8" idx="0"/>
          </p:cNvCxnSpPr>
          <p:nvPr/>
        </p:nvCxnSpPr>
        <p:spPr>
          <a:xfrm>
            <a:off x="8774430" y="6007735"/>
            <a:ext cx="0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Rectangle: Rounded Corners 38"/>
          <p:cNvSpPr/>
          <p:nvPr/>
        </p:nvSpPr>
        <p:spPr>
          <a:xfrm>
            <a:off x="7682852" y="6989797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Honesty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Goodness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508070" y="328812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Mindfulness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92787" y="2504559"/>
            <a:ext cx="2796540" cy="78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7682852" y="51387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Confidence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Tony Tchoualack</a:t>
            </a:r>
          </a:p>
        </p:txBody>
      </p:sp>
      <p:cxnSp>
        <p:nvCxnSpPr>
          <p:cNvPr id="11" name="直接箭头连接符 10"/>
          <p:cNvCxnSpPr>
            <a:stCxn id="10" idx="2"/>
            <a:endCxn id="39" idx="0"/>
          </p:cNvCxnSpPr>
          <p:nvPr/>
        </p:nvCxnSpPr>
        <p:spPr>
          <a:xfrm flipH="1">
            <a:off x="8774430" y="4156710"/>
            <a:ext cx="14605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1735455" y="3272155"/>
            <a:ext cx="275653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Greatness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114040" y="2489200"/>
            <a:ext cx="2871470" cy="7829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1734865" y="513921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Inclusion</a:t>
            </a:r>
          </a:p>
        </p:txBody>
      </p:sp>
      <p:cxnSp>
        <p:nvCxnSpPr>
          <p:cNvPr id="20" name="Straight Arrow Connector 20"/>
          <p:cNvCxnSpPr>
            <a:stCxn id="13" idx="2"/>
            <a:endCxn id="18" idx="0"/>
          </p:cNvCxnSpPr>
          <p:nvPr/>
        </p:nvCxnSpPr>
        <p:spPr>
          <a:xfrm flipH="1">
            <a:off x="3113378" y="4141101"/>
            <a:ext cx="635" cy="99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9"/>
          <p:cNvSpPr/>
          <p:nvPr/>
        </p:nvSpPr>
        <p:spPr>
          <a:xfrm>
            <a:off x="5163185" y="5139055"/>
            <a:ext cx="234505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Balance</a:t>
            </a:r>
          </a:p>
        </p:txBody>
      </p:sp>
      <p:cxnSp>
        <p:nvCxnSpPr>
          <p:cNvPr id="5" name="Straight Arrow Connector 18"/>
          <p:cNvCxnSpPr>
            <a:stCxn id="10" idx="2"/>
            <a:endCxn id="4" idx="0"/>
          </p:cNvCxnSpPr>
          <p:nvPr/>
        </p:nvCxnSpPr>
        <p:spPr>
          <a:xfrm flipH="1">
            <a:off x="6336322" y="4156829"/>
            <a:ext cx="2453005" cy="982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2"/>
            <a:endCxn id="8" idx="0"/>
          </p:cNvCxnSpPr>
          <p:nvPr/>
        </p:nvCxnSpPr>
        <p:spPr>
          <a:xfrm>
            <a:off x="6336030" y="6007735"/>
            <a:ext cx="0" cy="9404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Rectangle: Rounded Corners 38"/>
          <p:cNvSpPr/>
          <p:nvPr/>
        </p:nvSpPr>
        <p:spPr>
          <a:xfrm>
            <a:off x="5163820" y="6948170"/>
            <a:ext cx="234442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Critical thinking</a:t>
            </a:r>
          </a:p>
        </p:txBody>
      </p:sp>
      <p:sp>
        <p:nvSpPr>
          <p:cNvPr id="3" name="Rectangle: Rounded Corners 38"/>
          <p:cNvSpPr/>
          <p:nvPr/>
        </p:nvSpPr>
        <p:spPr>
          <a:xfrm>
            <a:off x="9984727" y="51387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Gratitude</a:t>
            </a:r>
          </a:p>
        </p:txBody>
      </p:sp>
      <p:cxnSp>
        <p:nvCxnSpPr>
          <p:cNvPr id="9" name="直接箭头连接符 8"/>
          <p:cNvCxnSpPr>
            <a:endCxn id="3" idx="0"/>
          </p:cNvCxnSpPr>
          <p:nvPr/>
        </p:nvCxnSpPr>
        <p:spPr>
          <a:xfrm>
            <a:off x="8814435" y="4203700"/>
            <a:ext cx="2261870" cy="9353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885315"/>
            <a:ext cx="3084195" cy="8845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Happiness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6727655" y="345576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Growth</a:t>
            </a: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92787" y="2769989"/>
            <a:ext cx="2016125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3312160" y="5306695"/>
            <a:ext cx="249301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Respect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Jyoti Vagare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8961120" y="5306695"/>
            <a:ext cx="249110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Actualizetion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13" name="Rectangle: Rounded Corners 11"/>
          <p:cNvSpPr/>
          <p:nvPr/>
        </p:nvSpPr>
        <p:spPr>
          <a:xfrm>
            <a:off x="2936875" y="3439795"/>
            <a:ext cx="283464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Family</a:t>
            </a:r>
          </a:p>
        </p:txBody>
      </p:sp>
      <p:cxnSp>
        <p:nvCxnSpPr>
          <p:cNvPr id="14" name="直接箭头连接符 13"/>
          <p:cNvCxnSpPr>
            <a:stCxn id="6" idx="2"/>
            <a:endCxn id="13" idx="0"/>
          </p:cNvCxnSpPr>
          <p:nvPr/>
        </p:nvCxnSpPr>
        <p:spPr>
          <a:xfrm flipH="1">
            <a:off x="4354195" y="2769870"/>
            <a:ext cx="1638300" cy="669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Rectangle: Rounded Corners 8"/>
          <p:cNvSpPr/>
          <p:nvPr/>
        </p:nvSpPr>
        <p:spPr>
          <a:xfrm>
            <a:off x="732790" y="5306695"/>
            <a:ext cx="249364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Gratitude</a:t>
            </a:r>
          </a:p>
        </p:txBody>
      </p:sp>
      <p:cxnSp>
        <p:nvCxnSpPr>
          <p:cNvPr id="16" name="直接箭头连接符 15"/>
          <p:cNvCxnSpPr>
            <a:stCxn id="13" idx="2"/>
            <a:endCxn id="3" idx="0"/>
          </p:cNvCxnSpPr>
          <p:nvPr/>
        </p:nvCxnSpPr>
        <p:spPr>
          <a:xfrm flipH="1">
            <a:off x="1979930" y="4308475"/>
            <a:ext cx="237426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0" idx="2"/>
            <a:endCxn id="11" idx="0"/>
          </p:cNvCxnSpPr>
          <p:nvPr/>
        </p:nvCxnSpPr>
        <p:spPr>
          <a:xfrm flipH="1">
            <a:off x="7564755" y="4324350"/>
            <a:ext cx="443865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3" idx="2"/>
            <a:endCxn id="39" idx="0"/>
          </p:cNvCxnSpPr>
          <p:nvPr/>
        </p:nvCxnSpPr>
        <p:spPr>
          <a:xfrm>
            <a:off x="4354195" y="4308475"/>
            <a:ext cx="20447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Rectangle: Rounded Corners 8"/>
          <p:cNvSpPr/>
          <p:nvPr/>
        </p:nvSpPr>
        <p:spPr>
          <a:xfrm>
            <a:off x="6339840" y="5306695"/>
            <a:ext cx="2449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Effort</a:t>
            </a:r>
          </a:p>
        </p:txBody>
      </p:sp>
      <p:cxnSp>
        <p:nvCxnSpPr>
          <p:cNvPr id="12" name="直接箭头连接符 11"/>
          <p:cNvCxnSpPr>
            <a:stCxn id="10" idx="2"/>
            <a:endCxn id="2" idx="0"/>
          </p:cNvCxnSpPr>
          <p:nvPr/>
        </p:nvCxnSpPr>
        <p:spPr>
          <a:xfrm>
            <a:off x="8008620" y="4324350"/>
            <a:ext cx="2198370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" idx="2"/>
            <a:endCxn id="15" idx="0"/>
          </p:cNvCxnSpPr>
          <p:nvPr/>
        </p:nvCxnSpPr>
        <p:spPr>
          <a:xfrm>
            <a:off x="1979930" y="6175375"/>
            <a:ext cx="4012565" cy="717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9" idx="2"/>
            <a:endCxn id="15" idx="0"/>
          </p:cNvCxnSpPr>
          <p:nvPr/>
        </p:nvCxnSpPr>
        <p:spPr>
          <a:xfrm>
            <a:off x="4558665" y="6175375"/>
            <a:ext cx="1433830" cy="717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2" idx="2"/>
            <a:endCxn id="15" idx="0"/>
          </p:cNvCxnSpPr>
          <p:nvPr/>
        </p:nvCxnSpPr>
        <p:spPr>
          <a:xfrm flipH="1">
            <a:off x="5992495" y="6175375"/>
            <a:ext cx="4214495" cy="717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Rectangle: Rounded Corners 38"/>
          <p:cNvSpPr/>
          <p:nvPr/>
        </p:nvSpPr>
        <p:spPr>
          <a:xfrm>
            <a:off x="4745990" y="6892925"/>
            <a:ext cx="249301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Integrity</a:t>
            </a:r>
          </a:p>
        </p:txBody>
      </p:sp>
      <p:cxnSp>
        <p:nvCxnSpPr>
          <p:cNvPr id="17" name="直接箭头连接符 16"/>
          <p:cNvCxnSpPr>
            <a:stCxn id="11" idx="2"/>
            <a:endCxn id="15" idx="0"/>
          </p:cNvCxnSpPr>
          <p:nvPr/>
        </p:nvCxnSpPr>
        <p:spPr>
          <a:xfrm flipH="1">
            <a:off x="5992495" y="6175375"/>
            <a:ext cx="1572260" cy="717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Success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475660" y="686387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Reward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045790" y="330400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Competence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5992787" y="2504559"/>
            <a:ext cx="233489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2"/>
            <a:endCxn id="9" idx="0"/>
          </p:cNvCxnSpPr>
          <p:nvPr/>
        </p:nvCxnSpPr>
        <p:spPr>
          <a:xfrm flipH="1">
            <a:off x="1854173" y="6008001"/>
            <a:ext cx="11430" cy="855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7235177" y="51387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Persistence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Joy Chen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3329770" y="686381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Valued</a:t>
            </a:r>
          </a:p>
        </p:txBody>
      </p:sp>
      <p:cxnSp>
        <p:nvCxnSpPr>
          <p:cNvPr id="3" name="直接箭头连接符 2"/>
          <p:cNvCxnSpPr>
            <a:stCxn id="22" idx="2"/>
            <a:endCxn id="2" idx="0"/>
          </p:cNvCxnSpPr>
          <p:nvPr/>
        </p:nvCxnSpPr>
        <p:spPr>
          <a:xfrm flipH="1">
            <a:off x="4610735" y="6007735"/>
            <a:ext cx="11430" cy="855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0" idx="2"/>
            <a:endCxn id="39" idx="0"/>
          </p:cNvCxnSpPr>
          <p:nvPr/>
        </p:nvCxnSpPr>
        <p:spPr>
          <a:xfrm>
            <a:off x="8326755" y="4172585"/>
            <a:ext cx="0" cy="96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2166620" y="3272155"/>
            <a:ext cx="29781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Self-actualization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655695" y="2515235"/>
            <a:ext cx="2334260" cy="756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487090" y="513921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Achievement</a:t>
            </a:r>
          </a:p>
        </p:txBody>
      </p:sp>
      <p:cxnSp>
        <p:nvCxnSpPr>
          <p:cNvPr id="20" name="Straight Arrow Connector 20"/>
          <p:cNvCxnSpPr>
            <a:endCxn id="18" idx="0"/>
          </p:cNvCxnSpPr>
          <p:nvPr/>
        </p:nvCxnSpPr>
        <p:spPr>
          <a:xfrm flipH="1">
            <a:off x="1865603" y="4174756"/>
            <a:ext cx="1772920" cy="964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9"/>
          <p:cNvSpPr/>
          <p:nvPr/>
        </p:nvSpPr>
        <p:spPr>
          <a:xfrm>
            <a:off x="3341200" y="51391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Wealth</a:t>
            </a:r>
          </a:p>
        </p:txBody>
      </p:sp>
      <p:cxnSp>
        <p:nvCxnSpPr>
          <p:cNvPr id="23" name="直接箭头连接符 22"/>
          <p:cNvCxnSpPr>
            <a:endCxn id="22" idx="0"/>
          </p:cNvCxnSpPr>
          <p:nvPr/>
        </p:nvCxnSpPr>
        <p:spPr>
          <a:xfrm>
            <a:off x="3637915" y="4174490"/>
            <a:ext cx="984250" cy="9645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885315"/>
            <a:ext cx="3084195" cy="8845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Serenity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6727655" y="345576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Adventure</a:t>
            </a: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92787" y="2769989"/>
            <a:ext cx="2016125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3912870" y="5306695"/>
            <a:ext cx="249301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Dignity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Justin Weatherby</a:t>
            </a:r>
          </a:p>
        </p:txBody>
      </p:sp>
      <p:sp>
        <p:nvSpPr>
          <p:cNvPr id="13" name="Rectangle: Rounded Corners 11"/>
          <p:cNvSpPr/>
          <p:nvPr/>
        </p:nvSpPr>
        <p:spPr>
          <a:xfrm>
            <a:off x="2936875" y="3439795"/>
            <a:ext cx="283464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Impact</a:t>
            </a:r>
          </a:p>
        </p:txBody>
      </p:sp>
      <p:cxnSp>
        <p:nvCxnSpPr>
          <p:cNvPr id="14" name="直接箭头连接符 13"/>
          <p:cNvCxnSpPr>
            <a:stCxn id="6" idx="2"/>
            <a:endCxn id="13" idx="0"/>
          </p:cNvCxnSpPr>
          <p:nvPr/>
        </p:nvCxnSpPr>
        <p:spPr>
          <a:xfrm flipH="1">
            <a:off x="4354195" y="2769870"/>
            <a:ext cx="1638300" cy="669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Rectangle: Rounded Corners 8"/>
          <p:cNvSpPr/>
          <p:nvPr/>
        </p:nvSpPr>
        <p:spPr>
          <a:xfrm>
            <a:off x="1333500" y="5306695"/>
            <a:ext cx="249364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Service</a:t>
            </a:r>
          </a:p>
        </p:txBody>
      </p:sp>
      <p:cxnSp>
        <p:nvCxnSpPr>
          <p:cNvPr id="16" name="直接箭头连接符 15"/>
          <p:cNvCxnSpPr>
            <a:stCxn id="13" idx="2"/>
            <a:endCxn id="3" idx="0"/>
          </p:cNvCxnSpPr>
          <p:nvPr/>
        </p:nvCxnSpPr>
        <p:spPr>
          <a:xfrm flipH="1">
            <a:off x="2580640" y="4308475"/>
            <a:ext cx="177355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0" idx="2"/>
            <a:endCxn id="11" idx="0"/>
          </p:cNvCxnSpPr>
          <p:nvPr/>
        </p:nvCxnSpPr>
        <p:spPr>
          <a:xfrm>
            <a:off x="8008620" y="4324350"/>
            <a:ext cx="0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3" idx="2"/>
            <a:endCxn id="39" idx="0"/>
          </p:cNvCxnSpPr>
          <p:nvPr/>
        </p:nvCxnSpPr>
        <p:spPr>
          <a:xfrm>
            <a:off x="4354195" y="4308475"/>
            <a:ext cx="80518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Rectangle: Rounded Corners 8"/>
          <p:cNvSpPr/>
          <p:nvPr/>
        </p:nvSpPr>
        <p:spPr>
          <a:xfrm>
            <a:off x="6727825" y="5306695"/>
            <a:ext cx="256095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Imagination</a:t>
            </a:r>
          </a:p>
        </p:txBody>
      </p:sp>
      <p:cxnSp>
        <p:nvCxnSpPr>
          <p:cNvPr id="5" name="直接箭头连接符 4"/>
          <p:cNvCxnSpPr>
            <a:stCxn id="3" idx="2"/>
            <a:endCxn id="18" idx="0"/>
          </p:cNvCxnSpPr>
          <p:nvPr/>
        </p:nvCxnSpPr>
        <p:spPr>
          <a:xfrm>
            <a:off x="2580640" y="6175375"/>
            <a:ext cx="0" cy="717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9" idx="2"/>
            <a:endCxn id="15" idx="0"/>
          </p:cNvCxnSpPr>
          <p:nvPr/>
        </p:nvCxnSpPr>
        <p:spPr>
          <a:xfrm>
            <a:off x="5159375" y="6175375"/>
            <a:ext cx="0" cy="717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Rectangle: Rounded Corners 38"/>
          <p:cNvSpPr/>
          <p:nvPr/>
        </p:nvSpPr>
        <p:spPr>
          <a:xfrm>
            <a:off x="3912870" y="6892925"/>
            <a:ext cx="249301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Uniqueness</a:t>
            </a:r>
          </a:p>
        </p:txBody>
      </p:sp>
      <p:sp>
        <p:nvSpPr>
          <p:cNvPr id="18" name="Rectangle: Rounded Corners 8"/>
          <p:cNvSpPr/>
          <p:nvPr/>
        </p:nvSpPr>
        <p:spPr>
          <a:xfrm>
            <a:off x="1333500" y="6892925"/>
            <a:ext cx="249364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Logic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090035" y="1447165"/>
            <a:ext cx="3793490" cy="105727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Integrity</a:t>
            </a:r>
          </a:p>
          <a:p>
            <a:pPr algn="ctr"/>
            <a:r>
              <a:rPr lang="en-US" sz="3200" b="1" dirty="0">
                <a:ea typeface="Roboto Bk" pitchFamily="2" charset="0"/>
              </a:rPr>
              <a:t>(Holistic / Visionary)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508070" y="328812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Rigor</a:t>
            </a: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87072" y="2504559"/>
            <a:ext cx="2802255" cy="78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2"/>
            <a:endCxn id="2" idx="0"/>
          </p:cNvCxnSpPr>
          <p:nvPr/>
        </p:nvCxnSpPr>
        <p:spPr>
          <a:xfrm>
            <a:off x="3113378" y="6008001"/>
            <a:ext cx="635" cy="8978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7682852" y="51387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Justice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Cutler Whitely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1833075" y="690572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Openness</a:t>
            </a:r>
          </a:p>
        </p:txBody>
      </p:sp>
      <p:cxnSp>
        <p:nvCxnSpPr>
          <p:cNvPr id="11" name="直接箭头连接符 10"/>
          <p:cNvCxnSpPr>
            <a:stCxn id="10" idx="2"/>
            <a:endCxn id="39" idx="0"/>
          </p:cNvCxnSpPr>
          <p:nvPr/>
        </p:nvCxnSpPr>
        <p:spPr>
          <a:xfrm flipH="1">
            <a:off x="8774430" y="4156710"/>
            <a:ext cx="14605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1735455" y="3272155"/>
            <a:ext cx="275653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Thinking</a:t>
            </a: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114040" y="2489200"/>
            <a:ext cx="2871470" cy="7829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1734865" y="513921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Imagination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20" name="Straight Arrow Connector 20"/>
          <p:cNvCxnSpPr>
            <a:stCxn id="13" idx="2"/>
            <a:endCxn id="18" idx="0"/>
          </p:cNvCxnSpPr>
          <p:nvPr/>
        </p:nvCxnSpPr>
        <p:spPr>
          <a:xfrm flipH="1">
            <a:off x="3113378" y="4141101"/>
            <a:ext cx="635" cy="99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9"/>
          <p:cNvSpPr/>
          <p:nvPr/>
        </p:nvSpPr>
        <p:spPr>
          <a:xfrm>
            <a:off x="4557395" y="5139055"/>
            <a:ext cx="288163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Empowerment</a:t>
            </a:r>
          </a:p>
        </p:txBody>
      </p:sp>
      <p:cxnSp>
        <p:nvCxnSpPr>
          <p:cNvPr id="23" name="直接箭头连接符 22"/>
          <p:cNvCxnSpPr>
            <a:stCxn id="4" idx="2"/>
            <a:endCxn id="22" idx="0"/>
          </p:cNvCxnSpPr>
          <p:nvPr/>
        </p:nvCxnSpPr>
        <p:spPr>
          <a:xfrm flipH="1">
            <a:off x="5998210" y="4140835"/>
            <a:ext cx="190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Rectangle: Rounded Corners 9"/>
          <p:cNvSpPr/>
          <p:nvPr/>
        </p:nvSpPr>
        <p:spPr>
          <a:xfrm>
            <a:off x="4719150" y="32722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Gratification</a:t>
            </a:r>
          </a:p>
        </p:txBody>
      </p:sp>
      <p:cxnSp>
        <p:nvCxnSpPr>
          <p:cNvPr id="5" name="Straight Arrow Connector 18"/>
          <p:cNvCxnSpPr>
            <a:stCxn id="6" idx="2"/>
            <a:endCxn id="4" idx="0"/>
          </p:cNvCxnSpPr>
          <p:nvPr/>
        </p:nvCxnSpPr>
        <p:spPr>
          <a:xfrm>
            <a:off x="5987072" y="2504559"/>
            <a:ext cx="1333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523240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Freedom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8290390" y="328812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Faith</a:t>
            </a: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6775107" y="2504559"/>
            <a:ext cx="2796540" cy="78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2790177" y="5122897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Trust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Tao Zhang</a:t>
            </a:r>
          </a:p>
        </p:txBody>
      </p:sp>
      <p:cxnSp>
        <p:nvCxnSpPr>
          <p:cNvPr id="11" name="直接箭头连接符 10"/>
          <p:cNvCxnSpPr>
            <a:endCxn id="39" idx="0"/>
          </p:cNvCxnSpPr>
          <p:nvPr/>
        </p:nvCxnSpPr>
        <p:spPr>
          <a:xfrm flipH="1">
            <a:off x="3881755" y="4140835"/>
            <a:ext cx="14605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2517775" y="3272155"/>
            <a:ext cx="275653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Friends and Family</a:t>
            </a: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896360" y="2489200"/>
            <a:ext cx="2871470" cy="7829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8192815" y="5123340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Dreaming</a:t>
            </a:r>
          </a:p>
        </p:txBody>
      </p:sp>
      <p:cxnSp>
        <p:nvCxnSpPr>
          <p:cNvPr id="20" name="Straight Arrow Connector 20"/>
          <p:cNvCxnSpPr>
            <a:stCxn id="10" idx="2"/>
            <a:endCxn id="18" idx="0"/>
          </p:cNvCxnSpPr>
          <p:nvPr/>
        </p:nvCxnSpPr>
        <p:spPr>
          <a:xfrm>
            <a:off x="9571328" y="4156976"/>
            <a:ext cx="0" cy="966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9"/>
          <p:cNvSpPr/>
          <p:nvPr/>
        </p:nvSpPr>
        <p:spPr>
          <a:xfrm>
            <a:off x="270510" y="5123180"/>
            <a:ext cx="234505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Love </a:t>
            </a:r>
          </a:p>
        </p:txBody>
      </p:sp>
      <p:cxnSp>
        <p:nvCxnSpPr>
          <p:cNvPr id="5" name="Straight Arrow Connector 18"/>
          <p:cNvCxnSpPr>
            <a:endCxn id="4" idx="0"/>
          </p:cNvCxnSpPr>
          <p:nvPr/>
        </p:nvCxnSpPr>
        <p:spPr>
          <a:xfrm flipH="1">
            <a:off x="1443647" y="4140954"/>
            <a:ext cx="2453005" cy="982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8" idx="0"/>
          </p:cNvCxnSpPr>
          <p:nvPr/>
        </p:nvCxnSpPr>
        <p:spPr>
          <a:xfrm>
            <a:off x="9571355" y="6017895"/>
            <a:ext cx="0" cy="9404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Rectangle: Rounded Corners 38"/>
          <p:cNvSpPr/>
          <p:nvPr/>
        </p:nvSpPr>
        <p:spPr>
          <a:xfrm>
            <a:off x="8399145" y="6958330"/>
            <a:ext cx="234442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Motivation</a:t>
            </a:r>
          </a:p>
        </p:txBody>
      </p:sp>
      <p:sp>
        <p:nvSpPr>
          <p:cNvPr id="3" name="Rectangle: Rounded Corners 38"/>
          <p:cNvSpPr/>
          <p:nvPr/>
        </p:nvSpPr>
        <p:spPr>
          <a:xfrm>
            <a:off x="5092052" y="5122897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Happiness </a:t>
            </a:r>
          </a:p>
        </p:txBody>
      </p:sp>
      <p:cxnSp>
        <p:nvCxnSpPr>
          <p:cNvPr id="9" name="直接箭头连接符 8"/>
          <p:cNvCxnSpPr>
            <a:endCxn id="3" idx="0"/>
          </p:cNvCxnSpPr>
          <p:nvPr/>
        </p:nvCxnSpPr>
        <p:spPr>
          <a:xfrm>
            <a:off x="3921760" y="4187825"/>
            <a:ext cx="2261870" cy="9353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25857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Peace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045790" y="292681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Other Focused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5992787" y="2127369"/>
            <a:ext cx="233489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7235177" y="476158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Mentoring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Ramell Ridenhour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8576775" y="63202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Critical thinking</a:t>
            </a:r>
          </a:p>
        </p:txBody>
      </p:sp>
      <p:cxnSp>
        <p:nvCxnSpPr>
          <p:cNvPr id="3" name="直接箭头连接符 2"/>
          <p:cNvCxnSpPr>
            <a:stCxn id="39" idx="2"/>
            <a:endCxn id="2" idx="0"/>
          </p:cNvCxnSpPr>
          <p:nvPr/>
        </p:nvCxnSpPr>
        <p:spPr>
          <a:xfrm>
            <a:off x="8326755" y="5630545"/>
            <a:ext cx="1530985" cy="689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0" idx="2"/>
            <a:endCxn id="39" idx="0"/>
          </p:cNvCxnSpPr>
          <p:nvPr/>
        </p:nvCxnSpPr>
        <p:spPr>
          <a:xfrm>
            <a:off x="8326755" y="3795395"/>
            <a:ext cx="0" cy="96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2166620" y="2894965"/>
            <a:ext cx="29781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Loyalty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655695" y="2138045"/>
            <a:ext cx="2334260" cy="756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2165985" y="4761865"/>
            <a:ext cx="29781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Consistency</a:t>
            </a:r>
          </a:p>
        </p:txBody>
      </p:sp>
      <p:cxnSp>
        <p:nvCxnSpPr>
          <p:cNvPr id="20" name="Straight Arrow Connector 20"/>
          <p:cNvCxnSpPr>
            <a:stCxn id="13" idx="2"/>
            <a:endCxn id="18" idx="0"/>
          </p:cNvCxnSpPr>
          <p:nvPr/>
        </p:nvCxnSpPr>
        <p:spPr>
          <a:xfrm flipH="1">
            <a:off x="3655033" y="3763911"/>
            <a:ext cx="635" cy="99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9"/>
          <p:cNvSpPr/>
          <p:nvPr/>
        </p:nvSpPr>
        <p:spPr>
          <a:xfrm>
            <a:off x="2166620" y="6320155"/>
            <a:ext cx="29781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Listening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23" name="直接箭头连接符 22"/>
          <p:cNvCxnSpPr>
            <a:stCxn id="18" idx="2"/>
            <a:endCxn id="22" idx="0"/>
          </p:cNvCxnSpPr>
          <p:nvPr/>
        </p:nvCxnSpPr>
        <p:spPr>
          <a:xfrm>
            <a:off x="3655060" y="5630545"/>
            <a:ext cx="635" cy="689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Rectangle: Rounded Corners 9"/>
          <p:cNvSpPr/>
          <p:nvPr/>
        </p:nvSpPr>
        <p:spPr>
          <a:xfrm>
            <a:off x="5748485" y="631072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Optimism</a:t>
            </a:r>
          </a:p>
        </p:txBody>
      </p:sp>
      <p:cxnSp>
        <p:nvCxnSpPr>
          <p:cNvPr id="5" name="直接箭头连接符 4"/>
          <p:cNvCxnSpPr>
            <a:stCxn id="39" idx="2"/>
            <a:endCxn id="4" idx="0"/>
          </p:cNvCxnSpPr>
          <p:nvPr/>
        </p:nvCxnSpPr>
        <p:spPr>
          <a:xfrm flipH="1">
            <a:off x="7029450" y="5630545"/>
            <a:ext cx="1297305" cy="680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Fulfillment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565855" y="328812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Adventure</a:t>
            </a: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92787" y="2504559"/>
            <a:ext cx="2854325" cy="78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1739265" y="7591425"/>
            <a:ext cx="283083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Challenge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Brandon Gaynor</a:t>
            </a:r>
          </a:p>
        </p:txBody>
      </p:sp>
      <p:sp>
        <p:nvSpPr>
          <p:cNvPr id="13" name="Rectangle: Rounded Corners 11"/>
          <p:cNvSpPr/>
          <p:nvPr/>
        </p:nvSpPr>
        <p:spPr>
          <a:xfrm>
            <a:off x="1735455" y="3272155"/>
            <a:ext cx="283464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Family</a:t>
            </a: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152775" y="2489200"/>
            <a:ext cx="2871470" cy="7829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3271520" y="6019165"/>
            <a:ext cx="25463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Wealth</a:t>
            </a:r>
          </a:p>
        </p:txBody>
      </p:sp>
      <p:sp>
        <p:nvSpPr>
          <p:cNvPr id="4" name="Rectangle: Rounded Corners 9"/>
          <p:cNvSpPr/>
          <p:nvPr/>
        </p:nvSpPr>
        <p:spPr>
          <a:xfrm>
            <a:off x="4791710" y="3272155"/>
            <a:ext cx="239966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Compassion</a:t>
            </a:r>
          </a:p>
        </p:txBody>
      </p:sp>
      <p:cxnSp>
        <p:nvCxnSpPr>
          <p:cNvPr id="5" name="Straight Arrow Connector 18"/>
          <p:cNvCxnSpPr>
            <a:stCxn id="6" idx="2"/>
            <a:endCxn id="4" idx="0"/>
          </p:cNvCxnSpPr>
          <p:nvPr/>
        </p:nvCxnSpPr>
        <p:spPr>
          <a:xfrm flipH="1">
            <a:off x="5992152" y="2504559"/>
            <a:ext cx="63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8"/>
          <p:cNvSpPr/>
          <p:nvPr/>
        </p:nvSpPr>
        <p:spPr>
          <a:xfrm>
            <a:off x="580390" y="6019165"/>
            <a:ext cx="249364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Growth</a:t>
            </a:r>
          </a:p>
        </p:txBody>
      </p:sp>
      <p:cxnSp>
        <p:nvCxnSpPr>
          <p:cNvPr id="16" name="直接箭头连接符 15"/>
          <p:cNvCxnSpPr>
            <a:stCxn id="11" idx="2"/>
            <a:endCxn id="3" idx="0"/>
          </p:cNvCxnSpPr>
          <p:nvPr/>
        </p:nvCxnSpPr>
        <p:spPr>
          <a:xfrm flipH="1">
            <a:off x="1827530" y="5440680"/>
            <a:ext cx="1325245" cy="5784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8" idx="2"/>
            <a:endCxn id="39" idx="0"/>
          </p:cNvCxnSpPr>
          <p:nvPr/>
        </p:nvCxnSpPr>
        <p:spPr>
          <a:xfrm flipH="1">
            <a:off x="3154680" y="6887845"/>
            <a:ext cx="1390015" cy="7035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3" idx="2"/>
            <a:endCxn id="39" idx="0"/>
          </p:cNvCxnSpPr>
          <p:nvPr/>
        </p:nvCxnSpPr>
        <p:spPr>
          <a:xfrm>
            <a:off x="1827530" y="6887845"/>
            <a:ext cx="1327150" cy="7035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Rectangle: Rounded Corners 11"/>
          <p:cNvSpPr/>
          <p:nvPr/>
        </p:nvSpPr>
        <p:spPr>
          <a:xfrm>
            <a:off x="1735455" y="4572000"/>
            <a:ext cx="283464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Stability</a:t>
            </a:r>
          </a:p>
        </p:txBody>
      </p:sp>
      <p:cxnSp>
        <p:nvCxnSpPr>
          <p:cNvPr id="12" name="直接箭头连接符 11"/>
          <p:cNvCxnSpPr>
            <a:stCxn id="11" idx="2"/>
            <a:endCxn id="18" idx="0"/>
          </p:cNvCxnSpPr>
          <p:nvPr/>
        </p:nvCxnSpPr>
        <p:spPr>
          <a:xfrm>
            <a:off x="3152775" y="5440680"/>
            <a:ext cx="1391920" cy="5784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885315"/>
            <a:ext cx="3084195" cy="8845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Wealth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39" name="Rectangle: Rounded Corners 38"/>
          <p:cNvSpPr/>
          <p:nvPr/>
        </p:nvSpPr>
        <p:spPr>
          <a:xfrm>
            <a:off x="2740660" y="3644265"/>
            <a:ext cx="348678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Accompolishment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Stephanie Vyas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8961120" y="3644265"/>
            <a:ext cx="249110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Spontaneity</a:t>
            </a:r>
          </a:p>
        </p:txBody>
      </p:sp>
      <p:sp>
        <p:nvSpPr>
          <p:cNvPr id="3" name="Rectangle: Rounded Corners 8"/>
          <p:cNvSpPr/>
          <p:nvPr/>
        </p:nvSpPr>
        <p:spPr>
          <a:xfrm>
            <a:off x="59690" y="3644265"/>
            <a:ext cx="259397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Improvement</a:t>
            </a:r>
          </a:p>
        </p:txBody>
      </p:sp>
      <p:cxnSp>
        <p:nvCxnSpPr>
          <p:cNvPr id="16" name="直接箭头连接符 15"/>
          <p:cNvCxnSpPr>
            <a:stCxn id="6" idx="2"/>
            <a:endCxn id="3" idx="0"/>
          </p:cNvCxnSpPr>
          <p:nvPr/>
        </p:nvCxnSpPr>
        <p:spPr>
          <a:xfrm flipH="1">
            <a:off x="1356995" y="2769870"/>
            <a:ext cx="4635500" cy="8743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11" idx="0"/>
          </p:cNvCxnSpPr>
          <p:nvPr/>
        </p:nvCxnSpPr>
        <p:spPr>
          <a:xfrm>
            <a:off x="5988050" y="2774950"/>
            <a:ext cx="1576705" cy="869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2"/>
            <a:endCxn id="39" idx="0"/>
          </p:cNvCxnSpPr>
          <p:nvPr/>
        </p:nvCxnSpPr>
        <p:spPr>
          <a:xfrm flipH="1">
            <a:off x="4484370" y="2769870"/>
            <a:ext cx="1508125" cy="8743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Rectangle: Rounded Corners 8"/>
          <p:cNvSpPr/>
          <p:nvPr/>
        </p:nvSpPr>
        <p:spPr>
          <a:xfrm>
            <a:off x="6339840" y="3644265"/>
            <a:ext cx="2449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Confidence</a:t>
            </a:r>
          </a:p>
        </p:txBody>
      </p:sp>
      <p:cxnSp>
        <p:nvCxnSpPr>
          <p:cNvPr id="12" name="直接箭头连接符 11"/>
          <p:cNvCxnSpPr>
            <a:endCxn id="2" idx="0"/>
          </p:cNvCxnSpPr>
          <p:nvPr/>
        </p:nvCxnSpPr>
        <p:spPr>
          <a:xfrm>
            <a:off x="5988050" y="2760345"/>
            <a:ext cx="4218940" cy="883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3" idx="2"/>
            <a:endCxn id="15" idx="0"/>
          </p:cNvCxnSpPr>
          <p:nvPr/>
        </p:nvCxnSpPr>
        <p:spPr>
          <a:xfrm>
            <a:off x="1356995" y="4512945"/>
            <a:ext cx="1390015" cy="16675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9" idx="2"/>
            <a:endCxn id="15" idx="0"/>
          </p:cNvCxnSpPr>
          <p:nvPr/>
        </p:nvCxnSpPr>
        <p:spPr>
          <a:xfrm flipH="1">
            <a:off x="2747010" y="4512945"/>
            <a:ext cx="1737360" cy="16675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2" idx="2"/>
            <a:endCxn id="15" idx="0"/>
          </p:cNvCxnSpPr>
          <p:nvPr/>
        </p:nvCxnSpPr>
        <p:spPr>
          <a:xfrm flipH="1">
            <a:off x="2747010" y="4512945"/>
            <a:ext cx="7459980" cy="16675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Rectangle: Rounded Corners 38"/>
          <p:cNvSpPr/>
          <p:nvPr/>
        </p:nvSpPr>
        <p:spPr>
          <a:xfrm>
            <a:off x="1357630" y="6180455"/>
            <a:ext cx="277876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Relationships</a:t>
            </a:r>
          </a:p>
        </p:txBody>
      </p:sp>
      <p:sp>
        <p:nvSpPr>
          <p:cNvPr id="4" name="Rectangle: Rounded Corners 5"/>
          <p:cNvSpPr/>
          <p:nvPr/>
        </p:nvSpPr>
        <p:spPr>
          <a:xfrm>
            <a:off x="4450080" y="720090"/>
            <a:ext cx="3084195" cy="8845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Inner harmony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18" name="Rectangle: Rounded Corners 38"/>
          <p:cNvSpPr/>
          <p:nvPr/>
        </p:nvSpPr>
        <p:spPr>
          <a:xfrm>
            <a:off x="6182360" y="6180455"/>
            <a:ext cx="277876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Validation</a:t>
            </a:r>
          </a:p>
        </p:txBody>
      </p:sp>
      <p:cxnSp>
        <p:nvCxnSpPr>
          <p:cNvPr id="22" name="直接箭头连接符 21"/>
          <p:cNvCxnSpPr>
            <a:stCxn id="11" idx="2"/>
            <a:endCxn id="18" idx="0"/>
          </p:cNvCxnSpPr>
          <p:nvPr/>
        </p:nvCxnSpPr>
        <p:spPr>
          <a:xfrm>
            <a:off x="7564755" y="4512945"/>
            <a:ext cx="6985" cy="16675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5" idx="3"/>
            <a:endCxn id="18" idx="1"/>
          </p:cNvCxnSpPr>
          <p:nvPr/>
        </p:nvCxnSpPr>
        <p:spPr>
          <a:xfrm>
            <a:off x="4136390" y="6614795"/>
            <a:ext cx="204597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/>
          <p:cNvSpPr/>
          <p:nvPr/>
        </p:nvSpPr>
        <p:spPr>
          <a:xfrm>
            <a:off x="7565855" y="256168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Beauty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Cameron Eskandari</a:t>
            </a:r>
          </a:p>
        </p:txBody>
      </p:sp>
      <p:sp>
        <p:nvSpPr>
          <p:cNvPr id="13" name="Rectangle: Rounded Corners 11"/>
          <p:cNvSpPr/>
          <p:nvPr/>
        </p:nvSpPr>
        <p:spPr>
          <a:xfrm>
            <a:off x="1735455" y="2545715"/>
            <a:ext cx="283464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Stength</a:t>
            </a:r>
          </a:p>
        </p:txBody>
      </p:sp>
      <p:sp>
        <p:nvSpPr>
          <p:cNvPr id="4" name="Rectangle: Rounded Corners 9"/>
          <p:cNvSpPr/>
          <p:nvPr/>
        </p:nvSpPr>
        <p:spPr>
          <a:xfrm>
            <a:off x="4791710" y="2545715"/>
            <a:ext cx="239966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Bliss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7565855" y="370341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Congeniality</a:t>
            </a:r>
          </a:p>
        </p:txBody>
      </p:sp>
      <p:sp>
        <p:nvSpPr>
          <p:cNvPr id="7" name="Rectangle: Rounded Corners 11"/>
          <p:cNvSpPr/>
          <p:nvPr/>
        </p:nvSpPr>
        <p:spPr>
          <a:xfrm>
            <a:off x="1735455" y="3687445"/>
            <a:ext cx="283464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Honor</a:t>
            </a:r>
          </a:p>
        </p:txBody>
      </p:sp>
      <p:sp>
        <p:nvSpPr>
          <p:cNvPr id="8" name="Rectangle: Rounded Corners 9"/>
          <p:cNvSpPr/>
          <p:nvPr/>
        </p:nvSpPr>
        <p:spPr>
          <a:xfrm>
            <a:off x="4791710" y="3687445"/>
            <a:ext cx="239966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Wisdom</a:t>
            </a:r>
          </a:p>
        </p:txBody>
      </p:sp>
      <p:sp>
        <p:nvSpPr>
          <p:cNvPr id="15" name="Rectangle: Rounded Corners 11"/>
          <p:cNvSpPr/>
          <p:nvPr/>
        </p:nvSpPr>
        <p:spPr>
          <a:xfrm>
            <a:off x="1735455" y="4954270"/>
            <a:ext cx="283464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Pleasure</a:t>
            </a:r>
          </a:p>
        </p:txBody>
      </p:sp>
      <p:sp>
        <p:nvSpPr>
          <p:cNvPr id="20" name="Rectangle: Rounded Corners 9"/>
          <p:cNvSpPr/>
          <p:nvPr/>
        </p:nvSpPr>
        <p:spPr>
          <a:xfrm>
            <a:off x="4791710" y="4954270"/>
            <a:ext cx="239966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Dreaming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John</a:t>
            </a:r>
            <a:r>
              <a:rPr lang="zh-CN" alt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 </a:t>
            </a:r>
            <a:r>
              <a:rPr lang="en-US" altLang="zh-CN" sz="3600" kern="100" dirty="0" err="1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Swierkocki</a:t>
            </a:r>
            <a:endParaRPr lang="en-US" sz="3600" kern="100" dirty="0">
              <a:solidFill>
                <a:schemeClr val="tx1"/>
              </a:solidFill>
              <a:ea typeface="Roboto Bk" pitchFamily="2" charset="0"/>
              <a:cs typeface="Vrinda" panose="020B0502040204020203" pitchFamily="34" charset="0"/>
              <a:sym typeface="+mn-ea"/>
            </a:endParaRP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92E6B50F-629D-EE09-AAB0-C81652306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40" y="1035685"/>
            <a:ext cx="7772400" cy="783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9936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80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Serentity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2332732" y="4634435"/>
            <a:ext cx="2356311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Effort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60090" y="646763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Humility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045790" y="330400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Transparency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5379720" y="4647565"/>
            <a:ext cx="294703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Compassion</a:t>
            </a:r>
          </a:p>
        </p:txBody>
      </p:sp>
      <p:cxnSp>
        <p:nvCxnSpPr>
          <p:cNvPr id="17" name="Straight Arrow Connector 16"/>
          <p:cNvCxnSpPr>
            <a:stCxn id="13" idx="2"/>
            <a:endCxn id="7" idx="0"/>
          </p:cNvCxnSpPr>
          <p:nvPr/>
        </p:nvCxnSpPr>
        <p:spPr>
          <a:xfrm>
            <a:off x="3511842" y="4140953"/>
            <a:ext cx="0" cy="493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5992787" y="2504559"/>
            <a:ext cx="233489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9" idx="0"/>
          </p:cNvCxnSpPr>
          <p:nvPr/>
        </p:nvCxnSpPr>
        <p:spPr>
          <a:xfrm flipH="1">
            <a:off x="1738603" y="5503176"/>
            <a:ext cx="1772920" cy="964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8867127" y="464728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Listening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86156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Santiago Colorado Arias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3214200" y="646757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Duty</a:t>
            </a:r>
          </a:p>
        </p:txBody>
      </p:sp>
      <p:cxnSp>
        <p:nvCxnSpPr>
          <p:cNvPr id="3" name="直接箭头连接符 2"/>
          <p:cNvCxnSpPr>
            <a:stCxn id="7" idx="2"/>
            <a:endCxn id="2" idx="0"/>
          </p:cNvCxnSpPr>
          <p:nvPr/>
        </p:nvCxnSpPr>
        <p:spPr>
          <a:xfrm>
            <a:off x="3510915" y="5502910"/>
            <a:ext cx="984250" cy="9645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10" idx="2"/>
            <a:endCxn id="12" idx="0"/>
          </p:cNvCxnSpPr>
          <p:nvPr/>
        </p:nvCxnSpPr>
        <p:spPr>
          <a:xfrm flipH="1">
            <a:off x="6853555" y="4172585"/>
            <a:ext cx="147320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0" idx="2"/>
            <a:endCxn id="39" idx="0"/>
          </p:cNvCxnSpPr>
          <p:nvPr/>
        </p:nvCxnSpPr>
        <p:spPr>
          <a:xfrm>
            <a:off x="8326755" y="4172585"/>
            <a:ext cx="163195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2499995" y="3272155"/>
            <a:ext cx="202247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Outcomes</a:t>
            </a:r>
          </a:p>
        </p:txBody>
      </p:sp>
      <p:cxnSp>
        <p:nvCxnSpPr>
          <p:cNvPr id="14" name="直接箭头连接符 13"/>
          <p:cNvCxnSpPr>
            <a:stCxn id="6" idx="2"/>
            <a:endCxn id="13" idx="0"/>
          </p:cNvCxnSpPr>
          <p:nvPr/>
        </p:nvCxnSpPr>
        <p:spPr>
          <a:xfrm flipH="1">
            <a:off x="3511550" y="2504440"/>
            <a:ext cx="2480945" cy="767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429385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Freedom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4813677" y="6545785"/>
            <a:ext cx="2356311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Mindfulness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2988990" y="799163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Health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4230370" y="3843020"/>
            <a:ext cx="352361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Self-actualization &amp; Growth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2929890" y="5186680"/>
            <a:ext cx="281495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Persistence</a:t>
            </a:r>
          </a:p>
        </p:txBody>
      </p:sp>
      <p:cxnSp>
        <p:nvCxnSpPr>
          <p:cNvPr id="21" name="Straight Arrow Connector 20"/>
          <p:cNvCxnSpPr>
            <a:stCxn id="7" idx="2"/>
            <a:endCxn id="9" idx="0"/>
          </p:cNvCxnSpPr>
          <p:nvPr/>
        </p:nvCxnSpPr>
        <p:spPr>
          <a:xfrm flipH="1">
            <a:off x="4367503" y="7414526"/>
            <a:ext cx="1624965" cy="577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6417297" y="5186397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Adapting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86156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Benjamin Costa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6343480" y="801443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Family</a:t>
            </a:r>
          </a:p>
        </p:txBody>
      </p:sp>
      <p:cxnSp>
        <p:nvCxnSpPr>
          <p:cNvPr id="3" name="直接箭头连接符 2"/>
          <p:cNvCxnSpPr>
            <a:stCxn id="7" idx="2"/>
            <a:endCxn id="2" idx="0"/>
          </p:cNvCxnSpPr>
          <p:nvPr/>
        </p:nvCxnSpPr>
        <p:spPr>
          <a:xfrm>
            <a:off x="5992495" y="7414260"/>
            <a:ext cx="1631950" cy="6000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10" idx="2"/>
            <a:endCxn id="12" idx="0"/>
          </p:cNvCxnSpPr>
          <p:nvPr/>
        </p:nvCxnSpPr>
        <p:spPr>
          <a:xfrm flipH="1">
            <a:off x="4337685" y="4711700"/>
            <a:ext cx="165481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0" idx="2"/>
            <a:endCxn id="39" idx="0"/>
          </p:cNvCxnSpPr>
          <p:nvPr/>
        </p:nvCxnSpPr>
        <p:spPr>
          <a:xfrm>
            <a:off x="5992495" y="4711700"/>
            <a:ext cx="151638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4980940" y="2670810"/>
            <a:ext cx="202247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Wealth</a:t>
            </a:r>
          </a:p>
        </p:txBody>
      </p:sp>
      <p:cxnSp>
        <p:nvCxnSpPr>
          <p:cNvPr id="5" name="直接箭头连接符 4"/>
          <p:cNvCxnSpPr>
            <a:endCxn id="13" idx="0"/>
          </p:cNvCxnSpPr>
          <p:nvPr/>
        </p:nvCxnSpPr>
        <p:spPr>
          <a:xfrm flipH="1">
            <a:off x="5992495" y="2296160"/>
            <a:ext cx="6350" cy="374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3" idx="2"/>
            <a:endCxn id="10" idx="0"/>
          </p:cNvCxnSpPr>
          <p:nvPr/>
        </p:nvCxnSpPr>
        <p:spPr>
          <a:xfrm>
            <a:off x="5992495" y="3539490"/>
            <a:ext cx="0" cy="3035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2" idx="2"/>
            <a:endCxn id="7" idx="0"/>
          </p:cNvCxnSpPr>
          <p:nvPr/>
        </p:nvCxnSpPr>
        <p:spPr>
          <a:xfrm>
            <a:off x="4337685" y="6055360"/>
            <a:ext cx="1654175" cy="490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9" idx="2"/>
            <a:endCxn id="7" idx="0"/>
          </p:cNvCxnSpPr>
          <p:nvPr/>
        </p:nvCxnSpPr>
        <p:spPr>
          <a:xfrm flipH="1">
            <a:off x="5991860" y="6055360"/>
            <a:ext cx="1517015" cy="490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Legacy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475660" y="686387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Make A Difference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045790" y="330400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Uniqueness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5992787" y="2504559"/>
            <a:ext cx="233489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2"/>
            <a:endCxn id="9" idx="0"/>
          </p:cNvCxnSpPr>
          <p:nvPr/>
        </p:nvCxnSpPr>
        <p:spPr>
          <a:xfrm flipH="1">
            <a:off x="1854173" y="6008001"/>
            <a:ext cx="11430" cy="855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6170917" y="51387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Heart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Alessandro Creso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3329770" y="686381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Valued</a:t>
            </a:r>
          </a:p>
        </p:txBody>
      </p:sp>
      <p:cxnSp>
        <p:nvCxnSpPr>
          <p:cNvPr id="3" name="直接箭头连接符 2"/>
          <p:cNvCxnSpPr>
            <a:stCxn id="22" idx="2"/>
            <a:endCxn id="2" idx="0"/>
          </p:cNvCxnSpPr>
          <p:nvPr/>
        </p:nvCxnSpPr>
        <p:spPr>
          <a:xfrm flipH="1">
            <a:off x="4610735" y="6007735"/>
            <a:ext cx="11430" cy="855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0" idx="2"/>
            <a:endCxn id="39" idx="0"/>
          </p:cNvCxnSpPr>
          <p:nvPr/>
        </p:nvCxnSpPr>
        <p:spPr>
          <a:xfrm flipH="1">
            <a:off x="7262495" y="4172585"/>
            <a:ext cx="1064260" cy="96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2166620" y="3272155"/>
            <a:ext cx="29781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Fulfilment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655695" y="2515235"/>
            <a:ext cx="2334260" cy="756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487090" y="513921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Greatness</a:t>
            </a:r>
          </a:p>
        </p:txBody>
      </p:sp>
      <p:cxnSp>
        <p:nvCxnSpPr>
          <p:cNvPr id="20" name="Straight Arrow Connector 20"/>
          <p:cNvCxnSpPr>
            <a:endCxn id="18" idx="0"/>
          </p:cNvCxnSpPr>
          <p:nvPr/>
        </p:nvCxnSpPr>
        <p:spPr>
          <a:xfrm flipH="1">
            <a:off x="1865603" y="4174756"/>
            <a:ext cx="1772920" cy="964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9"/>
          <p:cNvSpPr/>
          <p:nvPr/>
        </p:nvSpPr>
        <p:spPr>
          <a:xfrm>
            <a:off x="3341200" y="51391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Diligence</a:t>
            </a:r>
          </a:p>
        </p:txBody>
      </p:sp>
      <p:cxnSp>
        <p:nvCxnSpPr>
          <p:cNvPr id="23" name="直接箭头连接符 22"/>
          <p:cNvCxnSpPr>
            <a:endCxn id="22" idx="0"/>
          </p:cNvCxnSpPr>
          <p:nvPr/>
        </p:nvCxnSpPr>
        <p:spPr>
          <a:xfrm>
            <a:off x="3637915" y="4174490"/>
            <a:ext cx="984250" cy="9645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Rectangle: Rounded Corners 38"/>
          <p:cNvSpPr/>
          <p:nvPr/>
        </p:nvSpPr>
        <p:spPr>
          <a:xfrm>
            <a:off x="8572487" y="51387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Courage</a:t>
            </a:r>
          </a:p>
        </p:txBody>
      </p:sp>
      <p:cxnSp>
        <p:nvCxnSpPr>
          <p:cNvPr id="5" name="直接箭头连接符 4"/>
          <p:cNvCxnSpPr>
            <a:stCxn id="10" idx="2"/>
            <a:endCxn id="4" idx="0"/>
          </p:cNvCxnSpPr>
          <p:nvPr/>
        </p:nvCxnSpPr>
        <p:spPr>
          <a:xfrm>
            <a:off x="8326755" y="4172585"/>
            <a:ext cx="1337310" cy="96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Harmony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045790" y="330400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Grace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5992787" y="2504559"/>
            <a:ext cx="233489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6170917" y="51387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Humor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Theodore Davidson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5989785" y="669744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Creativity</a:t>
            </a:r>
          </a:p>
        </p:txBody>
      </p:sp>
      <p:cxnSp>
        <p:nvCxnSpPr>
          <p:cNvPr id="3" name="直接箭头连接符 2"/>
          <p:cNvCxnSpPr>
            <a:stCxn id="39" idx="2"/>
            <a:endCxn id="2" idx="0"/>
          </p:cNvCxnSpPr>
          <p:nvPr/>
        </p:nvCxnSpPr>
        <p:spPr>
          <a:xfrm>
            <a:off x="7262495" y="6007735"/>
            <a:ext cx="8255" cy="689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0" idx="2"/>
            <a:endCxn id="39" idx="0"/>
          </p:cNvCxnSpPr>
          <p:nvPr/>
        </p:nvCxnSpPr>
        <p:spPr>
          <a:xfrm flipH="1">
            <a:off x="7262495" y="4172585"/>
            <a:ext cx="1064260" cy="96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2166620" y="3272155"/>
            <a:ext cx="29781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Improvement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655695" y="2515235"/>
            <a:ext cx="2334260" cy="756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487090" y="513921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Mentoring</a:t>
            </a:r>
          </a:p>
        </p:txBody>
      </p:sp>
      <p:cxnSp>
        <p:nvCxnSpPr>
          <p:cNvPr id="20" name="Straight Arrow Connector 20"/>
          <p:cNvCxnSpPr>
            <a:endCxn id="18" idx="0"/>
          </p:cNvCxnSpPr>
          <p:nvPr/>
        </p:nvCxnSpPr>
        <p:spPr>
          <a:xfrm flipH="1">
            <a:off x="1865603" y="4174756"/>
            <a:ext cx="1772920" cy="964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9"/>
          <p:cNvSpPr/>
          <p:nvPr/>
        </p:nvSpPr>
        <p:spPr>
          <a:xfrm>
            <a:off x="3341200" y="51391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Financial Security</a:t>
            </a:r>
          </a:p>
        </p:txBody>
      </p:sp>
      <p:cxnSp>
        <p:nvCxnSpPr>
          <p:cNvPr id="23" name="直接箭头连接符 22"/>
          <p:cNvCxnSpPr>
            <a:endCxn id="22" idx="0"/>
          </p:cNvCxnSpPr>
          <p:nvPr/>
        </p:nvCxnSpPr>
        <p:spPr>
          <a:xfrm>
            <a:off x="3637915" y="4174490"/>
            <a:ext cx="984250" cy="9645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Rectangle: Rounded Corners 38"/>
          <p:cNvSpPr/>
          <p:nvPr/>
        </p:nvSpPr>
        <p:spPr>
          <a:xfrm>
            <a:off x="8572487" y="51387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Valued</a:t>
            </a:r>
            <a:endParaRPr lang="en-US" altLang="zh-CN" sz="3200" b="1" dirty="0">
              <a:ea typeface="Roboto Bk" pitchFamily="2" charset="0"/>
            </a:endParaRPr>
          </a:p>
        </p:txBody>
      </p:sp>
      <p:cxnSp>
        <p:nvCxnSpPr>
          <p:cNvPr id="5" name="直接箭头连接符 4"/>
          <p:cNvCxnSpPr>
            <a:stCxn id="10" idx="2"/>
            <a:endCxn id="4" idx="0"/>
          </p:cNvCxnSpPr>
          <p:nvPr/>
        </p:nvCxnSpPr>
        <p:spPr>
          <a:xfrm>
            <a:off x="8326755" y="4172585"/>
            <a:ext cx="1337310" cy="96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Equanimity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045790" y="330400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Valued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5992787" y="2504559"/>
            <a:ext cx="233489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7235177" y="51387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Generosity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Elvins Derisma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7054045" y="669744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Creativity</a:t>
            </a:r>
          </a:p>
        </p:txBody>
      </p:sp>
      <p:cxnSp>
        <p:nvCxnSpPr>
          <p:cNvPr id="3" name="直接箭头连接符 2"/>
          <p:cNvCxnSpPr>
            <a:stCxn id="39" idx="2"/>
            <a:endCxn id="2" idx="0"/>
          </p:cNvCxnSpPr>
          <p:nvPr/>
        </p:nvCxnSpPr>
        <p:spPr>
          <a:xfrm>
            <a:off x="8326755" y="6007735"/>
            <a:ext cx="8255" cy="689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0" idx="2"/>
            <a:endCxn id="39" idx="0"/>
          </p:cNvCxnSpPr>
          <p:nvPr/>
        </p:nvCxnSpPr>
        <p:spPr>
          <a:xfrm>
            <a:off x="8326755" y="4172585"/>
            <a:ext cx="0" cy="96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2166620" y="3272155"/>
            <a:ext cx="29781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Success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655695" y="2515235"/>
            <a:ext cx="2334260" cy="756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2277155" y="513921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Progress</a:t>
            </a:r>
          </a:p>
        </p:txBody>
      </p:sp>
      <p:cxnSp>
        <p:nvCxnSpPr>
          <p:cNvPr id="20" name="Straight Arrow Connector 20"/>
          <p:cNvCxnSpPr>
            <a:stCxn id="13" idx="2"/>
            <a:endCxn id="18" idx="0"/>
          </p:cNvCxnSpPr>
          <p:nvPr/>
        </p:nvCxnSpPr>
        <p:spPr>
          <a:xfrm>
            <a:off x="3655668" y="4141101"/>
            <a:ext cx="0" cy="99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9"/>
          <p:cNvSpPr/>
          <p:nvPr/>
        </p:nvSpPr>
        <p:spPr>
          <a:xfrm>
            <a:off x="2374730" y="669744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Opportunity</a:t>
            </a:r>
          </a:p>
        </p:txBody>
      </p:sp>
      <p:cxnSp>
        <p:nvCxnSpPr>
          <p:cNvPr id="23" name="直接箭头连接符 22"/>
          <p:cNvCxnSpPr>
            <a:stCxn id="18" idx="2"/>
            <a:endCxn id="22" idx="0"/>
          </p:cNvCxnSpPr>
          <p:nvPr/>
        </p:nvCxnSpPr>
        <p:spPr>
          <a:xfrm>
            <a:off x="3655695" y="6007735"/>
            <a:ext cx="0" cy="689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Rectangle: Rounded Corners 9"/>
          <p:cNvSpPr/>
          <p:nvPr/>
        </p:nvSpPr>
        <p:spPr>
          <a:xfrm>
            <a:off x="2374730" y="80601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Adventure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3655695" y="7556500"/>
            <a:ext cx="2540" cy="5035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429385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Fulfillment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4813677" y="5480890"/>
            <a:ext cx="2356311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Reliability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1362755" y="6926740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Happiness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2929890" y="4121785"/>
            <a:ext cx="281495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Freedom</a:t>
            </a:r>
          </a:p>
        </p:txBody>
      </p:sp>
      <p:cxnSp>
        <p:nvCxnSpPr>
          <p:cNvPr id="21" name="Straight Arrow Connector 20"/>
          <p:cNvCxnSpPr>
            <a:stCxn id="7" idx="2"/>
            <a:endCxn id="9" idx="0"/>
          </p:cNvCxnSpPr>
          <p:nvPr/>
        </p:nvCxnSpPr>
        <p:spPr>
          <a:xfrm flipH="1">
            <a:off x="2741268" y="6349631"/>
            <a:ext cx="3251200" cy="577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6417310" y="4121785"/>
            <a:ext cx="255968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Achievement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86156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Christopher Dionne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4717245" y="694953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Deligence</a:t>
            </a:r>
          </a:p>
        </p:txBody>
      </p:sp>
      <p:cxnSp>
        <p:nvCxnSpPr>
          <p:cNvPr id="3" name="直接箭头连接符 2"/>
          <p:cNvCxnSpPr>
            <a:stCxn id="7" idx="2"/>
            <a:endCxn id="2" idx="0"/>
          </p:cNvCxnSpPr>
          <p:nvPr/>
        </p:nvCxnSpPr>
        <p:spPr>
          <a:xfrm>
            <a:off x="5992495" y="6349365"/>
            <a:ext cx="5715" cy="6000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13" idx="2"/>
            <a:endCxn id="12" idx="0"/>
          </p:cNvCxnSpPr>
          <p:nvPr/>
        </p:nvCxnSpPr>
        <p:spPr>
          <a:xfrm flipH="1">
            <a:off x="4337685" y="3539490"/>
            <a:ext cx="1654810" cy="5822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3" idx="2"/>
            <a:endCxn id="39" idx="0"/>
          </p:cNvCxnSpPr>
          <p:nvPr/>
        </p:nvCxnSpPr>
        <p:spPr>
          <a:xfrm>
            <a:off x="5992495" y="3539490"/>
            <a:ext cx="1704975" cy="5822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4980940" y="2670810"/>
            <a:ext cx="202247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Family</a:t>
            </a:r>
          </a:p>
        </p:txBody>
      </p:sp>
      <p:cxnSp>
        <p:nvCxnSpPr>
          <p:cNvPr id="5" name="直接箭头连接符 4"/>
          <p:cNvCxnSpPr>
            <a:endCxn id="13" idx="0"/>
          </p:cNvCxnSpPr>
          <p:nvPr/>
        </p:nvCxnSpPr>
        <p:spPr>
          <a:xfrm flipH="1">
            <a:off x="5992495" y="2296160"/>
            <a:ext cx="6350" cy="374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2" idx="2"/>
            <a:endCxn id="7" idx="0"/>
          </p:cNvCxnSpPr>
          <p:nvPr/>
        </p:nvCxnSpPr>
        <p:spPr>
          <a:xfrm>
            <a:off x="4337685" y="4990465"/>
            <a:ext cx="1654175" cy="490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9" idx="2"/>
            <a:endCxn id="7" idx="0"/>
          </p:cNvCxnSpPr>
          <p:nvPr/>
        </p:nvCxnSpPr>
        <p:spPr>
          <a:xfrm flipH="1">
            <a:off x="5992495" y="4990465"/>
            <a:ext cx="1704975" cy="490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Rectangle: Rounded Corners 8"/>
          <p:cNvSpPr/>
          <p:nvPr/>
        </p:nvSpPr>
        <p:spPr>
          <a:xfrm>
            <a:off x="7903255" y="6926740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Passion</a:t>
            </a:r>
          </a:p>
        </p:txBody>
      </p:sp>
      <p:cxnSp>
        <p:nvCxnSpPr>
          <p:cNvPr id="17" name="Straight Arrow Connector 20"/>
          <p:cNvCxnSpPr>
            <a:endCxn id="14" idx="0"/>
          </p:cNvCxnSpPr>
          <p:nvPr/>
        </p:nvCxnSpPr>
        <p:spPr>
          <a:xfrm>
            <a:off x="5998818" y="6355346"/>
            <a:ext cx="3282950" cy="57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Peace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045790" y="330400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Legacy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5992787" y="2504559"/>
            <a:ext cx="233489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7160260" y="5139055"/>
            <a:ext cx="192087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Discovery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Matthew Dripps</a:t>
            </a:r>
          </a:p>
        </p:txBody>
      </p:sp>
      <p:cxnSp>
        <p:nvCxnSpPr>
          <p:cNvPr id="11" name="直接箭头连接符 10"/>
          <p:cNvCxnSpPr>
            <a:stCxn id="10" idx="2"/>
            <a:endCxn id="39" idx="0"/>
          </p:cNvCxnSpPr>
          <p:nvPr/>
        </p:nvCxnSpPr>
        <p:spPr>
          <a:xfrm flipH="1">
            <a:off x="8121015" y="4172585"/>
            <a:ext cx="205740" cy="96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2166620" y="3272155"/>
            <a:ext cx="29781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Stability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655695" y="2515235"/>
            <a:ext cx="2334260" cy="756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61595" y="5139055"/>
            <a:ext cx="261810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Acknowledgement</a:t>
            </a:r>
          </a:p>
        </p:txBody>
      </p:sp>
      <p:cxnSp>
        <p:nvCxnSpPr>
          <p:cNvPr id="20" name="Straight Arrow Connector 20"/>
          <p:cNvCxnSpPr>
            <a:stCxn id="13" idx="2"/>
            <a:endCxn id="18" idx="0"/>
          </p:cNvCxnSpPr>
          <p:nvPr/>
        </p:nvCxnSpPr>
        <p:spPr>
          <a:xfrm flipH="1">
            <a:off x="1370938" y="4141101"/>
            <a:ext cx="2284730" cy="99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9"/>
          <p:cNvSpPr/>
          <p:nvPr/>
        </p:nvSpPr>
        <p:spPr>
          <a:xfrm>
            <a:off x="2837180" y="5139055"/>
            <a:ext cx="174815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Agency</a:t>
            </a:r>
          </a:p>
        </p:txBody>
      </p:sp>
      <p:cxnSp>
        <p:nvCxnSpPr>
          <p:cNvPr id="23" name="直接箭头连接符 22"/>
          <p:cNvCxnSpPr>
            <a:stCxn id="13" idx="2"/>
            <a:endCxn id="22" idx="0"/>
          </p:cNvCxnSpPr>
          <p:nvPr/>
        </p:nvCxnSpPr>
        <p:spPr>
          <a:xfrm>
            <a:off x="3655695" y="4140835"/>
            <a:ext cx="5588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Rectangle: Rounded Corners 38"/>
          <p:cNvSpPr/>
          <p:nvPr/>
        </p:nvSpPr>
        <p:spPr>
          <a:xfrm>
            <a:off x="9175115" y="5139055"/>
            <a:ext cx="301307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Industriousness</a:t>
            </a:r>
            <a:endParaRPr lang="en-US" altLang="zh-CN" sz="3200" b="1" dirty="0">
              <a:ea typeface="Roboto Bk" pitchFamily="2" charset="0"/>
            </a:endParaRPr>
          </a:p>
        </p:txBody>
      </p:sp>
      <p:cxnSp>
        <p:nvCxnSpPr>
          <p:cNvPr id="5" name="直接箭头连接符 4"/>
          <p:cNvCxnSpPr>
            <a:stCxn id="10" idx="2"/>
            <a:endCxn id="4" idx="0"/>
          </p:cNvCxnSpPr>
          <p:nvPr/>
        </p:nvCxnSpPr>
        <p:spPr>
          <a:xfrm>
            <a:off x="8326755" y="4172585"/>
            <a:ext cx="2355215" cy="96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Rectangle: Rounded Corners 9"/>
          <p:cNvSpPr/>
          <p:nvPr/>
        </p:nvSpPr>
        <p:spPr>
          <a:xfrm>
            <a:off x="4678680" y="5143500"/>
            <a:ext cx="235458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Authenticity</a:t>
            </a:r>
          </a:p>
        </p:txBody>
      </p:sp>
      <p:cxnSp>
        <p:nvCxnSpPr>
          <p:cNvPr id="8" name="直接箭头连接符 7"/>
          <p:cNvCxnSpPr>
            <a:stCxn id="10" idx="2"/>
            <a:endCxn id="7" idx="0"/>
          </p:cNvCxnSpPr>
          <p:nvPr/>
        </p:nvCxnSpPr>
        <p:spPr>
          <a:xfrm flipH="1">
            <a:off x="5855970" y="4172585"/>
            <a:ext cx="2470785" cy="970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3" idx="2"/>
          </p:cNvCxnSpPr>
          <p:nvPr/>
        </p:nvCxnSpPr>
        <p:spPr>
          <a:xfrm>
            <a:off x="3655695" y="4140835"/>
            <a:ext cx="2265680" cy="10312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Inner Harmony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1755185" y="686387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Loyalty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045790" y="330400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Impact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5992787" y="2504559"/>
            <a:ext cx="233489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2" idx="2"/>
            <a:endCxn id="9" idx="0"/>
          </p:cNvCxnSpPr>
          <p:nvPr/>
        </p:nvCxnSpPr>
        <p:spPr>
          <a:xfrm flipH="1">
            <a:off x="3133698" y="6008001"/>
            <a:ext cx="1488440" cy="855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7235177" y="51387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Growth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Tiina Drissen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4609295" y="686381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Empathy</a:t>
            </a:r>
          </a:p>
        </p:txBody>
      </p:sp>
      <p:cxnSp>
        <p:nvCxnSpPr>
          <p:cNvPr id="3" name="直接箭头连接符 2"/>
          <p:cNvCxnSpPr>
            <a:stCxn id="22" idx="2"/>
            <a:endCxn id="2" idx="0"/>
          </p:cNvCxnSpPr>
          <p:nvPr/>
        </p:nvCxnSpPr>
        <p:spPr>
          <a:xfrm>
            <a:off x="4622165" y="6007735"/>
            <a:ext cx="1268095" cy="855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0" idx="2"/>
            <a:endCxn id="39" idx="0"/>
          </p:cNvCxnSpPr>
          <p:nvPr/>
        </p:nvCxnSpPr>
        <p:spPr>
          <a:xfrm>
            <a:off x="8326755" y="4172585"/>
            <a:ext cx="0" cy="96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2166620" y="3272155"/>
            <a:ext cx="29781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Authenticity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655695" y="2515235"/>
            <a:ext cx="2334260" cy="756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487090" y="513921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Fun</a:t>
            </a:r>
          </a:p>
        </p:txBody>
      </p:sp>
      <p:cxnSp>
        <p:nvCxnSpPr>
          <p:cNvPr id="20" name="Straight Arrow Connector 20"/>
          <p:cNvCxnSpPr>
            <a:endCxn id="18" idx="0"/>
          </p:cNvCxnSpPr>
          <p:nvPr/>
        </p:nvCxnSpPr>
        <p:spPr>
          <a:xfrm flipH="1">
            <a:off x="1865603" y="4174756"/>
            <a:ext cx="1772920" cy="964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9"/>
          <p:cNvSpPr/>
          <p:nvPr/>
        </p:nvSpPr>
        <p:spPr>
          <a:xfrm>
            <a:off x="3341200" y="51391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Integrity</a:t>
            </a:r>
          </a:p>
        </p:txBody>
      </p:sp>
      <p:cxnSp>
        <p:nvCxnSpPr>
          <p:cNvPr id="23" name="直接箭头连接符 22"/>
          <p:cNvCxnSpPr>
            <a:endCxn id="22" idx="0"/>
          </p:cNvCxnSpPr>
          <p:nvPr/>
        </p:nvCxnSpPr>
        <p:spPr>
          <a:xfrm>
            <a:off x="3637915" y="4174490"/>
            <a:ext cx="984250" cy="9645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Fulfillment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331845" y="6863715"/>
            <a:ext cx="25717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Passion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045790" y="330400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Relationships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5992787" y="2504559"/>
            <a:ext cx="233489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2" idx="2"/>
            <a:endCxn id="9" idx="0"/>
          </p:cNvCxnSpPr>
          <p:nvPr/>
        </p:nvCxnSpPr>
        <p:spPr>
          <a:xfrm flipH="1">
            <a:off x="4617693" y="6008001"/>
            <a:ext cx="4445" cy="855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0" y="389255"/>
            <a:ext cx="5659755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Daniel Enriquez Rodriguez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6186170" y="6863715"/>
            <a:ext cx="269240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Perseverance</a:t>
            </a:r>
          </a:p>
        </p:txBody>
      </p:sp>
      <p:cxnSp>
        <p:nvCxnSpPr>
          <p:cNvPr id="3" name="直接箭头连接符 2"/>
          <p:cNvCxnSpPr>
            <a:stCxn id="22" idx="2"/>
            <a:endCxn id="2" idx="0"/>
          </p:cNvCxnSpPr>
          <p:nvPr/>
        </p:nvCxnSpPr>
        <p:spPr>
          <a:xfrm>
            <a:off x="4622165" y="6007735"/>
            <a:ext cx="2910205" cy="855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2166620" y="3272155"/>
            <a:ext cx="29781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Purpose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655695" y="2515235"/>
            <a:ext cx="2334260" cy="756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487090" y="513921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Knowledge</a:t>
            </a:r>
          </a:p>
        </p:txBody>
      </p:sp>
      <p:cxnSp>
        <p:nvCxnSpPr>
          <p:cNvPr id="20" name="Straight Arrow Connector 20"/>
          <p:cNvCxnSpPr>
            <a:endCxn id="18" idx="0"/>
          </p:cNvCxnSpPr>
          <p:nvPr/>
        </p:nvCxnSpPr>
        <p:spPr>
          <a:xfrm flipH="1">
            <a:off x="1865603" y="4174756"/>
            <a:ext cx="1772920" cy="964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9"/>
          <p:cNvSpPr/>
          <p:nvPr/>
        </p:nvSpPr>
        <p:spPr>
          <a:xfrm>
            <a:off x="3341200" y="51391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Resilience</a:t>
            </a:r>
          </a:p>
        </p:txBody>
      </p:sp>
      <p:cxnSp>
        <p:nvCxnSpPr>
          <p:cNvPr id="23" name="直接箭头连接符 22"/>
          <p:cNvCxnSpPr>
            <a:endCxn id="22" idx="0"/>
          </p:cNvCxnSpPr>
          <p:nvPr/>
        </p:nvCxnSpPr>
        <p:spPr>
          <a:xfrm>
            <a:off x="3637915" y="4174490"/>
            <a:ext cx="984250" cy="9645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Rectangle: Rounded Corners 8"/>
          <p:cNvSpPr/>
          <p:nvPr/>
        </p:nvSpPr>
        <p:spPr>
          <a:xfrm>
            <a:off x="479470" y="686387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Curiosity</a:t>
            </a:r>
          </a:p>
        </p:txBody>
      </p:sp>
      <p:cxnSp>
        <p:nvCxnSpPr>
          <p:cNvPr id="5" name="Straight Arrow Connector 20"/>
          <p:cNvCxnSpPr/>
          <p:nvPr/>
        </p:nvCxnSpPr>
        <p:spPr>
          <a:xfrm flipH="1">
            <a:off x="1861158" y="6008001"/>
            <a:ext cx="4445" cy="855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Relationships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2332732" y="3272360"/>
            <a:ext cx="2356311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Courage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6919278" y="3272360"/>
            <a:ext cx="281474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Appreciation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60090" y="5105560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Action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5845005" y="508581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Regard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9054552" y="5105560"/>
            <a:ext cx="2731636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Gratitude</a:t>
            </a:r>
          </a:p>
        </p:txBody>
      </p: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 flipH="1">
            <a:off x="3511842" y="2504558"/>
            <a:ext cx="248094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5992787" y="2504559"/>
            <a:ext cx="233489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9" idx="0"/>
          </p:cNvCxnSpPr>
          <p:nvPr/>
        </p:nvCxnSpPr>
        <p:spPr>
          <a:xfrm flipH="1">
            <a:off x="1738603" y="4141101"/>
            <a:ext cx="1772920" cy="964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10" idx="0"/>
          </p:cNvCxnSpPr>
          <p:nvPr/>
        </p:nvCxnSpPr>
        <p:spPr>
          <a:xfrm flipH="1">
            <a:off x="7125863" y="4141101"/>
            <a:ext cx="1201420" cy="944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12" idx="0"/>
          </p:cNvCxnSpPr>
          <p:nvPr/>
        </p:nvCxnSpPr>
        <p:spPr>
          <a:xfrm>
            <a:off x="8326648" y="4141101"/>
            <a:ext cx="2093722" cy="964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  <a:endCxn id="39" idx="0"/>
          </p:cNvCxnSpPr>
          <p:nvPr/>
        </p:nvCxnSpPr>
        <p:spPr>
          <a:xfrm>
            <a:off x="1738800" y="5974301"/>
            <a:ext cx="4150360" cy="1304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39" idx="0"/>
          </p:cNvCxnSpPr>
          <p:nvPr/>
        </p:nvCxnSpPr>
        <p:spPr>
          <a:xfrm flipH="1">
            <a:off x="5888825" y="5954555"/>
            <a:ext cx="1236980" cy="132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4797412" y="727872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Learning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" y="389105"/>
            <a:ext cx="3055165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Jody Brauns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3214200" y="510549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Mentorship</a:t>
            </a:r>
          </a:p>
        </p:txBody>
      </p:sp>
      <p:cxnSp>
        <p:nvCxnSpPr>
          <p:cNvPr id="3" name="直接箭头连接符 2"/>
          <p:cNvCxnSpPr>
            <a:stCxn id="7" idx="2"/>
            <a:endCxn id="2" idx="0"/>
          </p:cNvCxnSpPr>
          <p:nvPr/>
        </p:nvCxnSpPr>
        <p:spPr>
          <a:xfrm>
            <a:off x="3510915" y="4140835"/>
            <a:ext cx="984250" cy="9645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2" idx="2"/>
            <a:endCxn id="39" idx="0"/>
          </p:cNvCxnSpPr>
          <p:nvPr/>
        </p:nvCxnSpPr>
        <p:spPr>
          <a:xfrm>
            <a:off x="4495165" y="5974080"/>
            <a:ext cx="1393825" cy="1304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12" idx="2"/>
            <a:endCxn id="39" idx="0"/>
          </p:cNvCxnSpPr>
          <p:nvPr/>
        </p:nvCxnSpPr>
        <p:spPr>
          <a:xfrm flipH="1">
            <a:off x="5888990" y="5974080"/>
            <a:ext cx="4531360" cy="1304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39" idx="0"/>
          </p:cNvCxnSpPr>
          <p:nvPr/>
        </p:nvCxnSpPr>
        <p:spPr>
          <a:xfrm flipH="1">
            <a:off x="5888990" y="2498090"/>
            <a:ext cx="111760" cy="4780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Peace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508070" y="328812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Growth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92787" y="2504559"/>
            <a:ext cx="2796540" cy="78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2"/>
            <a:endCxn id="2" idx="0"/>
          </p:cNvCxnSpPr>
          <p:nvPr/>
        </p:nvCxnSpPr>
        <p:spPr>
          <a:xfrm>
            <a:off x="1865603" y="6008001"/>
            <a:ext cx="4024630" cy="855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7550785" y="5139055"/>
            <a:ext cx="248094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Mindfulness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Octavia Figueroa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4609295" y="686381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Faith</a:t>
            </a:r>
          </a:p>
        </p:txBody>
      </p:sp>
      <p:cxnSp>
        <p:nvCxnSpPr>
          <p:cNvPr id="3" name="直接箭头连接符 2"/>
          <p:cNvCxnSpPr>
            <a:stCxn id="22" idx="2"/>
            <a:endCxn id="2" idx="0"/>
          </p:cNvCxnSpPr>
          <p:nvPr/>
        </p:nvCxnSpPr>
        <p:spPr>
          <a:xfrm>
            <a:off x="4622165" y="6007735"/>
            <a:ext cx="1268095" cy="855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0" idx="2"/>
            <a:endCxn id="39" idx="0"/>
          </p:cNvCxnSpPr>
          <p:nvPr/>
        </p:nvCxnSpPr>
        <p:spPr>
          <a:xfrm>
            <a:off x="8789035" y="4156710"/>
            <a:ext cx="2540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1638300" y="3272155"/>
            <a:ext cx="29781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Family + Relationships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127375" y="2489200"/>
            <a:ext cx="2871470" cy="7829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487090" y="513921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Giving</a:t>
            </a:r>
          </a:p>
        </p:txBody>
      </p:sp>
      <p:cxnSp>
        <p:nvCxnSpPr>
          <p:cNvPr id="20" name="Straight Arrow Connector 20"/>
          <p:cNvCxnSpPr>
            <a:stCxn id="13" idx="2"/>
            <a:endCxn id="18" idx="0"/>
          </p:cNvCxnSpPr>
          <p:nvPr/>
        </p:nvCxnSpPr>
        <p:spPr>
          <a:xfrm flipH="1">
            <a:off x="1865603" y="4141101"/>
            <a:ext cx="1261745" cy="99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9"/>
          <p:cNvSpPr/>
          <p:nvPr/>
        </p:nvSpPr>
        <p:spPr>
          <a:xfrm>
            <a:off x="3341200" y="51391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Stability</a:t>
            </a:r>
          </a:p>
        </p:txBody>
      </p:sp>
      <p:cxnSp>
        <p:nvCxnSpPr>
          <p:cNvPr id="23" name="直接箭头连接符 22"/>
          <p:cNvCxnSpPr>
            <a:stCxn id="13" idx="2"/>
            <a:endCxn id="22" idx="0"/>
          </p:cNvCxnSpPr>
          <p:nvPr/>
        </p:nvCxnSpPr>
        <p:spPr>
          <a:xfrm>
            <a:off x="3127375" y="4140835"/>
            <a:ext cx="149479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Rectangle: Rounded Corners 9"/>
          <p:cNvSpPr/>
          <p:nvPr/>
        </p:nvSpPr>
        <p:spPr>
          <a:xfrm>
            <a:off x="4719150" y="32722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Integrity</a:t>
            </a:r>
          </a:p>
        </p:txBody>
      </p:sp>
      <p:cxnSp>
        <p:nvCxnSpPr>
          <p:cNvPr id="5" name="Straight Arrow Connector 18"/>
          <p:cNvCxnSpPr>
            <a:stCxn id="6" idx="2"/>
            <a:endCxn id="4" idx="0"/>
          </p:cNvCxnSpPr>
          <p:nvPr/>
        </p:nvCxnSpPr>
        <p:spPr>
          <a:xfrm>
            <a:off x="5992787" y="2504559"/>
            <a:ext cx="7620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9" idx="2"/>
          </p:cNvCxnSpPr>
          <p:nvPr/>
        </p:nvCxnSpPr>
        <p:spPr>
          <a:xfrm flipH="1">
            <a:off x="5907405" y="6007735"/>
            <a:ext cx="2884170" cy="855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Significance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6278075" y="328812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Agency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92787" y="2504559"/>
            <a:ext cx="1566545" cy="78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2"/>
            <a:endCxn id="2" idx="0"/>
          </p:cNvCxnSpPr>
          <p:nvPr/>
        </p:nvCxnSpPr>
        <p:spPr>
          <a:xfrm>
            <a:off x="1617953" y="6008001"/>
            <a:ext cx="0" cy="596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Howard Font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337015" y="660409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Grit</a:t>
            </a:r>
          </a:p>
        </p:txBody>
      </p:sp>
      <p:sp>
        <p:nvSpPr>
          <p:cNvPr id="13" name="Rectangle: Rounded Corners 11"/>
          <p:cNvSpPr/>
          <p:nvPr/>
        </p:nvSpPr>
        <p:spPr>
          <a:xfrm>
            <a:off x="767080" y="3272155"/>
            <a:ext cx="233870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Wisdom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4" name="直接箭头连接符 13"/>
          <p:cNvCxnSpPr>
            <a:stCxn id="6" idx="2"/>
            <a:endCxn id="13" idx="0"/>
          </p:cNvCxnSpPr>
          <p:nvPr/>
        </p:nvCxnSpPr>
        <p:spPr>
          <a:xfrm flipH="1">
            <a:off x="1936750" y="2504440"/>
            <a:ext cx="4055745" cy="767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239440" y="513921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Expertise</a:t>
            </a:r>
          </a:p>
        </p:txBody>
      </p:sp>
      <p:cxnSp>
        <p:nvCxnSpPr>
          <p:cNvPr id="20" name="Straight Arrow Connector 20"/>
          <p:cNvCxnSpPr>
            <a:stCxn id="13" idx="2"/>
            <a:endCxn id="18" idx="0"/>
          </p:cNvCxnSpPr>
          <p:nvPr/>
        </p:nvCxnSpPr>
        <p:spPr>
          <a:xfrm flipH="1">
            <a:off x="1617953" y="4141101"/>
            <a:ext cx="318770" cy="99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9"/>
          <p:cNvSpPr/>
          <p:nvPr/>
        </p:nvSpPr>
        <p:spPr>
          <a:xfrm>
            <a:off x="3093550" y="51391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Awe</a:t>
            </a:r>
          </a:p>
        </p:txBody>
      </p:sp>
      <p:cxnSp>
        <p:nvCxnSpPr>
          <p:cNvPr id="23" name="直接箭头连接符 22"/>
          <p:cNvCxnSpPr>
            <a:stCxn id="13" idx="2"/>
            <a:endCxn id="22" idx="0"/>
          </p:cNvCxnSpPr>
          <p:nvPr/>
        </p:nvCxnSpPr>
        <p:spPr>
          <a:xfrm>
            <a:off x="1936750" y="4140835"/>
            <a:ext cx="243776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Rectangle: Rounded Corners 9"/>
          <p:cNvSpPr/>
          <p:nvPr/>
        </p:nvSpPr>
        <p:spPr>
          <a:xfrm>
            <a:off x="3489155" y="32722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Free Expression</a:t>
            </a:r>
          </a:p>
        </p:txBody>
      </p:sp>
      <p:cxnSp>
        <p:nvCxnSpPr>
          <p:cNvPr id="5" name="Straight Arrow Connector 18"/>
          <p:cNvCxnSpPr>
            <a:stCxn id="6" idx="2"/>
            <a:endCxn id="4" idx="0"/>
          </p:cNvCxnSpPr>
          <p:nvPr/>
        </p:nvCxnSpPr>
        <p:spPr>
          <a:xfrm flipH="1">
            <a:off x="4770412" y="2504559"/>
            <a:ext cx="122237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9"/>
          <p:cNvSpPr/>
          <p:nvPr/>
        </p:nvSpPr>
        <p:spPr>
          <a:xfrm>
            <a:off x="9067165" y="3272155"/>
            <a:ext cx="285051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Responsibility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9" name="Straight Arrow Connector 18"/>
          <p:cNvCxnSpPr>
            <a:endCxn id="8" idx="0"/>
          </p:cNvCxnSpPr>
          <p:nvPr/>
        </p:nvCxnSpPr>
        <p:spPr>
          <a:xfrm>
            <a:off x="5979452" y="2524244"/>
            <a:ext cx="4513580" cy="748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Inner Harmony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508070" y="328812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Balance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92787" y="2504559"/>
            <a:ext cx="2796540" cy="78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2"/>
            <a:endCxn id="2" idx="0"/>
          </p:cNvCxnSpPr>
          <p:nvPr/>
        </p:nvCxnSpPr>
        <p:spPr>
          <a:xfrm>
            <a:off x="3113378" y="6008001"/>
            <a:ext cx="2776855" cy="855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7682852" y="51387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Growth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Jamie Fremgen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4609295" y="686381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Spirituality</a:t>
            </a:r>
          </a:p>
        </p:txBody>
      </p:sp>
      <p:cxnSp>
        <p:nvCxnSpPr>
          <p:cNvPr id="3" name="直接箭头连接符 2"/>
          <p:cNvCxnSpPr>
            <a:stCxn id="22" idx="2"/>
            <a:endCxn id="2" idx="0"/>
          </p:cNvCxnSpPr>
          <p:nvPr/>
        </p:nvCxnSpPr>
        <p:spPr>
          <a:xfrm flipH="1">
            <a:off x="5890260" y="6007735"/>
            <a:ext cx="109855" cy="855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0" idx="2"/>
            <a:endCxn id="39" idx="0"/>
          </p:cNvCxnSpPr>
          <p:nvPr/>
        </p:nvCxnSpPr>
        <p:spPr>
          <a:xfrm flipH="1">
            <a:off x="8774430" y="4156710"/>
            <a:ext cx="14605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1735455" y="3272155"/>
            <a:ext cx="275653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Love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114040" y="2489200"/>
            <a:ext cx="2871470" cy="7829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1734865" y="513921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Community</a:t>
            </a:r>
          </a:p>
        </p:txBody>
      </p:sp>
      <p:cxnSp>
        <p:nvCxnSpPr>
          <p:cNvPr id="20" name="Straight Arrow Connector 20"/>
          <p:cNvCxnSpPr>
            <a:stCxn id="13" idx="2"/>
            <a:endCxn id="18" idx="0"/>
          </p:cNvCxnSpPr>
          <p:nvPr/>
        </p:nvCxnSpPr>
        <p:spPr>
          <a:xfrm flipH="1">
            <a:off x="3113378" y="4141101"/>
            <a:ext cx="635" cy="99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9"/>
          <p:cNvSpPr/>
          <p:nvPr/>
        </p:nvSpPr>
        <p:spPr>
          <a:xfrm>
            <a:off x="4719150" y="51391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Exploration</a:t>
            </a:r>
          </a:p>
        </p:txBody>
      </p:sp>
      <p:cxnSp>
        <p:nvCxnSpPr>
          <p:cNvPr id="23" name="直接箭头连接符 22"/>
          <p:cNvCxnSpPr>
            <a:stCxn id="4" idx="2"/>
            <a:endCxn id="22" idx="0"/>
          </p:cNvCxnSpPr>
          <p:nvPr/>
        </p:nvCxnSpPr>
        <p:spPr>
          <a:xfrm>
            <a:off x="6000115" y="4140835"/>
            <a:ext cx="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Rectangle: Rounded Corners 9"/>
          <p:cNvSpPr/>
          <p:nvPr/>
        </p:nvSpPr>
        <p:spPr>
          <a:xfrm>
            <a:off x="4719150" y="32722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Nature</a:t>
            </a:r>
          </a:p>
        </p:txBody>
      </p:sp>
      <p:cxnSp>
        <p:nvCxnSpPr>
          <p:cNvPr id="5" name="Straight Arrow Connector 18"/>
          <p:cNvCxnSpPr>
            <a:stCxn id="6" idx="2"/>
            <a:endCxn id="4" idx="0"/>
          </p:cNvCxnSpPr>
          <p:nvPr/>
        </p:nvCxnSpPr>
        <p:spPr>
          <a:xfrm>
            <a:off x="5992787" y="2504559"/>
            <a:ext cx="7620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9" idx="2"/>
          </p:cNvCxnSpPr>
          <p:nvPr/>
        </p:nvCxnSpPr>
        <p:spPr>
          <a:xfrm flipH="1">
            <a:off x="5890260" y="6007735"/>
            <a:ext cx="2884170" cy="855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Rectangle: Rounded Corners 38"/>
          <p:cNvSpPr/>
          <p:nvPr/>
        </p:nvSpPr>
        <p:spPr>
          <a:xfrm>
            <a:off x="9980917" y="51387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Stability</a:t>
            </a:r>
          </a:p>
        </p:txBody>
      </p:sp>
      <p:cxnSp>
        <p:nvCxnSpPr>
          <p:cNvPr id="9" name="直接箭头连接符 8"/>
          <p:cNvCxnSpPr>
            <a:stCxn id="10" idx="2"/>
            <a:endCxn id="8" idx="0"/>
          </p:cNvCxnSpPr>
          <p:nvPr/>
        </p:nvCxnSpPr>
        <p:spPr>
          <a:xfrm>
            <a:off x="8789035" y="4156710"/>
            <a:ext cx="2283460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Grounded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6145995" y="328812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Excel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92787" y="2504559"/>
            <a:ext cx="1434465" cy="78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7682852" y="51387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Expertise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Scott Gladstone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6033600" y="679142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Learning</a:t>
            </a:r>
          </a:p>
        </p:txBody>
      </p:sp>
      <p:cxnSp>
        <p:nvCxnSpPr>
          <p:cNvPr id="3" name="直接箭头连接符 2"/>
          <p:cNvCxnSpPr>
            <a:stCxn id="22" idx="2"/>
            <a:endCxn id="2" idx="0"/>
          </p:cNvCxnSpPr>
          <p:nvPr/>
        </p:nvCxnSpPr>
        <p:spPr>
          <a:xfrm>
            <a:off x="5892800" y="6007735"/>
            <a:ext cx="1421765" cy="7835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0" idx="2"/>
            <a:endCxn id="39" idx="0"/>
          </p:cNvCxnSpPr>
          <p:nvPr/>
        </p:nvCxnSpPr>
        <p:spPr>
          <a:xfrm>
            <a:off x="7426960" y="4156710"/>
            <a:ext cx="1347470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2676525" y="3272155"/>
            <a:ext cx="275653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Trust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4" name="直接箭头连接符 13"/>
          <p:cNvCxnSpPr>
            <a:stCxn id="6" idx="2"/>
            <a:endCxn id="13" idx="0"/>
          </p:cNvCxnSpPr>
          <p:nvPr/>
        </p:nvCxnSpPr>
        <p:spPr>
          <a:xfrm flipH="1">
            <a:off x="4055110" y="2504440"/>
            <a:ext cx="1937385" cy="767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1186860" y="5086510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Support</a:t>
            </a:r>
          </a:p>
        </p:txBody>
      </p:sp>
      <p:cxnSp>
        <p:nvCxnSpPr>
          <p:cNvPr id="20" name="Straight Arrow Connector 20"/>
          <p:cNvCxnSpPr>
            <a:stCxn id="13" idx="2"/>
            <a:endCxn id="18" idx="0"/>
          </p:cNvCxnSpPr>
          <p:nvPr/>
        </p:nvCxnSpPr>
        <p:spPr>
          <a:xfrm flipH="1">
            <a:off x="2565373" y="4141101"/>
            <a:ext cx="1489710" cy="945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9"/>
          <p:cNvSpPr/>
          <p:nvPr/>
        </p:nvSpPr>
        <p:spPr>
          <a:xfrm>
            <a:off x="4611835" y="51391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Mentoring</a:t>
            </a:r>
          </a:p>
        </p:txBody>
      </p:sp>
      <p:cxnSp>
        <p:nvCxnSpPr>
          <p:cNvPr id="23" name="直接箭头连接符 22"/>
          <p:cNvCxnSpPr>
            <a:stCxn id="13" idx="2"/>
            <a:endCxn id="22" idx="0"/>
          </p:cNvCxnSpPr>
          <p:nvPr/>
        </p:nvCxnSpPr>
        <p:spPr>
          <a:xfrm>
            <a:off x="4055110" y="4140835"/>
            <a:ext cx="183769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9" idx="2"/>
            <a:endCxn id="2" idx="0"/>
          </p:cNvCxnSpPr>
          <p:nvPr/>
        </p:nvCxnSpPr>
        <p:spPr>
          <a:xfrm flipH="1">
            <a:off x="7314565" y="6007735"/>
            <a:ext cx="1459865" cy="7835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0" idx="2"/>
            <a:endCxn id="22" idx="0"/>
          </p:cNvCxnSpPr>
          <p:nvPr/>
        </p:nvCxnSpPr>
        <p:spPr>
          <a:xfrm flipH="1">
            <a:off x="5892800" y="4156710"/>
            <a:ext cx="1534160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Rectangle: Rounded Corners 9"/>
          <p:cNvSpPr/>
          <p:nvPr/>
        </p:nvSpPr>
        <p:spPr>
          <a:xfrm>
            <a:off x="6033600" y="808428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Motivatio </a:t>
            </a:r>
          </a:p>
        </p:txBody>
      </p:sp>
      <p:cxnSp>
        <p:nvCxnSpPr>
          <p:cNvPr id="15" name="直接箭头连接符 14"/>
          <p:cNvCxnSpPr>
            <a:stCxn id="2" idx="2"/>
            <a:endCxn id="12" idx="0"/>
          </p:cNvCxnSpPr>
          <p:nvPr/>
        </p:nvCxnSpPr>
        <p:spPr>
          <a:xfrm>
            <a:off x="7314565" y="7660005"/>
            <a:ext cx="0" cy="4241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Peace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045790" y="330400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Family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5992787" y="2504559"/>
            <a:ext cx="233489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6170917" y="51387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Fulfillment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Amin Gonzalez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5989785" y="669744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Growth</a:t>
            </a:r>
          </a:p>
        </p:txBody>
      </p:sp>
      <p:cxnSp>
        <p:nvCxnSpPr>
          <p:cNvPr id="3" name="直接箭头连接符 2"/>
          <p:cNvCxnSpPr>
            <a:stCxn id="39" idx="2"/>
            <a:endCxn id="2" idx="0"/>
          </p:cNvCxnSpPr>
          <p:nvPr/>
        </p:nvCxnSpPr>
        <p:spPr>
          <a:xfrm>
            <a:off x="7262495" y="6007735"/>
            <a:ext cx="8255" cy="689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0" idx="2"/>
            <a:endCxn id="39" idx="0"/>
          </p:cNvCxnSpPr>
          <p:nvPr/>
        </p:nvCxnSpPr>
        <p:spPr>
          <a:xfrm flipH="1">
            <a:off x="7262495" y="4172585"/>
            <a:ext cx="1064260" cy="96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2166620" y="3272155"/>
            <a:ext cx="29781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Faith</a:t>
            </a: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655695" y="2515235"/>
            <a:ext cx="2334260" cy="756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487090" y="513921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Make a difference</a:t>
            </a:r>
          </a:p>
        </p:txBody>
      </p:sp>
      <p:cxnSp>
        <p:nvCxnSpPr>
          <p:cNvPr id="20" name="Straight Arrow Connector 20"/>
          <p:cNvCxnSpPr>
            <a:endCxn id="18" idx="0"/>
          </p:cNvCxnSpPr>
          <p:nvPr/>
        </p:nvCxnSpPr>
        <p:spPr>
          <a:xfrm flipH="1">
            <a:off x="1865603" y="4174756"/>
            <a:ext cx="1772920" cy="964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9"/>
          <p:cNvSpPr/>
          <p:nvPr/>
        </p:nvSpPr>
        <p:spPr>
          <a:xfrm>
            <a:off x="3341200" y="51391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Courage</a:t>
            </a:r>
          </a:p>
        </p:txBody>
      </p:sp>
      <p:cxnSp>
        <p:nvCxnSpPr>
          <p:cNvPr id="23" name="直接箭头连接符 22"/>
          <p:cNvCxnSpPr>
            <a:endCxn id="22" idx="0"/>
          </p:cNvCxnSpPr>
          <p:nvPr/>
        </p:nvCxnSpPr>
        <p:spPr>
          <a:xfrm>
            <a:off x="3637915" y="4174490"/>
            <a:ext cx="984250" cy="9645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Rectangle: Rounded Corners 38"/>
          <p:cNvSpPr/>
          <p:nvPr/>
        </p:nvSpPr>
        <p:spPr>
          <a:xfrm>
            <a:off x="8572487" y="51387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Financial Security</a:t>
            </a:r>
            <a:endParaRPr lang="en-US" altLang="zh-CN" sz="3200" b="1" dirty="0">
              <a:ea typeface="Roboto Bk" pitchFamily="2" charset="0"/>
            </a:endParaRPr>
          </a:p>
        </p:txBody>
      </p:sp>
      <p:cxnSp>
        <p:nvCxnSpPr>
          <p:cNvPr id="5" name="直接箭头连接符 4"/>
          <p:cNvCxnSpPr>
            <a:stCxn id="10" idx="2"/>
            <a:endCxn id="4" idx="0"/>
          </p:cNvCxnSpPr>
          <p:nvPr/>
        </p:nvCxnSpPr>
        <p:spPr>
          <a:xfrm>
            <a:off x="8326755" y="4172585"/>
            <a:ext cx="1337310" cy="96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Preservance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045790" y="330400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Wealth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5992787" y="2504559"/>
            <a:ext cx="233489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6170917" y="51387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Energy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Sahil Goswami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2216150" y="5139055"/>
            <a:ext cx="288607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Determination</a:t>
            </a:r>
          </a:p>
        </p:txBody>
      </p:sp>
      <p:cxnSp>
        <p:nvCxnSpPr>
          <p:cNvPr id="3" name="直接箭头连接符 2"/>
          <p:cNvCxnSpPr>
            <a:stCxn id="13" idx="2"/>
            <a:endCxn id="2" idx="0"/>
          </p:cNvCxnSpPr>
          <p:nvPr/>
        </p:nvCxnSpPr>
        <p:spPr>
          <a:xfrm>
            <a:off x="3655695" y="4140835"/>
            <a:ext cx="381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0" idx="2"/>
            <a:endCxn id="39" idx="0"/>
          </p:cNvCxnSpPr>
          <p:nvPr/>
        </p:nvCxnSpPr>
        <p:spPr>
          <a:xfrm flipH="1">
            <a:off x="7262495" y="4172585"/>
            <a:ext cx="1064260" cy="96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2166620" y="3272155"/>
            <a:ext cx="29781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Discipline</a:t>
            </a: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655695" y="2515235"/>
            <a:ext cx="2334260" cy="756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533445" y="700611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Work Ethic</a:t>
            </a:r>
          </a:p>
        </p:txBody>
      </p:sp>
      <p:cxnSp>
        <p:nvCxnSpPr>
          <p:cNvPr id="20" name="Straight Arrow Connector 20"/>
          <p:cNvCxnSpPr>
            <a:stCxn id="2" idx="2"/>
            <a:endCxn id="18" idx="0"/>
          </p:cNvCxnSpPr>
          <p:nvPr/>
        </p:nvCxnSpPr>
        <p:spPr>
          <a:xfrm flipH="1">
            <a:off x="1911958" y="6008001"/>
            <a:ext cx="1747520" cy="99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9"/>
          <p:cNvSpPr/>
          <p:nvPr/>
        </p:nvSpPr>
        <p:spPr>
          <a:xfrm>
            <a:off x="3387555" y="70060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Ambition</a:t>
            </a:r>
          </a:p>
        </p:txBody>
      </p:sp>
      <p:cxnSp>
        <p:nvCxnSpPr>
          <p:cNvPr id="23" name="直接箭头连接符 22"/>
          <p:cNvCxnSpPr>
            <a:stCxn id="2" idx="2"/>
            <a:endCxn id="22" idx="0"/>
          </p:cNvCxnSpPr>
          <p:nvPr/>
        </p:nvCxnSpPr>
        <p:spPr>
          <a:xfrm>
            <a:off x="3659505" y="6007735"/>
            <a:ext cx="100901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Rectangle: Rounded Corners 38"/>
          <p:cNvSpPr/>
          <p:nvPr/>
        </p:nvSpPr>
        <p:spPr>
          <a:xfrm>
            <a:off x="8572487" y="51387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Health</a:t>
            </a:r>
            <a:endParaRPr lang="en-US" altLang="zh-CN" sz="3200" b="1" dirty="0">
              <a:ea typeface="Roboto Bk" pitchFamily="2" charset="0"/>
            </a:endParaRPr>
          </a:p>
        </p:txBody>
      </p:sp>
      <p:cxnSp>
        <p:nvCxnSpPr>
          <p:cNvPr id="5" name="直接箭头连接符 4"/>
          <p:cNvCxnSpPr>
            <a:stCxn id="10" idx="2"/>
            <a:endCxn id="4" idx="0"/>
          </p:cNvCxnSpPr>
          <p:nvPr/>
        </p:nvCxnSpPr>
        <p:spPr>
          <a:xfrm>
            <a:off x="8326755" y="4172585"/>
            <a:ext cx="1337310" cy="96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Fulfillment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508070" y="328812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Kindness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92787" y="2504559"/>
            <a:ext cx="2796540" cy="78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2"/>
            <a:endCxn id="2" idx="0"/>
          </p:cNvCxnSpPr>
          <p:nvPr/>
        </p:nvCxnSpPr>
        <p:spPr>
          <a:xfrm flipH="1">
            <a:off x="1846553" y="6008001"/>
            <a:ext cx="19050" cy="767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7682852" y="51387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Make a difference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Charlotte Harrison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565615" y="677554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Purpose</a:t>
            </a:r>
          </a:p>
        </p:txBody>
      </p:sp>
      <p:cxnSp>
        <p:nvCxnSpPr>
          <p:cNvPr id="11" name="直接箭头连接符 10"/>
          <p:cNvCxnSpPr>
            <a:stCxn id="10" idx="2"/>
            <a:endCxn id="39" idx="0"/>
          </p:cNvCxnSpPr>
          <p:nvPr/>
        </p:nvCxnSpPr>
        <p:spPr>
          <a:xfrm flipH="1">
            <a:off x="8774430" y="4156710"/>
            <a:ext cx="14605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1638300" y="3272155"/>
            <a:ext cx="29781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Knowledge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127375" y="2489200"/>
            <a:ext cx="2871470" cy="7829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487090" y="513921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Ambition</a:t>
            </a:r>
          </a:p>
        </p:txBody>
      </p:sp>
      <p:cxnSp>
        <p:nvCxnSpPr>
          <p:cNvPr id="20" name="Straight Arrow Connector 20"/>
          <p:cNvCxnSpPr>
            <a:stCxn id="13" idx="2"/>
            <a:endCxn id="18" idx="0"/>
          </p:cNvCxnSpPr>
          <p:nvPr/>
        </p:nvCxnSpPr>
        <p:spPr>
          <a:xfrm flipH="1">
            <a:off x="1865603" y="4141101"/>
            <a:ext cx="1261745" cy="99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9"/>
          <p:cNvSpPr/>
          <p:nvPr/>
        </p:nvSpPr>
        <p:spPr>
          <a:xfrm>
            <a:off x="3341200" y="51391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Self- awareness</a:t>
            </a:r>
          </a:p>
        </p:txBody>
      </p:sp>
      <p:cxnSp>
        <p:nvCxnSpPr>
          <p:cNvPr id="23" name="直接箭头连接符 22"/>
          <p:cNvCxnSpPr>
            <a:stCxn id="13" idx="2"/>
            <a:endCxn id="22" idx="0"/>
          </p:cNvCxnSpPr>
          <p:nvPr/>
        </p:nvCxnSpPr>
        <p:spPr>
          <a:xfrm>
            <a:off x="3127375" y="4140835"/>
            <a:ext cx="149479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Rectangle: Rounded Corners 38"/>
          <p:cNvSpPr/>
          <p:nvPr/>
        </p:nvSpPr>
        <p:spPr>
          <a:xfrm>
            <a:off x="7521575" y="6775450"/>
            <a:ext cx="253238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Relationships</a:t>
            </a:r>
          </a:p>
        </p:txBody>
      </p:sp>
      <p:cxnSp>
        <p:nvCxnSpPr>
          <p:cNvPr id="9" name="直接箭头连接符 8"/>
          <p:cNvCxnSpPr>
            <a:stCxn id="39" idx="2"/>
            <a:endCxn id="8" idx="0"/>
          </p:cNvCxnSpPr>
          <p:nvPr/>
        </p:nvCxnSpPr>
        <p:spPr>
          <a:xfrm>
            <a:off x="8774430" y="6007735"/>
            <a:ext cx="13335" cy="767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Freedom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508070" y="328812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Innovation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92787" y="2504559"/>
            <a:ext cx="2796540" cy="78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2"/>
            <a:endCxn id="2" idx="0"/>
          </p:cNvCxnSpPr>
          <p:nvPr/>
        </p:nvCxnSpPr>
        <p:spPr>
          <a:xfrm>
            <a:off x="3980788" y="6008001"/>
            <a:ext cx="1909445" cy="2127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6750037" y="51387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Wealth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Lindsay Hylek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4609295" y="813508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Wonder</a:t>
            </a:r>
          </a:p>
        </p:txBody>
      </p:sp>
      <p:cxnSp>
        <p:nvCxnSpPr>
          <p:cNvPr id="11" name="直接箭头连接符 10"/>
          <p:cNvCxnSpPr>
            <a:stCxn id="10" idx="2"/>
            <a:endCxn id="39" idx="0"/>
          </p:cNvCxnSpPr>
          <p:nvPr/>
        </p:nvCxnSpPr>
        <p:spPr>
          <a:xfrm flipH="1">
            <a:off x="7841615" y="4156710"/>
            <a:ext cx="947420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1735455" y="3272155"/>
            <a:ext cx="275653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Connection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114040" y="2489200"/>
            <a:ext cx="2871470" cy="7829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2602275" y="513921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Exuberance</a:t>
            </a:r>
          </a:p>
        </p:txBody>
      </p:sp>
      <p:cxnSp>
        <p:nvCxnSpPr>
          <p:cNvPr id="20" name="Straight Arrow Connector 20"/>
          <p:cNvCxnSpPr>
            <a:stCxn id="13" idx="2"/>
            <a:endCxn id="18" idx="0"/>
          </p:cNvCxnSpPr>
          <p:nvPr/>
        </p:nvCxnSpPr>
        <p:spPr>
          <a:xfrm>
            <a:off x="3114013" y="4141101"/>
            <a:ext cx="866775" cy="99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9"/>
          <p:cNvSpPr/>
          <p:nvPr/>
        </p:nvSpPr>
        <p:spPr>
          <a:xfrm>
            <a:off x="4719150" y="32722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Beauty</a:t>
            </a:r>
          </a:p>
        </p:txBody>
      </p:sp>
      <p:cxnSp>
        <p:nvCxnSpPr>
          <p:cNvPr id="5" name="Straight Arrow Connector 18"/>
          <p:cNvCxnSpPr>
            <a:stCxn id="6" idx="2"/>
            <a:endCxn id="4" idx="0"/>
          </p:cNvCxnSpPr>
          <p:nvPr/>
        </p:nvCxnSpPr>
        <p:spPr>
          <a:xfrm>
            <a:off x="5992787" y="2504559"/>
            <a:ext cx="7620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8" idx="2"/>
            <a:endCxn id="2" idx="0"/>
          </p:cNvCxnSpPr>
          <p:nvPr/>
        </p:nvCxnSpPr>
        <p:spPr>
          <a:xfrm flipH="1">
            <a:off x="5890260" y="7392670"/>
            <a:ext cx="1954530" cy="7423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Rectangle: Rounded Corners 38"/>
          <p:cNvSpPr/>
          <p:nvPr/>
        </p:nvSpPr>
        <p:spPr>
          <a:xfrm>
            <a:off x="6753212" y="6523707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Accomplishment</a:t>
            </a:r>
          </a:p>
        </p:txBody>
      </p:sp>
      <p:cxnSp>
        <p:nvCxnSpPr>
          <p:cNvPr id="9" name="直接箭头连接符 8"/>
          <p:cNvCxnSpPr>
            <a:stCxn id="39" idx="2"/>
            <a:endCxn id="8" idx="0"/>
          </p:cNvCxnSpPr>
          <p:nvPr/>
        </p:nvCxnSpPr>
        <p:spPr>
          <a:xfrm>
            <a:off x="7841615" y="6007735"/>
            <a:ext cx="3175" cy="5162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Arrow Connector 20"/>
          <p:cNvCxnSpPr>
            <a:stCxn id="4" idx="2"/>
            <a:endCxn id="18" idx="0"/>
          </p:cNvCxnSpPr>
          <p:nvPr/>
        </p:nvCxnSpPr>
        <p:spPr>
          <a:xfrm flipH="1">
            <a:off x="3980788" y="4141101"/>
            <a:ext cx="2019300" cy="99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0"/>
          <p:cNvCxnSpPr>
            <a:stCxn id="4" idx="2"/>
            <a:endCxn id="39" idx="0"/>
          </p:cNvCxnSpPr>
          <p:nvPr/>
        </p:nvCxnSpPr>
        <p:spPr>
          <a:xfrm>
            <a:off x="6000088" y="4141101"/>
            <a:ext cx="1841500" cy="99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Well being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565855" y="328812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Adventure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92787" y="2504559"/>
            <a:ext cx="2854325" cy="78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2"/>
            <a:endCxn id="2" idx="0"/>
          </p:cNvCxnSpPr>
          <p:nvPr/>
        </p:nvCxnSpPr>
        <p:spPr>
          <a:xfrm>
            <a:off x="4690718" y="6008001"/>
            <a:ext cx="1199515" cy="971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6130912" y="51387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Family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Di Jing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4609295" y="697938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Faith</a:t>
            </a:r>
          </a:p>
        </p:txBody>
      </p:sp>
      <p:cxnSp>
        <p:nvCxnSpPr>
          <p:cNvPr id="11" name="直接箭头连接符 10"/>
          <p:cNvCxnSpPr>
            <a:stCxn id="10" idx="2"/>
            <a:endCxn id="2" idx="3"/>
          </p:cNvCxnSpPr>
          <p:nvPr/>
        </p:nvCxnSpPr>
        <p:spPr>
          <a:xfrm flipH="1">
            <a:off x="7171055" y="4156710"/>
            <a:ext cx="1675765" cy="32569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2155825" y="3272155"/>
            <a:ext cx="196786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Growth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140075" y="2489200"/>
            <a:ext cx="2871470" cy="7829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3714750" y="5139055"/>
            <a:ext cx="195199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Love</a:t>
            </a:r>
          </a:p>
        </p:txBody>
      </p:sp>
      <p:sp>
        <p:nvSpPr>
          <p:cNvPr id="4" name="Rectangle: Rounded Corners 9"/>
          <p:cNvSpPr/>
          <p:nvPr/>
        </p:nvSpPr>
        <p:spPr>
          <a:xfrm>
            <a:off x="4397375" y="3272155"/>
            <a:ext cx="29952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Relashionships</a:t>
            </a:r>
          </a:p>
        </p:txBody>
      </p:sp>
      <p:cxnSp>
        <p:nvCxnSpPr>
          <p:cNvPr id="5" name="Straight Arrow Connector 18"/>
          <p:cNvCxnSpPr>
            <a:stCxn id="6" idx="2"/>
            <a:endCxn id="4" idx="0"/>
          </p:cNvCxnSpPr>
          <p:nvPr/>
        </p:nvCxnSpPr>
        <p:spPr>
          <a:xfrm flipH="1">
            <a:off x="5895632" y="2504559"/>
            <a:ext cx="9715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9" idx="2"/>
            <a:endCxn id="2" idx="0"/>
          </p:cNvCxnSpPr>
          <p:nvPr/>
        </p:nvCxnSpPr>
        <p:spPr>
          <a:xfrm flipH="1">
            <a:off x="5890260" y="6007735"/>
            <a:ext cx="1332230" cy="971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Arrow Connector 20"/>
          <p:cNvCxnSpPr>
            <a:stCxn id="4" idx="2"/>
            <a:endCxn id="18" idx="0"/>
          </p:cNvCxnSpPr>
          <p:nvPr/>
        </p:nvCxnSpPr>
        <p:spPr>
          <a:xfrm flipH="1">
            <a:off x="4690718" y="4141101"/>
            <a:ext cx="1204595" cy="99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0"/>
          <p:cNvCxnSpPr>
            <a:stCxn id="4" idx="2"/>
            <a:endCxn id="39" idx="0"/>
          </p:cNvCxnSpPr>
          <p:nvPr/>
        </p:nvCxnSpPr>
        <p:spPr>
          <a:xfrm>
            <a:off x="5895313" y="4141101"/>
            <a:ext cx="1327150" cy="99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8"/>
          <p:cNvSpPr/>
          <p:nvPr/>
        </p:nvSpPr>
        <p:spPr>
          <a:xfrm>
            <a:off x="577215" y="5139055"/>
            <a:ext cx="288798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Empowerment</a:t>
            </a:r>
          </a:p>
        </p:txBody>
      </p:sp>
      <p:cxnSp>
        <p:nvCxnSpPr>
          <p:cNvPr id="16" name="直接箭头连接符 15"/>
          <p:cNvCxnSpPr>
            <a:stCxn id="13" idx="2"/>
            <a:endCxn id="3" idx="0"/>
          </p:cNvCxnSpPr>
          <p:nvPr/>
        </p:nvCxnSpPr>
        <p:spPr>
          <a:xfrm flipH="1">
            <a:off x="2021205" y="4140835"/>
            <a:ext cx="111887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3" idx="2"/>
          </p:cNvCxnSpPr>
          <p:nvPr/>
        </p:nvCxnSpPr>
        <p:spPr>
          <a:xfrm>
            <a:off x="2021205" y="6007735"/>
            <a:ext cx="2574925" cy="13735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Inner-harmony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045790" y="330400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Wellbeing</a:t>
            </a:r>
          </a:p>
        </p:txBody>
      </p: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5992787" y="2504559"/>
            <a:ext cx="233489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6170917" y="51387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Trust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David Kilybayev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584665" y="70060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Empathy</a:t>
            </a:r>
          </a:p>
        </p:txBody>
      </p:sp>
      <p:cxnSp>
        <p:nvCxnSpPr>
          <p:cNvPr id="3" name="直接箭头连接符 2"/>
          <p:cNvCxnSpPr>
            <a:stCxn id="18" idx="2"/>
            <a:endCxn id="2" idx="0"/>
          </p:cNvCxnSpPr>
          <p:nvPr/>
        </p:nvCxnSpPr>
        <p:spPr>
          <a:xfrm>
            <a:off x="1865630" y="6007735"/>
            <a:ext cx="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0" idx="2"/>
            <a:endCxn id="39" idx="0"/>
          </p:cNvCxnSpPr>
          <p:nvPr/>
        </p:nvCxnSpPr>
        <p:spPr>
          <a:xfrm flipH="1">
            <a:off x="7262495" y="4172585"/>
            <a:ext cx="1064260" cy="96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2166620" y="3272155"/>
            <a:ext cx="29781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Peace</a:t>
            </a: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655695" y="2515235"/>
            <a:ext cx="2334260" cy="756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487090" y="513921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Kindness</a:t>
            </a:r>
          </a:p>
        </p:txBody>
      </p:sp>
      <p:cxnSp>
        <p:nvCxnSpPr>
          <p:cNvPr id="20" name="Straight Arrow Connector 20"/>
          <p:cNvCxnSpPr>
            <a:endCxn id="18" idx="0"/>
          </p:cNvCxnSpPr>
          <p:nvPr/>
        </p:nvCxnSpPr>
        <p:spPr>
          <a:xfrm flipH="1">
            <a:off x="1865603" y="4174756"/>
            <a:ext cx="1772920" cy="964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9"/>
          <p:cNvSpPr/>
          <p:nvPr/>
        </p:nvSpPr>
        <p:spPr>
          <a:xfrm>
            <a:off x="3341370" y="5139055"/>
            <a:ext cx="271526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Unconditional Love</a:t>
            </a:r>
          </a:p>
        </p:txBody>
      </p:sp>
      <p:cxnSp>
        <p:nvCxnSpPr>
          <p:cNvPr id="23" name="直接箭头连接符 22"/>
          <p:cNvCxnSpPr>
            <a:stCxn id="13" idx="2"/>
            <a:endCxn id="22" idx="0"/>
          </p:cNvCxnSpPr>
          <p:nvPr/>
        </p:nvCxnSpPr>
        <p:spPr>
          <a:xfrm>
            <a:off x="3655695" y="4140835"/>
            <a:ext cx="104330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Rectangle: Rounded Corners 38"/>
          <p:cNvSpPr/>
          <p:nvPr/>
        </p:nvSpPr>
        <p:spPr>
          <a:xfrm>
            <a:off x="8572487" y="51387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Understanding</a:t>
            </a:r>
          </a:p>
        </p:txBody>
      </p:sp>
      <p:cxnSp>
        <p:nvCxnSpPr>
          <p:cNvPr id="5" name="直接箭头连接符 4"/>
          <p:cNvCxnSpPr>
            <a:stCxn id="10" idx="2"/>
            <a:endCxn id="4" idx="0"/>
          </p:cNvCxnSpPr>
          <p:nvPr/>
        </p:nvCxnSpPr>
        <p:spPr>
          <a:xfrm>
            <a:off x="8326755" y="4172585"/>
            <a:ext cx="1337310" cy="96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Peace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2332732" y="3272360"/>
            <a:ext cx="2356311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Contentme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6919278" y="3272360"/>
            <a:ext cx="281474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Confidence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60090" y="5105560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Positivity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5888820" y="511184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Determinati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9054552" y="5105560"/>
            <a:ext cx="2731636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Trust</a:t>
            </a:r>
          </a:p>
        </p:txBody>
      </p: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 flipH="1">
            <a:off x="3511842" y="2504558"/>
            <a:ext cx="248094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5992787" y="2504559"/>
            <a:ext cx="233489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9" idx="0"/>
          </p:cNvCxnSpPr>
          <p:nvPr/>
        </p:nvCxnSpPr>
        <p:spPr>
          <a:xfrm flipH="1">
            <a:off x="1738603" y="4141101"/>
            <a:ext cx="1772920" cy="964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10" idx="0"/>
          </p:cNvCxnSpPr>
          <p:nvPr/>
        </p:nvCxnSpPr>
        <p:spPr>
          <a:xfrm flipH="1">
            <a:off x="7169678" y="4141101"/>
            <a:ext cx="1157605" cy="970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12" idx="0"/>
          </p:cNvCxnSpPr>
          <p:nvPr/>
        </p:nvCxnSpPr>
        <p:spPr>
          <a:xfrm>
            <a:off x="8326648" y="4141101"/>
            <a:ext cx="2093722" cy="964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9328772" y="699805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Honesty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Iara Brudner Armele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3214200" y="510549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Kindness</a:t>
            </a:r>
          </a:p>
        </p:txBody>
      </p:sp>
      <p:cxnSp>
        <p:nvCxnSpPr>
          <p:cNvPr id="3" name="直接箭头连接符 2"/>
          <p:cNvCxnSpPr>
            <a:stCxn id="7" idx="2"/>
            <a:endCxn id="2" idx="0"/>
          </p:cNvCxnSpPr>
          <p:nvPr/>
        </p:nvCxnSpPr>
        <p:spPr>
          <a:xfrm>
            <a:off x="3510915" y="4140835"/>
            <a:ext cx="984250" cy="9645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12" idx="2"/>
            <a:endCxn id="39" idx="0"/>
          </p:cNvCxnSpPr>
          <p:nvPr/>
        </p:nvCxnSpPr>
        <p:spPr>
          <a:xfrm>
            <a:off x="10420350" y="5974080"/>
            <a:ext cx="0" cy="10242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Happiness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045790" y="330400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Purpose</a:t>
            </a: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92787" y="2504559"/>
            <a:ext cx="2334260" cy="799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Alexa Koike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2434420" y="808745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Grace</a:t>
            </a:r>
          </a:p>
        </p:txBody>
      </p:sp>
      <p:cxnSp>
        <p:nvCxnSpPr>
          <p:cNvPr id="3" name="直接箭头连接符 2"/>
          <p:cNvCxnSpPr>
            <a:stCxn id="18" idx="2"/>
            <a:endCxn id="2" idx="0"/>
          </p:cNvCxnSpPr>
          <p:nvPr/>
        </p:nvCxnSpPr>
        <p:spPr>
          <a:xfrm>
            <a:off x="2418715" y="6007735"/>
            <a:ext cx="1296670" cy="2079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2166620" y="3272155"/>
            <a:ext cx="29781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Growth</a:t>
            </a: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655695" y="2515235"/>
            <a:ext cx="2334260" cy="756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1040175" y="513921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Innovation</a:t>
            </a:r>
          </a:p>
        </p:txBody>
      </p:sp>
      <p:cxnSp>
        <p:nvCxnSpPr>
          <p:cNvPr id="20" name="Straight Arrow Connector 20"/>
          <p:cNvCxnSpPr>
            <a:stCxn id="13" idx="2"/>
            <a:endCxn id="18" idx="0"/>
          </p:cNvCxnSpPr>
          <p:nvPr/>
        </p:nvCxnSpPr>
        <p:spPr>
          <a:xfrm flipH="1">
            <a:off x="2418688" y="4141101"/>
            <a:ext cx="1236980" cy="99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9"/>
          <p:cNvSpPr/>
          <p:nvPr/>
        </p:nvSpPr>
        <p:spPr>
          <a:xfrm>
            <a:off x="4699000" y="5139055"/>
            <a:ext cx="271526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Achievement</a:t>
            </a:r>
          </a:p>
        </p:txBody>
      </p:sp>
      <p:cxnSp>
        <p:nvCxnSpPr>
          <p:cNvPr id="23" name="直接箭头连接符 22"/>
          <p:cNvCxnSpPr>
            <a:stCxn id="13" idx="2"/>
            <a:endCxn id="22" idx="0"/>
          </p:cNvCxnSpPr>
          <p:nvPr/>
        </p:nvCxnSpPr>
        <p:spPr>
          <a:xfrm>
            <a:off x="3655695" y="4140835"/>
            <a:ext cx="240093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Rectangle: Rounded Corners 38"/>
          <p:cNvSpPr/>
          <p:nvPr/>
        </p:nvSpPr>
        <p:spPr>
          <a:xfrm>
            <a:off x="8572487" y="51387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Integrity</a:t>
            </a:r>
          </a:p>
        </p:txBody>
      </p:sp>
      <p:cxnSp>
        <p:nvCxnSpPr>
          <p:cNvPr id="5" name="直接箭头连接符 4"/>
          <p:cNvCxnSpPr>
            <a:stCxn id="10" idx="2"/>
            <a:endCxn id="4" idx="0"/>
          </p:cNvCxnSpPr>
          <p:nvPr/>
        </p:nvCxnSpPr>
        <p:spPr>
          <a:xfrm>
            <a:off x="8326755" y="4172585"/>
            <a:ext cx="1337310" cy="96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10" idx="2"/>
            <a:endCxn id="22" idx="0"/>
          </p:cNvCxnSpPr>
          <p:nvPr/>
        </p:nvCxnSpPr>
        <p:spPr>
          <a:xfrm flipH="1">
            <a:off x="6056630" y="4172585"/>
            <a:ext cx="2270125" cy="96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Rectangle: Rounded Corners 38"/>
          <p:cNvSpPr/>
          <p:nvPr/>
        </p:nvSpPr>
        <p:spPr>
          <a:xfrm>
            <a:off x="6981177" y="650783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Reliability</a:t>
            </a:r>
          </a:p>
        </p:txBody>
      </p:sp>
      <p:cxnSp>
        <p:nvCxnSpPr>
          <p:cNvPr id="9" name="直接箭头连接符 8"/>
          <p:cNvCxnSpPr>
            <a:stCxn id="22" idx="2"/>
            <a:endCxn id="8" idx="0"/>
          </p:cNvCxnSpPr>
          <p:nvPr/>
        </p:nvCxnSpPr>
        <p:spPr>
          <a:xfrm>
            <a:off x="6056630" y="6007735"/>
            <a:ext cx="2016125" cy="5003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  <a:endCxn id="8" idx="0"/>
          </p:cNvCxnSpPr>
          <p:nvPr/>
        </p:nvCxnSpPr>
        <p:spPr>
          <a:xfrm flipH="1">
            <a:off x="8072755" y="6007735"/>
            <a:ext cx="1591310" cy="5003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2"/>
            <a:endCxn id="2" idx="0"/>
          </p:cNvCxnSpPr>
          <p:nvPr/>
        </p:nvCxnSpPr>
        <p:spPr>
          <a:xfrm flipH="1">
            <a:off x="3715385" y="7376795"/>
            <a:ext cx="4357370" cy="7105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Fulfillment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565855" y="328812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Valued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92787" y="2504559"/>
            <a:ext cx="2854325" cy="78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6130925" y="5139055"/>
            <a:ext cx="283083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Achievement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Bo Lan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9369890" y="51391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Make A Difference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1" name="直接箭头连接符 10"/>
          <p:cNvCxnSpPr>
            <a:stCxn id="10" idx="2"/>
            <a:endCxn id="39" idx="0"/>
          </p:cNvCxnSpPr>
          <p:nvPr/>
        </p:nvCxnSpPr>
        <p:spPr>
          <a:xfrm flipH="1">
            <a:off x="7546340" y="4156710"/>
            <a:ext cx="1300480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2155825" y="3272155"/>
            <a:ext cx="196786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Health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140075" y="2489200"/>
            <a:ext cx="2871470" cy="7829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3714750" y="5139055"/>
            <a:ext cx="195199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Positivity</a:t>
            </a:r>
          </a:p>
        </p:txBody>
      </p:sp>
      <p:sp>
        <p:nvSpPr>
          <p:cNvPr id="4" name="Rectangle: Rounded Corners 9"/>
          <p:cNvSpPr/>
          <p:nvPr/>
        </p:nvSpPr>
        <p:spPr>
          <a:xfrm>
            <a:off x="4397375" y="3272155"/>
            <a:ext cx="29952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Family</a:t>
            </a:r>
          </a:p>
        </p:txBody>
      </p:sp>
      <p:cxnSp>
        <p:nvCxnSpPr>
          <p:cNvPr id="5" name="Straight Arrow Connector 18"/>
          <p:cNvCxnSpPr>
            <a:stCxn id="6" idx="2"/>
            <a:endCxn id="4" idx="0"/>
          </p:cNvCxnSpPr>
          <p:nvPr/>
        </p:nvCxnSpPr>
        <p:spPr>
          <a:xfrm flipH="1">
            <a:off x="5895632" y="2504559"/>
            <a:ext cx="9715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20"/>
          <p:cNvCxnSpPr>
            <a:stCxn id="4" idx="2"/>
            <a:endCxn id="18" idx="0"/>
          </p:cNvCxnSpPr>
          <p:nvPr/>
        </p:nvCxnSpPr>
        <p:spPr>
          <a:xfrm flipH="1">
            <a:off x="4690718" y="4141101"/>
            <a:ext cx="1204595" cy="99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0"/>
          <p:cNvCxnSpPr/>
          <p:nvPr/>
        </p:nvCxnSpPr>
        <p:spPr>
          <a:xfrm>
            <a:off x="3151478" y="4141101"/>
            <a:ext cx="1541145" cy="995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8"/>
          <p:cNvSpPr/>
          <p:nvPr/>
        </p:nvSpPr>
        <p:spPr>
          <a:xfrm>
            <a:off x="577215" y="5139055"/>
            <a:ext cx="288798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Calm</a:t>
            </a:r>
          </a:p>
        </p:txBody>
      </p:sp>
      <p:cxnSp>
        <p:nvCxnSpPr>
          <p:cNvPr id="16" name="直接箭头连接符 15"/>
          <p:cNvCxnSpPr>
            <a:stCxn id="13" idx="2"/>
            <a:endCxn id="3" idx="0"/>
          </p:cNvCxnSpPr>
          <p:nvPr/>
        </p:nvCxnSpPr>
        <p:spPr>
          <a:xfrm flipH="1">
            <a:off x="2021205" y="4140835"/>
            <a:ext cx="111887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8843645" y="4154805"/>
            <a:ext cx="1876425" cy="990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39547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Fulfillment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6550490" y="330400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Growth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5497487" y="2504559"/>
            <a:ext cx="233489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5694680" y="5139055"/>
            <a:ext cx="169735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Wisdom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William Lazar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7830185" y="5139055"/>
            <a:ext cx="197421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Curiosity</a:t>
            </a:r>
          </a:p>
        </p:txBody>
      </p:sp>
      <p:cxnSp>
        <p:nvCxnSpPr>
          <p:cNvPr id="3" name="直接箭头连接符 2"/>
          <p:cNvCxnSpPr>
            <a:stCxn id="10" idx="2"/>
            <a:endCxn id="2" idx="0"/>
          </p:cNvCxnSpPr>
          <p:nvPr/>
        </p:nvCxnSpPr>
        <p:spPr>
          <a:xfrm>
            <a:off x="7831455" y="4172585"/>
            <a:ext cx="986155" cy="96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0" idx="2"/>
            <a:endCxn id="39" idx="0"/>
          </p:cNvCxnSpPr>
          <p:nvPr/>
        </p:nvCxnSpPr>
        <p:spPr>
          <a:xfrm flipH="1">
            <a:off x="6543675" y="4172585"/>
            <a:ext cx="1287780" cy="96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1995805" y="3272155"/>
            <a:ext cx="230314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Joy</a:t>
            </a: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147695" y="2515235"/>
            <a:ext cx="2334260" cy="756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566420" y="5139055"/>
            <a:ext cx="231902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Laughter</a:t>
            </a:r>
          </a:p>
        </p:txBody>
      </p:sp>
      <p:cxnSp>
        <p:nvCxnSpPr>
          <p:cNvPr id="20" name="Straight Arrow Connector 20"/>
          <p:cNvCxnSpPr>
            <a:stCxn id="13" idx="2"/>
            <a:endCxn id="18" idx="0"/>
          </p:cNvCxnSpPr>
          <p:nvPr/>
        </p:nvCxnSpPr>
        <p:spPr>
          <a:xfrm flipH="1">
            <a:off x="1725903" y="4141101"/>
            <a:ext cx="1421765" cy="99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9"/>
          <p:cNvSpPr/>
          <p:nvPr/>
        </p:nvSpPr>
        <p:spPr>
          <a:xfrm>
            <a:off x="3148330" y="5139055"/>
            <a:ext cx="213106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Teaching</a:t>
            </a:r>
          </a:p>
        </p:txBody>
      </p:sp>
      <p:cxnSp>
        <p:nvCxnSpPr>
          <p:cNvPr id="23" name="直接箭头连接符 22"/>
          <p:cNvCxnSpPr>
            <a:stCxn id="13" idx="2"/>
            <a:endCxn id="22" idx="0"/>
          </p:cNvCxnSpPr>
          <p:nvPr/>
        </p:nvCxnSpPr>
        <p:spPr>
          <a:xfrm>
            <a:off x="3147695" y="4140835"/>
            <a:ext cx="106616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Rectangle: Rounded Corners 9"/>
          <p:cNvSpPr/>
          <p:nvPr/>
        </p:nvSpPr>
        <p:spPr>
          <a:xfrm>
            <a:off x="10042525" y="5139055"/>
            <a:ext cx="170751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Engaged</a:t>
            </a:r>
          </a:p>
        </p:txBody>
      </p:sp>
      <p:cxnSp>
        <p:nvCxnSpPr>
          <p:cNvPr id="8" name="直接箭头连接符 7"/>
          <p:cNvCxnSpPr>
            <a:stCxn id="10" idx="2"/>
            <a:endCxn id="7" idx="0"/>
          </p:cNvCxnSpPr>
          <p:nvPr/>
        </p:nvCxnSpPr>
        <p:spPr>
          <a:xfrm>
            <a:off x="7831455" y="4172585"/>
            <a:ext cx="3065145" cy="96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39547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Inner peace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6550490" y="330400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Mindfulness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5497487" y="2504559"/>
            <a:ext cx="233489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5193030" y="5139055"/>
            <a:ext cx="204152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Friendship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Kelvin Li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7830185" y="5139055"/>
            <a:ext cx="197421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Progress</a:t>
            </a:r>
          </a:p>
        </p:txBody>
      </p:sp>
      <p:cxnSp>
        <p:nvCxnSpPr>
          <p:cNvPr id="3" name="直接箭头连接符 2"/>
          <p:cNvCxnSpPr>
            <a:stCxn id="10" idx="2"/>
            <a:endCxn id="2" idx="0"/>
          </p:cNvCxnSpPr>
          <p:nvPr/>
        </p:nvCxnSpPr>
        <p:spPr>
          <a:xfrm>
            <a:off x="7831455" y="4172585"/>
            <a:ext cx="986155" cy="96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3" idx="2"/>
            <a:endCxn id="39" idx="0"/>
          </p:cNvCxnSpPr>
          <p:nvPr/>
        </p:nvCxnSpPr>
        <p:spPr>
          <a:xfrm>
            <a:off x="3147695" y="4140835"/>
            <a:ext cx="306641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1995805" y="3272155"/>
            <a:ext cx="230314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Tranquility</a:t>
            </a: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147695" y="2515235"/>
            <a:ext cx="2334260" cy="756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277495" y="5139055"/>
            <a:ext cx="231902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Ease</a:t>
            </a:r>
          </a:p>
        </p:txBody>
      </p:sp>
      <p:cxnSp>
        <p:nvCxnSpPr>
          <p:cNvPr id="20" name="Straight Arrow Connector 20"/>
          <p:cNvCxnSpPr>
            <a:stCxn id="13" idx="2"/>
            <a:endCxn id="18" idx="0"/>
          </p:cNvCxnSpPr>
          <p:nvPr/>
        </p:nvCxnSpPr>
        <p:spPr>
          <a:xfrm flipH="1">
            <a:off x="1436978" y="4141101"/>
            <a:ext cx="1710690" cy="99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9"/>
          <p:cNvSpPr/>
          <p:nvPr/>
        </p:nvSpPr>
        <p:spPr>
          <a:xfrm>
            <a:off x="2834640" y="5139055"/>
            <a:ext cx="213106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Awe</a:t>
            </a:r>
          </a:p>
        </p:txBody>
      </p:sp>
      <p:cxnSp>
        <p:nvCxnSpPr>
          <p:cNvPr id="23" name="直接箭头连接符 22"/>
          <p:cNvCxnSpPr>
            <a:stCxn id="13" idx="2"/>
            <a:endCxn id="22" idx="0"/>
          </p:cNvCxnSpPr>
          <p:nvPr/>
        </p:nvCxnSpPr>
        <p:spPr>
          <a:xfrm>
            <a:off x="3147695" y="4140835"/>
            <a:ext cx="75247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Rectangle: Rounded Corners 9"/>
          <p:cNvSpPr/>
          <p:nvPr/>
        </p:nvSpPr>
        <p:spPr>
          <a:xfrm>
            <a:off x="10042525" y="5139055"/>
            <a:ext cx="170751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Competency</a:t>
            </a:r>
          </a:p>
        </p:txBody>
      </p:sp>
      <p:cxnSp>
        <p:nvCxnSpPr>
          <p:cNvPr id="8" name="直接箭头连接符 7"/>
          <p:cNvCxnSpPr>
            <a:stCxn id="10" idx="2"/>
            <a:endCxn id="7" idx="0"/>
          </p:cNvCxnSpPr>
          <p:nvPr/>
        </p:nvCxnSpPr>
        <p:spPr>
          <a:xfrm>
            <a:off x="7831455" y="4172585"/>
            <a:ext cx="3065145" cy="96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10" idx="2"/>
            <a:endCxn id="39" idx="0"/>
          </p:cNvCxnSpPr>
          <p:nvPr/>
        </p:nvCxnSpPr>
        <p:spPr>
          <a:xfrm flipH="1">
            <a:off x="6214110" y="4172585"/>
            <a:ext cx="1617345" cy="96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Wonder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045790" y="330400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Hope</a:t>
            </a:r>
          </a:p>
        </p:txBody>
      </p: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5992787" y="2504559"/>
            <a:ext cx="233489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7219302" y="51387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Family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James Lindsey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69215" y="7005955"/>
            <a:ext cx="202755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Learning</a:t>
            </a:r>
          </a:p>
        </p:txBody>
      </p:sp>
      <p:cxnSp>
        <p:nvCxnSpPr>
          <p:cNvPr id="3" name="直接箭头连接符 2"/>
          <p:cNvCxnSpPr>
            <a:stCxn id="18" idx="2"/>
            <a:endCxn id="2" idx="0"/>
          </p:cNvCxnSpPr>
          <p:nvPr/>
        </p:nvCxnSpPr>
        <p:spPr>
          <a:xfrm flipH="1">
            <a:off x="1083310" y="6007735"/>
            <a:ext cx="78232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0" idx="2"/>
            <a:endCxn id="39" idx="0"/>
          </p:cNvCxnSpPr>
          <p:nvPr/>
        </p:nvCxnSpPr>
        <p:spPr>
          <a:xfrm flipH="1">
            <a:off x="8310880" y="4172585"/>
            <a:ext cx="15875" cy="96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2166620" y="3272155"/>
            <a:ext cx="29781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Freedom</a:t>
            </a: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655695" y="2515235"/>
            <a:ext cx="2334260" cy="756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487090" y="513921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Impact</a:t>
            </a:r>
          </a:p>
        </p:txBody>
      </p:sp>
      <p:cxnSp>
        <p:nvCxnSpPr>
          <p:cNvPr id="20" name="Straight Arrow Connector 20"/>
          <p:cNvCxnSpPr>
            <a:endCxn id="18" idx="0"/>
          </p:cNvCxnSpPr>
          <p:nvPr/>
        </p:nvCxnSpPr>
        <p:spPr>
          <a:xfrm flipH="1">
            <a:off x="1865603" y="4174756"/>
            <a:ext cx="1772920" cy="964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9"/>
          <p:cNvSpPr/>
          <p:nvPr/>
        </p:nvSpPr>
        <p:spPr>
          <a:xfrm>
            <a:off x="3341370" y="5139055"/>
            <a:ext cx="271526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Enthusiasm</a:t>
            </a:r>
          </a:p>
        </p:txBody>
      </p:sp>
      <p:cxnSp>
        <p:nvCxnSpPr>
          <p:cNvPr id="23" name="直接箭头连接符 22"/>
          <p:cNvCxnSpPr>
            <a:stCxn id="13" idx="2"/>
            <a:endCxn id="22" idx="0"/>
          </p:cNvCxnSpPr>
          <p:nvPr/>
        </p:nvCxnSpPr>
        <p:spPr>
          <a:xfrm>
            <a:off x="3655695" y="4140835"/>
            <a:ext cx="104330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Rectangle: Rounded Corners 38"/>
          <p:cNvSpPr/>
          <p:nvPr/>
        </p:nvSpPr>
        <p:spPr>
          <a:xfrm>
            <a:off x="2341232" y="70056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Integrity</a:t>
            </a:r>
          </a:p>
        </p:txBody>
      </p:sp>
      <p:cxnSp>
        <p:nvCxnSpPr>
          <p:cNvPr id="8" name="直接箭头连接符 7"/>
          <p:cNvCxnSpPr>
            <a:stCxn id="18" idx="2"/>
            <a:endCxn id="7" idx="0"/>
          </p:cNvCxnSpPr>
          <p:nvPr/>
        </p:nvCxnSpPr>
        <p:spPr>
          <a:xfrm>
            <a:off x="1865630" y="6007735"/>
            <a:ext cx="156718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Happiness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045790" y="330400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Family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5992787" y="2504559"/>
            <a:ext cx="233489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7235812" y="70056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Energy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Yucan Liu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2216150" y="5139055"/>
            <a:ext cx="288607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Achievement</a:t>
            </a:r>
          </a:p>
        </p:txBody>
      </p:sp>
      <p:cxnSp>
        <p:nvCxnSpPr>
          <p:cNvPr id="3" name="直接箭头连接符 2"/>
          <p:cNvCxnSpPr>
            <a:stCxn id="13" idx="2"/>
            <a:endCxn id="2" idx="0"/>
          </p:cNvCxnSpPr>
          <p:nvPr/>
        </p:nvCxnSpPr>
        <p:spPr>
          <a:xfrm>
            <a:off x="3655695" y="4140835"/>
            <a:ext cx="381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2"/>
            <a:endCxn id="39" idx="0"/>
          </p:cNvCxnSpPr>
          <p:nvPr/>
        </p:nvCxnSpPr>
        <p:spPr>
          <a:xfrm>
            <a:off x="8327390" y="6007735"/>
            <a:ext cx="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2166620" y="3272155"/>
            <a:ext cx="29781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Respect</a:t>
            </a: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655695" y="2515235"/>
            <a:ext cx="2334260" cy="756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533445" y="700611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Growth</a:t>
            </a:r>
          </a:p>
        </p:txBody>
      </p:sp>
      <p:cxnSp>
        <p:nvCxnSpPr>
          <p:cNvPr id="20" name="Straight Arrow Connector 20"/>
          <p:cNvCxnSpPr>
            <a:stCxn id="2" idx="2"/>
            <a:endCxn id="18" idx="0"/>
          </p:cNvCxnSpPr>
          <p:nvPr/>
        </p:nvCxnSpPr>
        <p:spPr>
          <a:xfrm flipH="1">
            <a:off x="1911958" y="6008001"/>
            <a:ext cx="1747520" cy="99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9"/>
          <p:cNvSpPr/>
          <p:nvPr/>
        </p:nvSpPr>
        <p:spPr>
          <a:xfrm>
            <a:off x="3387555" y="70060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Wealth</a:t>
            </a:r>
          </a:p>
        </p:txBody>
      </p:sp>
      <p:cxnSp>
        <p:nvCxnSpPr>
          <p:cNvPr id="23" name="直接箭头连接符 22"/>
          <p:cNvCxnSpPr>
            <a:stCxn id="2" idx="2"/>
            <a:endCxn id="22" idx="0"/>
          </p:cNvCxnSpPr>
          <p:nvPr/>
        </p:nvCxnSpPr>
        <p:spPr>
          <a:xfrm>
            <a:off x="3659505" y="6007735"/>
            <a:ext cx="100901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Rectangle: Rounded Corners 38"/>
          <p:cNvSpPr/>
          <p:nvPr/>
        </p:nvSpPr>
        <p:spPr>
          <a:xfrm>
            <a:off x="7235812" y="51387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Health</a:t>
            </a:r>
            <a:endParaRPr lang="en-US" altLang="zh-CN" sz="3200" b="1" dirty="0">
              <a:ea typeface="Roboto Bk" pitchFamily="2" charset="0"/>
            </a:endParaRPr>
          </a:p>
        </p:txBody>
      </p:sp>
      <p:cxnSp>
        <p:nvCxnSpPr>
          <p:cNvPr id="5" name="直接箭头连接符 4"/>
          <p:cNvCxnSpPr>
            <a:stCxn id="10" idx="2"/>
            <a:endCxn id="4" idx="0"/>
          </p:cNvCxnSpPr>
          <p:nvPr/>
        </p:nvCxnSpPr>
        <p:spPr>
          <a:xfrm>
            <a:off x="8326755" y="4172585"/>
            <a:ext cx="635" cy="96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Inner peace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045790" y="330400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Family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5992787" y="2504559"/>
            <a:ext cx="233489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8327390" y="7023100"/>
            <a:ext cx="256286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Authenticity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Joan Martinez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2216150" y="5139055"/>
            <a:ext cx="288607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Growth</a:t>
            </a:r>
          </a:p>
        </p:txBody>
      </p:sp>
      <p:cxnSp>
        <p:nvCxnSpPr>
          <p:cNvPr id="3" name="直接箭头连接符 2"/>
          <p:cNvCxnSpPr>
            <a:stCxn id="13" idx="2"/>
            <a:endCxn id="2" idx="0"/>
          </p:cNvCxnSpPr>
          <p:nvPr/>
        </p:nvCxnSpPr>
        <p:spPr>
          <a:xfrm>
            <a:off x="3655695" y="4140835"/>
            <a:ext cx="381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2"/>
            <a:endCxn id="39" idx="0"/>
          </p:cNvCxnSpPr>
          <p:nvPr/>
        </p:nvCxnSpPr>
        <p:spPr>
          <a:xfrm>
            <a:off x="8327390" y="6007735"/>
            <a:ext cx="1281430" cy="10153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2166620" y="3272155"/>
            <a:ext cx="29781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Impact</a:t>
            </a: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655695" y="2515235"/>
            <a:ext cx="2334260" cy="756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838880" y="6997860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Intervention</a:t>
            </a:r>
          </a:p>
        </p:txBody>
      </p:sp>
      <p:cxnSp>
        <p:nvCxnSpPr>
          <p:cNvPr id="20" name="Straight Arrow Connector 20"/>
          <p:cNvCxnSpPr>
            <a:stCxn id="2" idx="2"/>
            <a:endCxn id="18" idx="0"/>
          </p:cNvCxnSpPr>
          <p:nvPr/>
        </p:nvCxnSpPr>
        <p:spPr>
          <a:xfrm flipH="1">
            <a:off x="2217393" y="6008001"/>
            <a:ext cx="1442085" cy="989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9"/>
          <p:cNvSpPr/>
          <p:nvPr/>
        </p:nvSpPr>
        <p:spPr>
          <a:xfrm>
            <a:off x="4378155" y="70060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Hard Work</a:t>
            </a:r>
          </a:p>
        </p:txBody>
      </p:sp>
      <p:cxnSp>
        <p:nvCxnSpPr>
          <p:cNvPr id="23" name="直接箭头连接符 22"/>
          <p:cNvCxnSpPr>
            <a:stCxn id="2" idx="2"/>
            <a:endCxn id="22" idx="0"/>
          </p:cNvCxnSpPr>
          <p:nvPr/>
        </p:nvCxnSpPr>
        <p:spPr>
          <a:xfrm>
            <a:off x="3659505" y="6007735"/>
            <a:ext cx="199961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Rectangle: Rounded Corners 38"/>
          <p:cNvSpPr/>
          <p:nvPr/>
        </p:nvSpPr>
        <p:spPr>
          <a:xfrm>
            <a:off x="7235812" y="51387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Empathy</a:t>
            </a:r>
            <a:endParaRPr lang="en-US" altLang="zh-CN" sz="3200" b="1" dirty="0">
              <a:ea typeface="Roboto Bk" pitchFamily="2" charset="0"/>
            </a:endParaRPr>
          </a:p>
        </p:txBody>
      </p:sp>
      <p:cxnSp>
        <p:nvCxnSpPr>
          <p:cNvPr id="5" name="直接箭头连接符 4"/>
          <p:cNvCxnSpPr>
            <a:stCxn id="10" idx="2"/>
            <a:endCxn id="4" idx="0"/>
          </p:cNvCxnSpPr>
          <p:nvPr/>
        </p:nvCxnSpPr>
        <p:spPr>
          <a:xfrm>
            <a:off x="8326755" y="4172585"/>
            <a:ext cx="635" cy="96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2"/>
            <a:endCxn id="22" idx="0"/>
          </p:cNvCxnSpPr>
          <p:nvPr/>
        </p:nvCxnSpPr>
        <p:spPr>
          <a:xfrm flipH="1">
            <a:off x="5659120" y="6007735"/>
            <a:ext cx="266827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Peace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6781630" y="330400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Pride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92787" y="2504559"/>
            <a:ext cx="2070100" cy="799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7586345" y="7005955"/>
            <a:ext cx="237553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Empathy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Kevin McCahey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2266950" y="5139055"/>
            <a:ext cx="34524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Acknowledgement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3" name="直接箭头连接符 2"/>
          <p:cNvCxnSpPr>
            <a:stCxn id="13" idx="2"/>
            <a:endCxn id="2" idx="0"/>
          </p:cNvCxnSpPr>
          <p:nvPr/>
        </p:nvCxnSpPr>
        <p:spPr>
          <a:xfrm flipH="1">
            <a:off x="3993515" y="4140835"/>
            <a:ext cx="63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2"/>
            <a:endCxn id="39" idx="0"/>
          </p:cNvCxnSpPr>
          <p:nvPr/>
        </p:nvCxnSpPr>
        <p:spPr>
          <a:xfrm>
            <a:off x="8067675" y="6007735"/>
            <a:ext cx="70675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2505075" y="3272155"/>
            <a:ext cx="29781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Dependability</a:t>
            </a:r>
          </a:p>
        </p:txBody>
      </p:sp>
      <p:cxnSp>
        <p:nvCxnSpPr>
          <p:cNvPr id="14" name="直接箭头连接符 13"/>
          <p:cNvCxnSpPr>
            <a:stCxn id="6" idx="2"/>
            <a:endCxn id="13" idx="0"/>
          </p:cNvCxnSpPr>
          <p:nvPr/>
        </p:nvCxnSpPr>
        <p:spPr>
          <a:xfrm flipH="1">
            <a:off x="3994150" y="2504440"/>
            <a:ext cx="1998345" cy="767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871900" y="700611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Autonomy</a:t>
            </a:r>
          </a:p>
        </p:txBody>
      </p:sp>
      <p:cxnSp>
        <p:nvCxnSpPr>
          <p:cNvPr id="20" name="Straight Arrow Connector 20"/>
          <p:cNvCxnSpPr>
            <a:stCxn id="2" idx="2"/>
            <a:endCxn id="18" idx="0"/>
          </p:cNvCxnSpPr>
          <p:nvPr/>
        </p:nvCxnSpPr>
        <p:spPr>
          <a:xfrm flipH="1">
            <a:off x="2250413" y="6008001"/>
            <a:ext cx="1743075" cy="99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9"/>
          <p:cNvSpPr/>
          <p:nvPr/>
        </p:nvSpPr>
        <p:spPr>
          <a:xfrm>
            <a:off x="4180035" y="70060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Loyalty</a:t>
            </a:r>
          </a:p>
        </p:txBody>
      </p:sp>
      <p:cxnSp>
        <p:nvCxnSpPr>
          <p:cNvPr id="23" name="直接箭头连接符 22"/>
          <p:cNvCxnSpPr>
            <a:stCxn id="2" idx="2"/>
            <a:endCxn id="22" idx="0"/>
          </p:cNvCxnSpPr>
          <p:nvPr/>
        </p:nvCxnSpPr>
        <p:spPr>
          <a:xfrm>
            <a:off x="3993515" y="6007735"/>
            <a:ext cx="146748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Rectangle: Rounded Corners 38"/>
          <p:cNvSpPr/>
          <p:nvPr/>
        </p:nvSpPr>
        <p:spPr>
          <a:xfrm>
            <a:off x="6297295" y="5139055"/>
            <a:ext cx="354076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Do the right thing</a:t>
            </a:r>
            <a:endParaRPr lang="en-US" altLang="zh-CN" sz="3200" b="1" dirty="0">
              <a:ea typeface="Roboto Bk" pitchFamily="2" charset="0"/>
            </a:endParaRPr>
          </a:p>
        </p:txBody>
      </p:sp>
      <p:cxnSp>
        <p:nvCxnSpPr>
          <p:cNvPr id="5" name="直接箭头连接符 4"/>
          <p:cNvCxnSpPr>
            <a:stCxn id="10" idx="2"/>
            <a:endCxn id="4" idx="0"/>
          </p:cNvCxnSpPr>
          <p:nvPr/>
        </p:nvCxnSpPr>
        <p:spPr>
          <a:xfrm>
            <a:off x="8062595" y="4172585"/>
            <a:ext cx="5080" cy="96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2"/>
            <a:endCxn id="22" idx="0"/>
          </p:cNvCxnSpPr>
          <p:nvPr/>
        </p:nvCxnSpPr>
        <p:spPr>
          <a:xfrm flipH="1">
            <a:off x="5461000" y="6007735"/>
            <a:ext cx="260667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048000" y="43878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Joan Martinez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Peace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565855" y="328812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Creativity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92787" y="2504559"/>
            <a:ext cx="2854325" cy="78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2422525" y="7018655"/>
            <a:ext cx="283083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Spirituality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Londyn Miller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7037535" y="514550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Impact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13" name="Rectangle: Rounded Corners 11"/>
          <p:cNvSpPr/>
          <p:nvPr/>
        </p:nvSpPr>
        <p:spPr>
          <a:xfrm>
            <a:off x="1735455" y="3272155"/>
            <a:ext cx="283464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Achievement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152775" y="2489200"/>
            <a:ext cx="2871470" cy="7829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3662680" y="5139055"/>
            <a:ext cx="25463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Relationships</a:t>
            </a:r>
          </a:p>
        </p:txBody>
      </p:sp>
      <p:sp>
        <p:nvSpPr>
          <p:cNvPr id="4" name="Rectangle: Rounded Corners 9"/>
          <p:cNvSpPr/>
          <p:nvPr/>
        </p:nvSpPr>
        <p:spPr>
          <a:xfrm>
            <a:off x="4791710" y="3272155"/>
            <a:ext cx="239966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Altruism</a:t>
            </a:r>
          </a:p>
        </p:txBody>
      </p:sp>
      <p:cxnSp>
        <p:nvCxnSpPr>
          <p:cNvPr id="5" name="Straight Arrow Connector 18"/>
          <p:cNvCxnSpPr>
            <a:stCxn id="6" idx="2"/>
            <a:endCxn id="4" idx="0"/>
          </p:cNvCxnSpPr>
          <p:nvPr/>
        </p:nvCxnSpPr>
        <p:spPr>
          <a:xfrm flipH="1">
            <a:off x="5992152" y="2504559"/>
            <a:ext cx="63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8"/>
          <p:cNvSpPr/>
          <p:nvPr/>
        </p:nvSpPr>
        <p:spPr>
          <a:xfrm>
            <a:off x="971550" y="5139055"/>
            <a:ext cx="249364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Actualization</a:t>
            </a:r>
          </a:p>
        </p:txBody>
      </p:sp>
      <p:cxnSp>
        <p:nvCxnSpPr>
          <p:cNvPr id="16" name="直接箭头连接符 15"/>
          <p:cNvCxnSpPr>
            <a:stCxn id="13" idx="2"/>
            <a:endCxn id="3" idx="0"/>
          </p:cNvCxnSpPr>
          <p:nvPr/>
        </p:nvCxnSpPr>
        <p:spPr>
          <a:xfrm flipH="1">
            <a:off x="2218690" y="4140835"/>
            <a:ext cx="93408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2" idx="0"/>
          </p:cNvCxnSpPr>
          <p:nvPr/>
        </p:nvCxnSpPr>
        <p:spPr>
          <a:xfrm flipH="1">
            <a:off x="8318500" y="4189730"/>
            <a:ext cx="617220" cy="9556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2"/>
            <a:endCxn id="2" idx="0"/>
          </p:cNvCxnSpPr>
          <p:nvPr/>
        </p:nvCxnSpPr>
        <p:spPr>
          <a:xfrm>
            <a:off x="5991860" y="4140835"/>
            <a:ext cx="2326640" cy="1004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8" idx="2"/>
            <a:endCxn id="39" idx="0"/>
          </p:cNvCxnSpPr>
          <p:nvPr/>
        </p:nvCxnSpPr>
        <p:spPr>
          <a:xfrm flipH="1">
            <a:off x="3837940" y="6007735"/>
            <a:ext cx="1097915" cy="1010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3" idx="2"/>
          </p:cNvCxnSpPr>
          <p:nvPr/>
        </p:nvCxnSpPr>
        <p:spPr>
          <a:xfrm>
            <a:off x="2218690" y="6007735"/>
            <a:ext cx="1640840" cy="10140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Gratification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194380" y="328812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Self-Esteem</a:t>
            </a: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92787" y="2504559"/>
            <a:ext cx="2482850" cy="78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3297555" y="7018655"/>
            <a:ext cx="283083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Relationships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Molly Muench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7194380" y="51391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Fortitude</a:t>
            </a:r>
          </a:p>
        </p:txBody>
      </p:sp>
      <p:sp>
        <p:nvSpPr>
          <p:cNvPr id="13" name="Rectangle: Rounded Corners 11"/>
          <p:cNvSpPr/>
          <p:nvPr/>
        </p:nvSpPr>
        <p:spPr>
          <a:xfrm>
            <a:off x="2610485" y="3272155"/>
            <a:ext cx="283464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Connected to the Universe</a:t>
            </a: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4027805" y="2506345"/>
            <a:ext cx="1979930" cy="765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4364355" y="5139055"/>
            <a:ext cx="20554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Freedom</a:t>
            </a:r>
          </a:p>
        </p:txBody>
      </p:sp>
      <p:sp>
        <p:nvSpPr>
          <p:cNvPr id="3" name="Rectangle: Rounded Corners 8"/>
          <p:cNvSpPr/>
          <p:nvPr/>
        </p:nvSpPr>
        <p:spPr>
          <a:xfrm>
            <a:off x="1986280" y="5139055"/>
            <a:ext cx="212661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Joy</a:t>
            </a:r>
          </a:p>
        </p:txBody>
      </p:sp>
      <p:cxnSp>
        <p:nvCxnSpPr>
          <p:cNvPr id="16" name="直接箭头连接符 15"/>
          <p:cNvCxnSpPr>
            <a:stCxn id="13" idx="2"/>
            <a:endCxn id="3" idx="0"/>
          </p:cNvCxnSpPr>
          <p:nvPr/>
        </p:nvCxnSpPr>
        <p:spPr>
          <a:xfrm flipH="1">
            <a:off x="3049905" y="4140835"/>
            <a:ext cx="97790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0" idx="2"/>
            <a:endCxn id="2" idx="0"/>
          </p:cNvCxnSpPr>
          <p:nvPr/>
        </p:nvCxnSpPr>
        <p:spPr>
          <a:xfrm>
            <a:off x="8475345" y="4156710"/>
            <a:ext cx="0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3" idx="2"/>
            <a:endCxn id="18" idx="0"/>
          </p:cNvCxnSpPr>
          <p:nvPr/>
        </p:nvCxnSpPr>
        <p:spPr>
          <a:xfrm>
            <a:off x="4027805" y="4140835"/>
            <a:ext cx="136461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3" idx="2"/>
          </p:cNvCxnSpPr>
          <p:nvPr/>
        </p:nvCxnSpPr>
        <p:spPr>
          <a:xfrm>
            <a:off x="3049905" y="6007735"/>
            <a:ext cx="1640840" cy="10140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Rectangle: Rounded Corners 9"/>
          <p:cNvSpPr/>
          <p:nvPr/>
        </p:nvSpPr>
        <p:spPr>
          <a:xfrm>
            <a:off x="532130" y="7021830"/>
            <a:ext cx="239585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Beauty</a:t>
            </a:r>
          </a:p>
        </p:txBody>
      </p:sp>
      <p:cxnSp>
        <p:nvCxnSpPr>
          <p:cNvPr id="15" name="直接箭头连接符 14"/>
          <p:cNvCxnSpPr>
            <a:endCxn id="11" idx="0"/>
          </p:cNvCxnSpPr>
          <p:nvPr/>
        </p:nvCxnSpPr>
        <p:spPr>
          <a:xfrm flipH="1">
            <a:off x="1730375" y="6004560"/>
            <a:ext cx="1297940" cy="1017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Fun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2332732" y="3272360"/>
            <a:ext cx="2356311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Stong Work Ethic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6919278" y="3272360"/>
            <a:ext cx="281474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Humility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60090" y="5105560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Ambition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045790" y="511184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Survice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6081395" y="6455410"/>
            <a:ext cx="202247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Integrity</a:t>
            </a:r>
          </a:p>
        </p:txBody>
      </p: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 flipH="1">
            <a:off x="3511842" y="2504558"/>
            <a:ext cx="248094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5992787" y="2504559"/>
            <a:ext cx="233489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9" idx="0"/>
          </p:cNvCxnSpPr>
          <p:nvPr/>
        </p:nvCxnSpPr>
        <p:spPr>
          <a:xfrm flipH="1">
            <a:off x="1738603" y="4141101"/>
            <a:ext cx="1772920" cy="964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2"/>
            <a:endCxn id="10" idx="0"/>
          </p:cNvCxnSpPr>
          <p:nvPr/>
        </p:nvCxnSpPr>
        <p:spPr>
          <a:xfrm flipH="1">
            <a:off x="8326648" y="4141101"/>
            <a:ext cx="635" cy="9709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8867127" y="6455127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Faith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</a:rPr>
              <a:t>Taylor Callaghan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3214200" y="510549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Passion</a:t>
            </a:r>
          </a:p>
        </p:txBody>
      </p:sp>
      <p:cxnSp>
        <p:nvCxnSpPr>
          <p:cNvPr id="3" name="直接箭头连接符 2"/>
          <p:cNvCxnSpPr>
            <a:stCxn id="7" idx="2"/>
            <a:endCxn id="2" idx="0"/>
          </p:cNvCxnSpPr>
          <p:nvPr/>
        </p:nvCxnSpPr>
        <p:spPr>
          <a:xfrm>
            <a:off x="3510915" y="4140835"/>
            <a:ext cx="984250" cy="9645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10" idx="2"/>
            <a:endCxn id="12" idx="0"/>
          </p:cNvCxnSpPr>
          <p:nvPr/>
        </p:nvCxnSpPr>
        <p:spPr>
          <a:xfrm flipH="1">
            <a:off x="7092950" y="5980430"/>
            <a:ext cx="1233805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0" idx="2"/>
            <a:endCxn id="39" idx="0"/>
          </p:cNvCxnSpPr>
          <p:nvPr/>
        </p:nvCxnSpPr>
        <p:spPr>
          <a:xfrm>
            <a:off x="8326755" y="5980430"/>
            <a:ext cx="163195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934720"/>
            <a:ext cx="3084195" cy="15697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Connected to the Creator / Spirituality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565855" y="328812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Motivation</a:t>
            </a: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92787" y="2504559"/>
            <a:ext cx="2854325" cy="78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3051810" y="7018655"/>
            <a:ext cx="249301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Fairness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Farheen Mukarram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6462860" y="70060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Opportunity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13" name="Rectangle: Rounded Corners 11"/>
          <p:cNvSpPr/>
          <p:nvPr/>
        </p:nvSpPr>
        <p:spPr>
          <a:xfrm>
            <a:off x="1735455" y="3272155"/>
            <a:ext cx="283464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Gratitude</a:t>
            </a: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152775" y="2489200"/>
            <a:ext cx="2871470" cy="7829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Rectangle: Rounded Corners 9"/>
          <p:cNvSpPr/>
          <p:nvPr/>
        </p:nvSpPr>
        <p:spPr>
          <a:xfrm>
            <a:off x="4791710" y="3272155"/>
            <a:ext cx="239966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Patience</a:t>
            </a:r>
          </a:p>
        </p:txBody>
      </p:sp>
      <p:cxnSp>
        <p:nvCxnSpPr>
          <p:cNvPr id="5" name="Straight Arrow Connector 18"/>
          <p:cNvCxnSpPr>
            <a:stCxn id="6" idx="2"/>
            <a:endCxn id="4" idx="0"/>
          </p:cNvCxnSpPr>
          <p:nvPr/>
        </p:nvCxnSpPr>
        <p:spPr>
          <a:xfrm flipH="1">
            <a:off x="5992152" y="2504559"/>
            <a:ext cx="63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8"/>
          <p:cNvSpPr/>
          <p:nvPr/>
        </p:nvSpPr>
        <p:spPr>
          <a:xfrm>
            <a:off x="3051810" y="5139055"/>
            <a:ext cx="249364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Family / Friends</a:t>
            </a:r>
          </a:p>
        </p:txBody>
      </p:sp>
      <p:cxnSp>
        <p:nvCxnSpPr>
          <p:cNvPr id="16" name="直接箭头连接符 15"/>
          <p:cNvCxnSpPr>
            <a:stCxn id="13" idx="2"/>
            <a:endCxn id="3" idx="0"/>
          </p:cNvCxnSpPr>
          <p:nvPr/>
        </p:nvCxnSpPr>
        <p:spPr>
          <a:xfrm>
            <a:off x="3152775" y="4140835"/>
            <a:ext cx="114617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0" idx="2"/>
            <a:endCxn id="11" idx="0"/>
          </p:cNvCxnSpPr>
          <p:nvPr/>
        </p:nvCxnSpPr>
        <p:spPr>
          <a:xfrm flipH="1">
            <a:off x="7743825" y="4156710"/>
            <a:ext cx="1102995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4" idx="2"/>
            <a:endCxn id="11" idx="0"/>
          </p:cNvCxnSpPr>
          <p:nvPr/>
        </p:nvCxnSpPr>
        <p:spPr>
          <a:xfrm>
            <a:off x="5991860" y="4140835"/>
            <a:ext cx="175196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2"/>
            <a:endCxn id="39" idx="0"/>
          </p:cNvCxnSpPr>
          <p:nvPr/>
        </p:nvCxnSpPr>
        <p:spPr>
          <a:xfrm flipH="1">
            <a:off x="4298315" y="6007735"/>
            <a:ext cx="635" cy="1010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2"/>
            <a:endCxn id="3" idx="0"/>
          </p:cNvCxnSpPr>
          <p:nvPr/>
        </p:nvCxnSpPr>
        <p:spPr>
          <a:xfrm flipH="1">
            <a:off x="4298950" y="4140835"/>
            <a:ext cx="169291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Rectangle: Rounded Corners 8"/>
          <p:cNvSpPr/>
          <p:nvPr/>
        </p:nvSpPr>
        <p:spPr>
          <a:xfrm>
            <a:off x="6216650" y="5139055"/>
            <a:ext cx="30543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Giving / Helping People</a:t>
            </a:r>
          </a:p>
        </p:txBody>
      </p:sp>
      <p:cxnSp>
        <p:nvCxnSpPr>
          <p:cNvPr id="12" name="直接箭头连接符 11"/>
          <p:cNvCxnSpPr>
            <a:stCxn id="11" idx="2"/>
            <a:endCxn id="2" idx="0"/>
          </p:cNvCxnSpPr>
          <p:nvPr/>
        </p:nvCxnSpPr>
        <p:spPr>
          <a:xfrm>
            <a:off x="7743825" y="6007735"/>
            <a:ext cx="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Peace of mind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045790" y="330400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Maximize income</a:t>
            </a:r>
          </a:p>
        </p:txBody>
      </p: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5992787" y="2504559"/>
            <a:ext cx="233489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Grace Muller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1489075" y="7005955"/>
            <a:ext cx="202755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Laughter</a:t>
            </a:r>
          </a:p>
        </p:txBody>
      </p:sp>
      <p:cxnSp>
        <p:nvCxnSpPr>
          <p:cNvPr id="3" name="直接箭头连接符 2"/>
          <p:cNvCxnSpPr>
            <a:stCxn id="18" idx="2"/>
            <a:endCxn id="2" idx="0"/>
          </p:cNvCxnSpPr>
          <p:nvPr/>
        </p:nvCxnSpPr>
        <p:spPr>
          <a:xfrm flipH="1">
            <a:off x="2503170" y="6007735"/>
            <a:ext cx="114554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2166620" y="3272155"/>
            <a:ext cx="29781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Unconditional love</a:t>
            </a: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655695" y="2515235"/>
            <a:ext cx="2334260" cy="756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2270170" y="513921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Friends &amp; Family</a:t>
            </a:r>
          </a:p>
        </p:txBody>
      </p:sp>
      <p:cxnSp>
        <p:nvCxnSpPr>
          <p:cNvPr id="20" name="Straight Arrow Connector 20"/>
          <p:cNvCxnSpPr>
            <a:stCxn id="13" idx="2"/>
            <a:endCxn id="18" idx="0"/>
          </p:cNvCxnSpPr>
          <p:nvPr/>
        </p:nvCxnSpPr>
        <p:spPr>
          <a:xfrm flipH="1">
            <a:off x="3648683" y="4141101"/>
            <a:ext cx="6985" cy="99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38"/>
          <p:cNvSpPr/>
          <p:nvPr/>
        </p:nvSpPr>
        <p:spPr>
          <a:xfrm>
            <a:off x="3761092" y="70056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Respect</a:t>
            </a:r>
          </a:p>
        </p:txBody>
      </p:sp>
      <p:cxnSp>
        <p:nvCxnSpPr>
          <p:cNvPr id="8" name="直接箭头连接符 7"/>
          <p:cNvCxnSpPr>
            <a:stCxn id="18" idx="2"/>
            <a:endCxn id="7" idx="0"/>
          </p:cNvCxnSpPr>
          <p:nvPr/>
        </p:nvCxnSpPr>
        <p:spPr>
          <a:xfrm>
            <a:off x="3648710" y="6007735"/>
            <a:ext cx="120396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Rectangle: Rounded Corners 9"/>
          <p:cNvSpPr/>
          <p:nvPr/>
        </p:nvSpPr>
        <p:spPr>
          <a:xfrm>
            <a:off x="5620385" y="5144770"/>
            <a:ext cx="244157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Make things berrer</a:t>
            </a:r>
          </a:p>
        </p:txBody>
      </p:sp>
      <p:cxnSp>
        <p:nvCxnSpPr>
          <p:cNvPr id="5" name="直接箭头连接符 4"/>
          <p:cNvCxnSpPr>
            <a:stCxn id="10" idx="2"/>
            <a:endCxn id="4" idx="0"/>
          </p:cNvCxnSpPr>
          <p:nvPr/>
        </p:nvCxnSpPr>
        <p:spPr>
          <a:xfrm flipH="1">
            <a:off x="6841490" y="4172585"/>
            <a:ext cx="1485265" cy="972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Rectangle: Rounded Corners 38"/>
          <p:cNvSpPr/>
          <p:nvPr/>
        </p:nvSpPr>
        <p:spPr>
          <a:xfrm>
            <a:off x="8454390" y="5144770"/>
            <a:ext cx="276098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Achievement</a:t>
            </a:r>
          </a:p>
        </p:txBody>
      </p:sp>
      <p:cxnSp>
        <p:nvCxnSpPr>
          <p:cNvPr id="12" name="直接箭头连接符 11"/>
          <p:cNvCxnSpPr>
            <a:stCxn id="10" idx="2"/>
            <a:endCxn id="9" idx="0"/>
          </p:cNvCxnSpPr>
          <p:nvPr/>
        </p:nvCxnSpPr>
        <p:spPr>
          <a:xfrm>
            <a:off x="8326755" y="4172585"/>
            <a:ext cx="1508125" cy="972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2402205"/>
            <a:ext cx="3084195" cy="8845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Unconditional love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6811475" y="397265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Awareness</a:t>
            </a: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92787" y="3286879"/>
            <a:ext cx="2099945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3912870" y="5823585"/>
            <a:ext cx="249301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Wisdom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Akan Nelson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9085410" y="582368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Innovation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13" name="Rectangle: Rounded Corners 11"/>
          <p:cNvSpPr/>
          <p:nvPr/>
        </p:nvSpPr>
        <p:spPr>
          <a:xfrm>
            <a:off x="2936875" y="3956685"/>
            <a:ext cx="283464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Family</a:t>
            </a:r>
          </a:p>
        </p:txBody>
      </p:sp>
      <p:cxnSp>
        <p:nvCxnSpPr>
          <p:cNvPr id="14" name="直接箭头连接符 13"/>
          <p:cNvCxnSpPr>
            <a:stCxn id="6" idx="2"/>
            <a:endCxn id="13" idx="0"/>
          </p:cNvCxnSpPr>
          <p:nvPr/>
        </p:nvCxnSpPr>
        <p:spPr>
          <a:xfrm flipH="1">
            <a:off x="4354195" y="3286760"/>
            <a:ext cx="1638300" cy="669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Rectangle: Rounded Corners 8"/>
          <p:cNvSpPr/>
          <p:nvPr/>
        </p:nvSpPr>
        <p:spPr>
          <a:xfrm>
            <a:off x="1333500" y="5823585"/>
            <a:ext cx="249364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Self-actualization</a:t>
            </a:r>
          </a:p>
        </p:txBody>
      </p:sp>
      <p:cxnSp>
        <p:nvCxnSpPr>
          <p:cNvPr id="16" name="直接箭头连接符 15"/>
          <p:cNvCxnSpPr>
            <a:stCxn id="13" idx="2"/>
            <a:endCxn id="3" idx="0"/>
          </p:cNvCxnSpPr>
          <p:nvPr/>
        </p:nvCxnSpPr>
        <p:spPr>
          <a:xfrm flipH="1">
            <a:off x="2580640" y="4825365"/>
            <a:ext cx="177355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0" idx="2"/>
            <a:endCxn id="11" idx="0"/>
          </p:cNvCxnSpPr>
          <p:nvPr/>
        </p:nvCxnSpPr>
        <p:spPr>
          <a:xfrm flipH="1">
            <a:off x="7759065" y="4841240"/>
            <a:ext cx="333375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3" idx="2"/>
            <a:endCxn id="39" idx="0"/>
          </p:cNvCxnSpPr>
          <p:nvPr/>
        </p:nvCxnSpPr>
        <p:spPr>
          <a:xfrm>
            <a:off x="4354195" y="4825365"/>
            <a:ext cx="80518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Rectangle: Rounded Corners 8"/>
          <p:cNvSpPr/>
          <p:nvPr/>
        </p:nvSpPr>
        <p:spPr>
          <a:xfrm>
            <a:off x="6577330" y="5823585"/>
            <a:ext cx="236283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Freedom</a:t>
            </a:r>
          </a:p>
        </p:txBody>
      </p:sp>
      <p:cxnSp>
        <p:nvCxnSpPr>
          <p:cNvPr id="12" name="直接箭头连接符 11"/>
          <p:cNvCxnSpPr>
            <a:stCxn id="10" idx="2"/>
            <a:endCxn id="2" idx="0"/>
          </p:cNvCxnSpPr>
          <p:nvPr/>
        </p:nvCxnSpPr>
        <p:spPr>
          <a:xfrm>
            <a:off x="8092440" y="4841240"/>
            <a:ext cx="2273935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Rectangle: Rounded Corners 5"/>
          <p:cNvSpPr/>
          <p:nvPr/>
        </p:nvSpPr>
        <p:spPr>
          <a:xfrm>
            <a:off x="4450080" y="612140"/>
            <a:ext cx="3084195" cy="12147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Connected to the Universe</a:t>
            </a:r>
          </a:p>
        </p:txBody>
      </p:sp>
      <p:cxnSp>
        <p:nvCxnSpPr>
          <p:cNvPr id="18" name="直接箭头连接符 17"/>
          <p:cNvCxnSpPr>
            <a:endCxn id="6" idx="0"/>
          </p:cNvCxnSpPr>
          <p:nvPr/>
        </p:nvCxnSpPr>
        <p:spPr>
          <a:xfrm flipH="1">
            <a:off x="5992495" y="1851025"/>
            <a:ext cx="35560" cy="5511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885315"/>
            <a:ext cx="3084195" cy="8845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Inner peace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6727655" y="345576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Heart</a:t>
            </a: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92787" y="2769989"/>
            <a:ext cx="2016125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3912870" y="5306695"/>
            <a:ext cx="249301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Creativity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Elyssa Ngai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9198610" y="5306695"/>
            <a:ext cx="228981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Grace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13" name="Rectangle: Rounded Corners 11"/>
          <p:cNvSpPr/>
          <p:nvPr/>
        </p:nvSpPr>
        <p:spPr>
          <a:xfrm>
            <a:off x="2936875" y="3439795"/>
            <a:ext cx="283464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Growth</a:t>
            </a:r>
          </a:p>
        </p:txBody>
      </p:sp>
      <p:cxnSp>
        <p:nvCxnSpPr>
          <p:cNvPr id="14" name="直接箭头连接符 13"/>
          <p:cNvCxnSpPr>
            <a:stCxn id="6" idx="2"/>
            <a:endCxn id="13" idx="0"/>
          </p:cNvCxnSpPr>
          <p:nvPr/>
        </p:nvCxnSpPr>
        <p:spPr>
          <a:xfrm flipH="1">
            <a:off x="4354195" y="2769870"/>
            <a:ext cx="1638300" cy="669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Rectangle: Rounded Corners 8"/>
          <p:cNvSpPr/>
          <p:nvPr/>
        </p:nvSpPr>
        <p:spPr>
          <a:xfrm>
            <a:off x="1333500" y="5306695"/>
            <a:ext cx="249364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Curiosity</a:t>
            </a:r>
          </a:p>
        </p:txBody>
      </p:sp>
      <p:cxnSp>
        <p:nvCxnSpPr>
          <p:cNvPr id="16" name="直接箭头连接符 15"/>
          <p:cNvCxnSpPr>
            <a:stCxn id="13" idx="2"/>
            <a:endCxn id="3" idx="0"/>
          </p:cNvCxnSpPr>
          <p:nvPr/>
        </p:nvCxnSpPr>
        <p:spPr>
          <a:xfrm flipH="1">
            <a:off x="2580640" y="4308475"/>
            <a:ext cx="177355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0" idx="2"/>
            <a:endCxn id="11" idx="0"/>
          </p:cNvCxnSpPr>
          <p:nvPr/>
        </p:nvCxnSpPr>
        <p:spPr>
          <a:xfrm flipH="1">
            <a:off x="7802245" y="4324350"/>
            <a:ext cx="206375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3" idx="2"/>
            <a:endCxn id="39" idx="0"/>
          </p:cNvCxnSpPr>
          <p:nvPr/>
        </p:nvCxnSpPr>
        <p:spPr>
          <a:xfrm>
            <a:off x="4354195" y="4308475"/>
            <a:ext cx="80518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Rectangle: Rounded Corners 8"/>
          <p:cNvSpPr/>
          <p:nvPr/>
        </p:nvSpPr>
        <p:spPr>
          <a:xfrm>
            <a:off x="6577330" y="5306695"/>
            <a:ext cx="2449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Authentivity</a:t>
            </a:r>
          </a:p>
        </p:txBody>
      </p:sp>
      <p:cxnSp>
        <p:nvCxnSpPr>
          <p:cNvPr id="12" name="直接箭头连接符 11"/>
          <p:cNvCxnSpPr>
            <a:stCxn id="10" idx="2"/>
            <a:endCxn id="2" idx="0"/>
          </p:cNvCxnSpPr>
          <p:nvPr/>
        </p:nvCxnSpPr>
        <p:spPr>
          <a:xfrm>
            <a:off x="8008620" y="4324350"/>
            <a:ext cx="2334895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Rectangle: Rounded Corners 8"/>
          <p:cNvSpPr/>
          <p:nvPr/>
        </p:nvSpPr>
        <p:spPr>
          <a:xfrm>
            <a:off x="5047615" y="6950075"/>
            <a:ext cx="2449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Faith</a:t>
            </a:r>
          </a:p>
        </p:txBody>
      </p:sp>
      <p:cxnSp>
        <p:nvCxnSpPr>
          <p:cNvPr id="5" name="直接箭头连接符 4"/>
          <p:cNvCxnSpPr>
            <a:stCxn id="3" idx="2"/>
            <a:endCxn id="4" idx="0"/>
          </p:cNvCxnSpPr>
          <p:nvPr/>
        </p:nvCxnSpPr>
        <p:spPr>
          <a:xfrm>
            <a:off x="2580640" y="6175375"/>
            <a:ext cx="3691890" cy="774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9" idx="2"/>
          </p:cNvCxnSpPr>
          <p:nvPr/>
        </p:nvCxnSpPr>
        <p:spPr>
          <a:xfrm>
            <a:off x="5159375" y="6175375"/>
            <a:ext cx="1143635" cy="7702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1" idx="2"/>
          </p:cNvCxnSpPr>
          <p:nvPr/>
        </p:nvCxnSpPr>
        <p:spPr>
          <a:xfrm flipH="1">
            <a:off x="6288405" y="6175375"/>
            <a:ext cx="1513840" cy="7702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6303010" y="6195060"/>
            <a:ext cx="4156075" cy="7359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Love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045790" y="330400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Service</a:t>
            </a:r>
          </a:p>
        </p:txBody>
      </p: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5992787" y="2504559"/>
            <a:ext cx="233489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Rebecca Park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4721860" y="6726555"/>
            <a:ext cx="202755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Engaged</a:t>
            </a:r>
          </a:p>
        </p:txBody>
      </p:sp>
      <p:cxnSp>
        <p:nvCxnSpPr>
          <p:cNvPr id="3" name="直接箭头连接符 2"/>
          <p:cNvCxnSpPr>
            <a:endCxn id="2" idx="0"/>
          </p:cNvCxnSpPr>
          <p:nvPr/>
        </p:nvCxnSpPr>
        <p:spPr>
          <a:xfrm flipH="1">
            <a:off x="5735955" y="5649595"/>
            <a:ext cx="1137285" cy="10769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2166620" y="3272155"/>
            <a:ext cx="29781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Faith</a:t>
            </a: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655695" y="2515235"/>
            <a:ext cx="2334260" cy="756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Rectangle: Rounded Corners 38"/>
          <p:cNvSpPr/>
          <p:nvPr/>
        </p:nvSpPr>
        <p:spPr>
          <a:xfrm>
            <a:off x="6993877" y="67262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Openness</a:t>
            </a:r>
          </a:p>
        </p:txBody>
      </p:sp>
      <p:cxnSp>
        <p:nvCxnSpPr>
          <p:cNvPr id="8" name="直接箭头连接符 7"/>
          <p:cNvCxnSpPr>
            <a:stCxn id="4" idx="2"/>
            <a:endCxn id="7" idx="0"/>
          </p:cNvCxnSpPr>
          <p:nvPr/>
        </p:nvCxnSpPr>
        <p:spPr>
          <a:xfrm>
            <a:off x="6841490" y="5734050"/>
            <a:ext cx="1243965" cy="9925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Rectangle: Rounded Corners 9"/>
          <p:cNvSpPr/>
          <p:nvPr/>
        </p:nvSpPr>
        <p:spPr>
          <a:xfrm>
            <a:off x="5620385" y="4865370"/>
            <a:ext cx="244157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Caring</a:t>
            </a:r>
          </a:p>
        </p:txBody>
      </p:sp>
      <p:cxnSp>
        <p:nvCxnSpPr>
          <p:cNvPr id="5" name="直接箭头连接符 4"/>
          <p:cNvCxnSpPr>
            <a:stCxn id="10" idx="2"/>
            <a:endCxn id="4" idx="0"/>
          </p:cNvCxnSpPr>
          <p:nvPr/>
        </p:nvCxnSpPr>
        <p:spPr>
          <a:xfrm flipH="1">
            <a:off x="6841490" y="4172585"/>
            <a:ext cx="1485265" cy="6927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Rectangle: Rounded Corners 38"/>
          <p:cNvSpPr/>
          <p:nvPr/>
        </p:nvSpPr>
        <p:spPr>
          <a:xfrm>
            <a:off x="8454390" y="4865370"/>
            <a:ext cx="276098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Responsibility</a:t>
            </a:r>
          </a:p>
        </p:txBody>
      </p:sp>
      <p:cxnSp>
        <p:nvCxnSpPr>
          <p:cNvPr id="12" name="直接箭头连接符 11"/>
          <p:cNvCxnSpPr>
            <a:stCxn id="10" idx="2"/>
            <a:endCxn id="9" idx="0"/>
          </p:cNvCxnSpPr>
          <p:nvPr/>
        </p:nvCxnSpPr>
        <p:spPr>
          <a:xfrm>
            <a:off x="8326755" y="4172585"/>
            <a:ext cx="1508125" cy="6927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Rectangle: Rounded Corners 38"/>
          <p:cNvSpPr/>
          <p:nvPr/>
        </p:nvSpPr>
        <p:spPr>
          <a:xfrm>
            <a:off x="6993877" y="8094697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Learning</a:t>
            </a:r>
          </a:p>
        </p:txBody>
      </p:sp>
      <p:cxnSp>
        <p:nvCxnSpPr>
          <p:cNvPr id="15" name="直接箭头连接符 14"/>
          <p:cNvCxnSpPr>
            <a:stCxn id="7" idx="2"/>
            <a:endCxn id="11" idx="0"/>
          </p:cNvCxnSpPr>
          <p:nvPr/>
        </p:nvCxnSpPr>
        <p:spPr>
          <a:xfrm>
            <a:off x="8085455" y="7595235"/>
            <a:ext cx="0" cy="4997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2947035"/>
            <a:ext cx="3084195" cy="8845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Fulfillment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6811475" y="451748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Family</a:t>
            </a: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92787" y="3831709"/>
            <a:ext cx="2099945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3577590" y="6368415"/>
            <a:ext cx="282321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Empowerment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Brittany Peyser 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9085410" y="636851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Kindness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13" name="Rectangle: Rounded Corners 11"/>
          <p:cNvSpPr/>
          <p:nvPr/>
        </p:nvSpPr>
        <p:spPr>
          <a:xfrm>
            <a:off x="2936875" y="4501515"/>
            <a:ext cx="283464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Growth</a:t>
            </a:r>
          </a:p>
        </p:txBody>
      </p:sp>
      <p:cxnSp>
        <p:nvCxnSpPr>
          <p:cNvPr id="14" name="直接箭头连接符 13"/>
          <p:cNvCxnSpPr>
            <a:stCxn id="6" idx="2"/>
            <a:endCxn id="13" idx="0"/>
          </p:cNvCxnSpPr>
          <p:nvPr/>
        </p:nvCxnSpPr>
        <p:spPr>
          <a:xfrm flipH="1">
            <a:off x="4354195" y="3831590"/>
            <a:ext cx="1638300" cy="669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Rectangle: Rounded Corners 8"/>
          <p:cNvSpPr/>
          <p:nvPr/>
        </p:nvSpPr>
        <p:spPr>
          <a:xfrm>
            <a:off x="998220" y="6368415"/>
            <a:ext cx="249364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Opportunity</a:t>
            </a:r>
          </a:p>
        </p:txBody>
      </p:sp>
      <p:cxnSp>
        <p:nvCxnSpPr>
          <p:cNvPr id="16" name="直接箭头连接符 15"/>
          <p:cNvCxnSpPr>
            <a:stCxn id="13" idx="2"/>
            <a:endCxn id="3" idx="0"/>
          </p:cNvCxnSpPr>
          <p:nvPr/>
        </p:nvCxnSpPr>
        <p:spPr>
          <a:xfrm flipH="1">
            <a:off x="2245360" y="5370195"/>
            <a:ext cx="210883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0" idx="2"/>
            <a:endCxn id="11" idx="0"/>
          </p:cNvCxnSpPr>
          <p:nvPr/>
        </p:nvCxnSpPr>
        <p:spPr>
          <a:xfrm flipH="1">
            <a:off x="7759065" y="5386070"/>
            <a:ext cx="333375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3" idx="2"/>
            <a:endCxn id="39" idx="0"/>
          </p:cNvCxnSpPr>
          <p:nvPr/>
        </p:nvCxnSpPr>
        <p:spPr>
          <a:xfrm>
            <a:off x="4354195" y="5370195"/>
            <a:ext cx="63500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Rectangle: Rounded Corners 8"/>
          <p:cNvSpPr/>
          <p:nvPr/>
        </p:nvSpPr>
        <p:spPr>
          <a:xfrm>
            <a:off x="6577330" y="6368415"/>
            <a:ext cx="236283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Loyalty</a:t>
            </a:r>
          </a:p>
        </p:txBody>
      </p:sp>
      <p:cxnSp>
        <p:nvCxnSpPr>
          <p:cNvPr id="12" name="直接箭头连接符 11"/>
          <p:cNvCxnSpPr>
            <a:stCxn id="10" idx="2"/>
            <a:endCxn id="2" idx="0"/>
          </p:cNvCxnSpPr>
          <p:nvPr/>
        </p:nvCxnSpPr>
        <p:spPr>
          <a:xfrm>
            <a:off x="8092440" y="5386070"/>
            <a:ext cx="2273935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Rectangle: Rounded Corners 5"/>
          <p:cNvSpPr/>
          <p:nvPr/>
        </p:nvSpPr>
        <p:spPr>
          <a:xfrm>
            <a:off x="4450080" y="1439545"/>
            <a:ext cx="3084195" cy="9321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Happiness</a:t>
            </a:r>
          </a:p>
        </p:txBody>
      </p:sp>
      <p:cxnSp>
        <p:nvCxnSpPr>
          <p:cNvPr id="18" name="直接箭头连接符 17"/>
          <p:cNvCxnSpPr>
            <a:stCxn id="15" idx="2"/>
            <a:endCxn id="6" idx="0"/>
          </p:cNvCxnSpPr>
          <p:nvPr/>
        </p:nvCxnSpPr>
        <p:spPr>
          <a:xfrm>
            <a:off x="5992495" y="2371725"/>
            <a:ext cx="0" cy="5753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Golden rule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045790" y="330400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Generosity</a:t>
            </a:r>
          </a:p>
        </p:txBody>
      </p: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5992787" y="2504559"/>
            <a:ext cx="233489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Zachary Pierce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1489075" y="7005955"/>
            <a:ext cx="202755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Discipline</a:t>
            </a:r>
          </a:p>
        </p:txBody>
      </p:sp>
      <p:cxnSp>
        <p:nvCxnSpPr>
          <p:cNvPr id="3" name="直接箭头连接符 2"/>
          <p:cNvCxnSpPr>
            <a:stCxn id="18" idx="2"/>
            <a:endCxn id="2" idx="0"/>
          </p:cNvCxnSpPr>
          <p:nvPr/>
        </p:nvCxnSpPr>
        <p:spPr>
          <a:xfrm flipH="1">
            <a:off x="2503170" y="6007735"/>
            <a:ext cx="114554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2166620" y="3272155"/>
            <a:ext cx="29781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Honesty</a:t>
            </a: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655695" y="2515235"/>
            <a:ext cx="2334260" cy="756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2270170" y="513921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Wisdom</a:t>
            </a:r>
          </a:p>
        </p:txBody>
      </p:sp>
      <p:cxnSp>
        <p:nvCxnSpPr>
          <p:cNvPr id="20" name="Straight Arrow Connector 20"/>
          <p:cNvCxnSpPr>
            <a:stCxn id="13" idx="2"/>
            <a:endCxn id="18" idx="0"/>
          </p:cNvCxnSpPr>
          <p:nvPr/>
        </p:nvCxnSpPr>
        <p:spPr>
          <a:xfrm flipH="1">
            <a:off x="3648683" y="4141101"/>
            <a:ext cx="6985" cy="99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38"/>
          <p:cNvSpPr/>
          <p:nvPr/>
        </p:nvSpPr>
        <p:spPr>
          <a:xfrm>
            <a:off x="3761092" y="70056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Patience</a:t>
            </a:r>
          </a:p>
        </p:txBody>
      </p:sp>
      <p:cxnSp>
        <p:nvCxnSpPr>
          <p:cNvPr id="8" name="直接箭头连接符 7"/>
          <p:cNvCxnSpPr>
            <a:stCxn id="18" idx="2"/>
            <a:endCxn id="7" idx="0"/>
          </p:cNvCxnSpPr>
          <p:nvPr/>
        </p:nvCxnSpPr>
        <p:spPr>
          <a:xfrm>
            <a:off x="3648710" y="6007735"/>
            <a:ext cx="120396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Rectangle: Rounded Corners 9"/>
          <p:cNvSpPr/>
          <p:nvPr/>
        </p:nvSpPr>
        <p:spPr>
          <a:xfrm>
            <a:off x="5620385" y="5144770"/>
            <a:ext cx="244157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Attention</a:t>
            </a:r>
          </a:p>
        </p:txBody>
      </p:sp>
      <p:cxnSp>
        <p:nvCxnSpPr>
          <p:cNvPr id="5" name="直接箭头连接符 4"/>
          <p:cNvCxnSpPr>
            <a:stCxn id="10" idx="2"/>
            <a:endCxn id="4" idx="0"/>
          </p:cNvCxnSpPr>
          <p:nvPr/>
        </p:nvCxnSpPr>
        <p:spPr>
          <a:xfrm flipH="1">
            <a:off x="6841490" y="4172585"/>
            <a:ext cx="1485265" cy="972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Rectangle: Rounded Corners 38"/>
          <p:cNvSpPr/>
          <p:nvPr/>
        </p:nvSpPr>
        <p:spPr>
          <a:xfrm>
            <a:off x="8454390" y="5144770"/>
            <a:ext cx="276098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Understanding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8326755" y="4172585"/>
            <a:ext cx="1508125" cy="972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Rectangle: Rounded Corners 38"/>
          <p:cNvSpPr/>
          <p:nvPr/>
        </p:nvSpPr>
        <p:spPr>
          <a:xfrm>
            <a:off x="8454390" y="7005955"/>
            <a:ext cx="276098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Maximize income</a:t>
            </a:r>
          </a:p>
        </p:txBody>
      </p:sp>
      <p:cxnSp>
        <p:nvCxnSpPr>
          <p:cNvPr id="15" name="直接箭头连接符 14"/>
          <p:cNvCxnSpPr>
            <a:stCxn id="9" idx="2"/>
            <a:endCxn id="11" idx="0"/>
          </p:cNvCxnSpPr>
          <p:nvPr/>
        </p:nvCxnSpPr>
        <p:spPr>
          <a:xfrm>
            <a:off x="9834880" y="6013450"/>
            <a:ext cx="0" cy="9925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25857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Gratification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045790" y="292681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Family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5992787" y="2127369"/>
            <a:ext cx="233489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7235177" y="476158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Altruism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Andrew Saba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8576775" y="63202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Integrity</a:t>
            </a:r>
          </a:p>
        </p:txBody>
      </p:sp>
      <p:cxnSp>
        <p:nvCxnSpPr>
          <p:cNvPr id="3" name="直接箭头连接符 2"/>
          <p:cNvCxnSpPr>
            <a:stCxn id="39" idx="2"/>
            <a:endCxn id="2" idx="0"/>
          </p:cNvCxnSpPr>
          <p:nvPr/>
        </p:nvCxnSpPr>
        <p:spPr>
          <a:xfrm>
            <a:off x="8326755" y="5630545"/>
            <a:ext cx="1530985" cy="689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0" idx="2"/>
            <a:endCxn id="39" idx="0"/>
          </p:cNvCxnSpPr>
          <p:nvPr/>
        </p:nvCxnSpPr>
        <p:spPr>
          <a:xfrm>
            <a:off x="8326755" y="3795395"/>
            <a:ext cx="0" cy="96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2166620" y="2894965"/>
            <a:ext cx="29781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Achievement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655695" y="2138045"/>
            <a:ext cx="2334260" cy="7569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2277155" y="476202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Critical thinking</a:t>
            </a:r>
          </a:p>
        </p:txBody>
      </p:sp>
      <p:cxnSp>
        <p:nvCxnSpPr>
          <p:cNvPr id="20" name="Straight Arrow Connector 20"/>
          <p:cNvCxnSpPr>
            <a:stCxn id="13" idx="2"/>
            <a:endCxn id="18" idx="0"/>
          </p:cNvCxnSpPr>
          <p:nvPr/>
        </p:nvCxnSpPr>
        <p:spPr>
          <a:xfrm>
            <a:off x="3655668" y="3763911"/>
            <a:ext cx="0" cy="99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9"/>
          <p:cNvSpPr/>
          <p:nvPr/>
        </p:nvSpPr>
        <p:spPr>
          <a:xfrm>
            <a:off x="2166620" y="6320155"/>
            <a:ext cx="29781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Industriousness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23" name="直接箭头连接符 22"/>
          <p:cNvCxnSpPr>
            <a:stCxn id="18" idx="2"/>
            <a:endCxn id="22" idx="0"/>
          </p:cNvCxnSpPr>
          <p:nvPr/>
        </p:nvCxnSpPr>
        <p:spPr>
          <a:xfrm>
            <a:off x="3655695" y="5630545"/>
            <a:ext cx="0" cy="689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Rectangle: Rounded Corners 9"/>
          <p:cNvSpPr/>
          <p:nvPr/>
        </p:nvSpPr>
        <p:spPr>
          <a:xfrm>
            <a:off x="2374730" y="768296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Adventure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3655695" y="7179310"/>
            <a:ext cx="2540" cy="5035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Rectangle: Rounded Corners 9"/>
          <p:cNvSpPr/>
          <p:nvPr/>
        </p:nvSpPr>
        <p:spPr>
          <a:xfrm>
            <a:off x="5748485" y="631072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Positivity</a:t>
            </a:r>
          </a:p>
        </p:txBody>
      </p:sp>
      <p:cxnSp>
        <p:nvCxnSpPr>
          <p:cNvPr id="5" name="直接箭头连接符 4"/>
          <p:cNvCxnSpPr>
            <a:stCxn id="39" idx="2"/>
            <a:endCxn id="4" idx="0"/>
          </p:cNvCxnSpPr>
          <p:nvPr/>
        </p:nvCxnSpPr>
        <p:spPr>
          <a:xfrm flipH="1">
            <a:off x="7029450" y="5630545"/>
            <a:ext cx="1297305" cy="680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298575"/>
            <a:ext cx="3084195" cy="8845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Well being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6727655" y="286902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Purpose</a:t>
            </a: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92787" y="2183249"/>
            <a:ext cx="2016125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6835775" y="7688580"/>
            <a:ext cx="249301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Growth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Navi Saini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8486140" y="4719955"/>
            <a:ext cx="276479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Independence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13" name="Rectangle: Rounded Corners 11"/>
          <p:cNvSpPr/>
          <p:nvPr/>
        </p:nvSpPr>
        <p:spPr>
          <a:xfrm>
            <a:off x="2936875" y="2853055"/>
            <a:ext cx="283464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Family</a:t>
            </a:r>
          </a:p>
        </p:txBody>
      </p:sp>
      <p:cxnSp>
        <p:nvCxnSpPr>
          <p:cNvPr id="14" name="直接箭头连接符 13"/>
          <p:cNvCxnSpPr>
            <a:stCxn id="6" idx="2"/>
            <a:endCxn id="13" idx="0"/>
          </p:cNvCxnSpPr>
          <p:nvPr/>
        </p:nvCxnSpPr>
        <p:spPr>
          <a:xfrm flipH="1">
            <a:off x="4354195" y="2183130"/>
            <a:ext cx="1638300" cy="669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Rectangle: Rounded Corners 8"/>
          <p:cNvSpPr/>
          <p:nvPr/>
        </p:nvSpPr>
        <p:spPr>
          <a:xfrm>
            <a:off x="3107690" y="4719955"/>
            <a:ext cx="249364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Loyalty</a:t>
            </a:r>
          </a:p>
        </p:txBody>
      </p:sp>
      <p:cxnSp>
        <p:nvCxnSpPr>
          <p:cNvPr id="16" name="直接箭头连接符 15"/>
          <p:cNvCxnSpPr>
            <a:stCxn id="13" idx="2"/>
            <a:endCxn id="3" idx="0"/>
          </p:cNvCxnSpPr>
          <p:nvPr/>
        </p:nvCxnSpPr>
        <p:spPr>
          <a:xfrm>
            <a:off x="4354195" y="3721735"/>
            <a:ext cx="63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0" idx="2"/>
            <a:endCxn id="11" idx="0"/>
          </p:cNvCxnSpPr>
          <p:nvPr/>
        </p:nvCxnSpPr>
        <p:spPr>
          <a:xfrm flipH="1">
            <a:off x="7089775" y="3737610"/>
            <a:ext cx="918845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Rectangle: Rounded Corners 8"/>
          <p:cNvSpPr/>
          <p:nvPr/>
        </p:nvSpPr>
        <p:spPr>
          <a:xfrm>
            <a:off x="5864860" y="4719955"/>
            <a:ext cx="2449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Impact</a:t>
            </a:r>
          </a:p>
        </p:txBody>
      </p:sp>
      <p:cxnSp>
        <p:nvCxnSpPr>
          <p:cNvPr id="12" name="直接箭头连接符 11"/>
          <p:cNvCxnSpPr>
            <a:stCxn id="10" idx="2"/>
            <a:endCxn id="2" idx="0"/>
          </p:cNvCxnSpPr>
          <p:nvPr/>
        </p:nvCxnSpPr>
        <p:spPr>
          <a:xfrm>
            <a:off x="8008620" y="3737610"/>
            <a:ext cx="1859915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Rectangle: Rounded Corners 8"/>
          <p:cNvSpPr/>
          <p:nvPr/>
        </p:nvSpPr>
        <p:spPr>
          <a:xfrm>
            <a:off x="6835775" y="6363335"/>
            <a:ext cx="2449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Greatness</a:t>
            </a:r>
          </a:p>
        </p:txBody>
      </p:sp>
      <p:cxnSp>
        <p:nvCxnSpPr>
          <p:cNvPr id="17" name="直接箭头连接符 16"/>
          <p:cNvCxnSpPr>
            <a:stCxn id="11" idx="2"/>
            <a:endCxn id="4" idx="0"/>
          </p:cNvCxnSpPr>
          <p:nvPr/>
        </p:nvCxnSpPr>
        <p:spPr>
          <a:xfrm>
            <a:off x="7089775" y="5588635"/>
            <a:ext cx="970915" cy="774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2" idx="2"/>
            <a:endCxn id="4" idx="0"/>
          </p:cNvCxnSpPr>
          <p:nvPr/>
        </p:nvCxnSpPr>
        <p:spPr>
          <a:xfrm flipH="1">
            <a:off x="8060690" y="5588635"/>
            <a:ext cx="1807845" cy="774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2"/>
          </p:cNvCxnSpPr>
          <p:nvPr/>
        </p:nvCxnSpPr>
        <p:spPr>
          <a:xfrm>
            <a:off x="8060690" y="7232015"/>
            <a:ext cx="20955" cy="5156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2066925"/>
            <a:ext cx="3084195" cy="8845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Happiness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6811645" y="3637280"/>
            <a:ext cx="283527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Empowerment</a:t>
            </a: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92787" y="2951599"/>
            <a:ext cx="2237105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3825240" y="5488305"/>
            <a:ext cx="240347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Impact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Avantika Saisekar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9085410" y="548840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Grit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13" name="Rectangle: Rounded Corners 11"/>
          <p:cNvSpPr/>
          <p:nvPr/>
        </p:nvSpPr>
        <p:spPr>
          <a:xfrm>
            <a:off x="2936875" y="3621405"/>
            <a:ext cx="283464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Love</a:t>
            </a:r>
          </a:p>
        </p:txBody>
      </p:sp>
      <p:cxnSp>
        <p:nvCxnSpPr>
          <p:cNvPr id="14" name="直接箭头连接符 13"/>
          <p:cNvCxnSpPr>
            <a:stCxn id="6" idx="2"/>
            <a:endCxn id="13" idx="0"/>
          </p:cNvCxnSpPr>
          <p:nvPr/>
        </p:nvCxnSpPr>
        <p:spPr>
          <a:xfrm flipH="1">
            <a:off x="4354195" y="2951480"/>
            <a:ext cx="1638300" cy="669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Rectangle: Rounded Corners 8"/>
          <p:cNvSpPr/>
          <p:nvPr/>
        </p:nvSpPr>
        <p:spPr>
          <a:xfrm>
            <a:off x="998220" y="5488305"/>
            <a:ext cx="249364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Positivity</a:t>
            </a:r>
          </a:p>
        </p:txBody>
      </p:sp>
      <p:cxnSp>
        <p:nvCxnSpPr>
          <p:cNvPr id="16" name="直接箭头连接符 15"/>
          <p:cNvCxnSpPr>
            <a:stCxn id="13" idx="2"/>
            <a:endCxn id="3" idx="0"/>
          </p:cNvCxnSpPr>
          <p:nvPr/>
        </p:nvCxnSpPr>
        <p:spPr>
          <a:xfrm flipH="1">
            <a:off x="2245360" y="4490085"/>
            <a:ext cx="210883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0" idx="2"/>
            <a:endCxn id="11" idx="0"/>
          </p:cNvCxnSpPr>
          <p:nvPr/>
        </p:nvCxnSpPr>
        <p:spPr>
          <a:xfrm flipH="1">
            <a:off x="7759065" y="4505960"/>
            <a:ext cx="470535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3" idx="2"/>
            <a:endCxn id="39" idx="0"/>
          </p:cNvCxnSpPr>
          <p:nvPr/>
        </p:nvCxnSpPr>
        <p:spPr>
          <a:xfrm>
            <a:off x="4354195" y="4490085"/>
            <a:ext cx="67310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Rectangle: Rounded Corners 8"/>
          <p:cNvSpPr/>
          <p:nvPr/>
        </p:nvSpPr>
        <p:spPr>
          <a:xfrm>
            <a:off x="6577330" y="5488305"/>
            <a:ext cx="236283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Growth</a:t>
            </a:r>
          </a:p>
        </p:txBody>
      </p:sp>
      <p:cxnSp>
        <p:nvCxnSpPr>
          <p:cNvPr id="12" name="直接箭头连接符 11"/>
          <p:cNvCxnSpPr>
            <a:stCxn id="10" idx="2"/>
            <a:endCxn id="2" idx="0"/>
          </p:cNvCxnSpPr>
          <p:nvPr/>
        </p:nvCxnSpPr>
        <p:spPr>
          <a:xfrm>
            <a:off x="8229600" y="4505960"/>
            <a:ext cx="2136775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Rectangle: Rounded Corners 5"/>
          <p:cNvSpPr/>
          <p:nvPr/>
        </p:nvSpPr>
        <p:spPr>
          <a:xfrm>
            <a:off x="7729220" y="6924040"/>
            <a:ext cx="2637155" cy="9321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Wealth</a:t>
            </a:r>
          </a:p>
        </p:txBody>
      </p:sp>
      <p:cxnSp>
        <p:nvCxnSpPr>
          <p:cNvPr id="4" name="直接箭头连接符 3"/>
          <p:cNvCxnSpPr>
            <a:stCxn id="11" idx="2"/>
            <a:endCxn id="15" idx="0"/>
          </p:cNvCxnSpPr>
          <p:nvPr/>
        </p:nvCxnSpPr>
        <p:spPr>
          <a:xfrm>
            <a:off x="7759065" y="6356985"/>
            <a:ext cx="1289050" cy="567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2" idx="2"/>
            <a:endCxn id="15" idx="0"/>
          </p:cNvCxnSpPr>
          <p:nvPr/>
        </p:nvCxnSpPr>
        <p:spPr>
          <a:xfrm flipH="1">
            <a:off x="9048115" y="6356985"/>
            <a:ext cx="1318260" cy="5670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Self-actualization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2332732" y="4634435"/>
            <a:ext cx="2356311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Empathy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60090" y="646763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Recognition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045790" y="330400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Feeling Alive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5379720" y="4647565"/>
            <a:ext cx="294703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Understanding</a:t>
            </a:r>
          </a:p>
        </p:txBody>
      </p:sp>
      <p:cxnSp>
        <p:nvCxnSpPr>
          <p:cNvPr id="17" name="Straight Arrow Connector 16"/>
          <p:cNvCxnSpPr>
            <a:stCxn id="13" idx="2"/>
            <a:endCxn id="7" idx="0"/>
          </p:cNvCxnSpPr>
          <p:nvPr/>
        </p:nvCxnSpPr>
        <p:spPr>
          <a:xfrm>
            <a:off x="3511842" y="4140953"/>
            <a:ext cx="0" cy="493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8" idx="0"/>
          </p:cNvCxnSpPr>
          <p:nvPr/>
        </p:nvCxnSpPr>
        <p:spPr>
          <a:xfrm>
            <a:off x="5992787" y="2504559"/>
            <a:ext cx="2334895" cy="76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2"/>
            <a:endCxn id="9" idx="0"/>
          </p:cNvCxnSpPr>
          <p:nvPr/>
        </p:nvCxnSpPr>
        <p:spPr>
          <a:xfrm flipH="1">
            <a:off x="1738603" y="5503176"/>
            <a:ext cx="1772920" cy="964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8867127" y="464728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Impact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Christian Cansino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3214200" y="646757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Equity</a:t>
            </a:r>
          </a:p>
        </p:txBody>
      </p:sp>
      <p:cxnSp>
        <p:nvCxnSpPr>
          <p:cNvPr id="3" name="直接箭头连接符 2"/>
          <p:cNvCxnSpPr>
            <a:stCxn id="7" idx="2"/>
            <a:endCxn id="2" idx="0"/>
          </p:cNvCxnSpPr>
          <p:nvPr/>
        </p:nvCxnSpPr>
        <p:spPr>
          <a:xfrm>
            <a:off x="3510915" y="5502910"/>
            <a:ext cx="984250" cy="9645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10" idx="2"/>
            <a:endCxn id="12" idx="0"/>
          </p:cNvCxnSpPr>
          <p:nvPr/>
        </p:nvCxnSpPr>
        <p:spPr>
          <a:xfrm flipH="1">
            <a:off x="6853555" y="4172585"/>
            <a:ext cx="147320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0" idx="2"/>
            <a:endCxn id="39" idx="0"/>
          </p:cNvCxnSpPr>
          <p:nvPr/>
        </p:nvCxnSpPr>
        <p:spPr>
          <a:xfrm>
            <a:off x="8326755" y="4172585"/>
            <a:ext cx="163195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2499995" y="3272155"/>
            <a:ext cx="202247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Help People</a:t>
            </a: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511550" y="2454275"/>
            <a:ext cx="2434590" cy="8178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ZEN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407910" y="3288030"/>
            <a:ext cx="264731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Responsibility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92787" y="2504559"/>
            <a:ext cx="2739390" cy="78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2"/>
            <a:endCxn id="2" idx="0"/>
          </p:cNvCxnSpPr>
          <p:nvPr/>
        </p:nvCxnSpPr>
        <p:spPr>
          <a:xfrm flipH="1">
            <a:off x="2098013" y="6008001"/>
            <a:ext cx="19050" cy="767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7626972" y="5138772"/>
            <a:ext cx="218328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Deligience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Diptendra Sarkar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817075" y="677554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Optimism</a:t>
            </a:r>
          </a:p>
        </p:txBody>
      </p:sp>
      <p:cxnSp>
        <p:nvCxnSpPr>
          <p:cNvPr id="11" name="直接箭头连接符 10"/>
          <p:cNvCxnSpPr>
            <a:stCxn id="10" idx="2"/>
            <a:endCxn id="39" idx="0"/>
          </p:cNvCxnSpPr>
          <p:nvPr/>
        </p:nvCxnSpPr>
        <p:spPr>
          <a:xfrm flipH="1">
            <a:off x="8718550" y="4156710"/>
            <a:ext cx="13335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1889760" y="3272155"/>
            <a:ext cx="29781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Unity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378835" y="2500630"/>
            <a:ext cx="2615565" cy="771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738550" y="5139215"/>
            <a:ext cx="275742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Family</a:t>
            </a:r>
          </a:p>
        </p:txBody>
      </p:sp>
      <p:cxnSp>
        <p:nvCxnSpPr>
          <p:cNvPr id="20" name="Straight Arrow Connector 20"/>
          <p:cNvCxnSpPr>
            <a:stCxn id="13" idx="2"/>
            <a:endCxn id="18" idx="0"/>
          </p:cNvCxnSpPr>
          <p:nvPr/>
        </p:nvCxnSpPr>
        <p:spPr>
          <a:xfrm flipH="1">
            <a:off x="2117063" y="4141101"/>
            <a:ext cx="1261745" cy="99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9"/>
          <p:cNvSpPr/>
          <p:nvPr/>
        </p:nvSpPr>
        <p:spPr>
          <a:xfrm>
            <a:off x="3592660" y="51391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Ethical</a:t>
            </a:r>
          </a:p>
        </p:txBody>
      </p:sp>
      <p:cxnSp>
        <p:nvCxnSpPr>
          <p:cNvPr id="23" name="直接箭头连接符 22"/>
          <p:cNvCxnSpPr>
            <a:stCxn id="13" idx="2"/>
            <a:endCxn id="22" idx="0"/>
          </p:cNvCxnSpPr>
          <p:nvPr/>
        </p:nvCxnSpPr>
        <p:spPr>
          <a:xfrm>
            <a:off x="3378835" y="4140835"/>
            <a:ext cx="149479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Rectangle: Rounded Corners 9"/>
          <p:cNvSpPr/>
          <p:nvPr/>
        </p:nvSpPr>
        <p:spPr>
          <a:xfrm>
            <a:off x="3592660" y="677554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Truth</a:t>
            </a:r>
          </a:p>
        </p:txBody>
      </p:sp>
      <p:cxnSp>
        <p:nvCxnSpPr>
          <p:cNvPr id="4" name="Straight Arrow Connector 20"/>
          <p:cNvCxnSpPr/>
          <p:nvPr/>
        </p:nvCxnSpPr>
        <p:spPr>
          <a:xfrm flipH="1">
            <a:off x="4848833" y="6008001"/>
            <a:ext cx="19050" cy="767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635760"/>
            <a:ext cx="3084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Fulfillment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407910" y="3288030"/>
            <a:ext cx="264731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Commitment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92787" y="2504559"/>
            <a:ext cx="2739390" cy="783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2"/>
            <a:endCxn id="2" idx="0"/>
          </p:cNvCxnSpPr>
          <p:nvPr/>
        </p:nvCxnSpPr>
        <p:spPr>
          <a:xfrm>
            <a:off x="1358873" y="6008001"/>
            <a:ext cx="739140" cy="767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7543800" y="5139055"/>
            <a:ext cx="238633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Consistency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Zara Sayeed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817075" y="677554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Compassion</a:t>
            </a:r>
          </a:p>
        </p:txBody>
      </p:sp>
      <p:cxnSp>
        <p:nvCxnSpPr>
          <p:cNvPr id="11" name="直接箭头连接符 10"/>
          <p:cNvCxnSpPr>
            <a:stCxn id="10" idx="2"/>
            <a:endCxn id="39" idx="0"/>
          </p:cNvCxnSpPr>
          <p:nvPr/>
        </p:nvCxnSpPr>
        <p:spPr>
          <a:xfrm>
            <a:off x="8731885" y="4156710"/>
            <a:ext cx="5080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Rectangle: Rounded Corners 11"/>
          <p:cNvSpPr/>
          <p:nvPr/>
        </p:nvSpPr>
        <p:spPr>
          <a:xfrm>
            <a:off x="1889760" y="3272155"/>
            <a:ext cx="297815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Moral Courage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 flipH="1">
            <a:off x="3378835" y="2500630"/>
            <a:ext cx="2615565" cy="771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476885" y="5139055"/>
            <a:ext cx="17633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Empathy</a:t>
            </a:r>
          </a:p>
        </p:txBody>
      </p:sp>
      <p:cxnSp>
        <p:nvCxnSpPr>
          <p:cNvPr id="20" name="Straight Arrow Connector 20"/>
          <p:cNvCxnSpPr>
            <a:stCxn id="13" idx="2"/>
            <a:endCxn id="18" idx="0"/>
          </p:cNvCxnSpPr>
          <p:nvPr/>
        </p:nvCxnSpPr>
        <p:spPr>
          <a:xfrm flipH="1">
            <a:off x="1358873" y="4141101"/>
            <a:ext cx="2019935" cy="99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9"/>
          <p:cNvSpPr/>
          <p:nvPr/>
        </p:nvSpPr>
        <p:spPr>
          <a:xfrm>
            <a:off x="2687955" y="5139055"/>
            <a:ext cx="199961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Inclusion</a:t>
            </a:r>
          </a:p>
        </p:txBody>
      </p:sp>
      <p:cxnSp>
        <p:nvCxnSpPr>
          <p:cNvPr id="23" name="直接箭头连接符 22"/>
          <p:cNvCxnSpPr>
            <a:stCxn id="13" idx="2"/>
            <a:endCxn id="22" idx="0"/>
          </p:cNvCxnSpPr>
          <p:nvPr/>
        </p:nvCxnSpPr>
        <p:spPr>
          <a:xfrm>
            <a:off x="3378835" y="4140835"/>
            <a:ext cx="30924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Straight Arrow Connector 20"/>
          <p:cNvCxnSpPr>
            <a:stCxn id="13" idx="2"/>
            <a:endCxn id="5" idx="0"/>
          </p:cNvCxnSpPr>
          <p:nvPr/>
        </p:nvCxnSpPr>
        <p:spPr>
          <a:xfrm>
            <a:off x="3378808" y="4141101"/>
            <a:ext cx="2727960" cy="998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9"/>
          <p:cNvSpPr/>
          <p:nvPr/>
        </p:nvSpPr>
        <p:spPr>
          <a:xfrm>
            <a:off x="4825830" y="5139154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Accountably</a:t>
            </a:r>
          </a:p>
        </p:txBody>
      </p:sp>
      <p:cxnSp>
        <p:nvCxnSpPr>
          <p:cNvPr id="8" name="Straight Arrow Connector 20"/>
          <p:cNvCxnSpPr>
            <a:stCxn id="22" idx="2"/>
            <a:endCxn id="2" idx="0"/>
          </p:cNvCxnSpPr>
          <p:nvPr/>
        </p:nvCxnSpPr>
        <p:spPr>
          <a:xfrm flipH="1">
            <a:off x="2098013" y="6008001"/>
            <a:ext cx="1590040" cy="767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885315"/>
            <a:ext cx="3084195" cy="8845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Inner peace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6727655" y="345576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Positivity</a:t>
            </a: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92787" y="2769989"/>
            <a:ext cx="2016125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3912870" y="5306695"/>
            <a:ext cx="249301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Success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Roger Seegolam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9198610" y="5306695"/>
            <a:ext cx="228981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Calm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13" name="Rectangle: Rounded Corners 11"/>
          <p:cNvSpPr/>
          <p:nvPr/>
        </p:nvSpPr>
        <p:spPr>
          <a:xfrm>
            <a:off x="2936875" y="3439795"/>
            <a:ext cx="283464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Independence</a:t>
            </a:r>
          </a:p>
        </p:txBody>
      </p:sp>
      <p:cxnSp>
        <p:nvCxnSpPr>
          <p:cNvPr id="14" name="直接箭头连接符 13"/>
          <p:cNvCxnSpPr>
            <a:stCxn id="6" idx="2"/>
            <a:endCxn id="13" idx="0"/>
          </p:cNvCxnSpPr>
          <p:nvPr/>
        </p:nvCxnSpPr>
        <p:spPr>
          <a:xfrm flipH="1">
            <a:off x="4354195" y="2769870"/>
            <a:ext cx="1638300" cy="669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Rectangle: Rounded Corners 8"/>
          <p:cNvSpPr/>
          <p:nvPr/>
        </p:nvSpPr>
        <p:spPr>
          <a:xfrm>
            <a:off x="1333500" y="5306695"/>
            <a:ext cx="249364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Maximize income</a:t>
            </a:r>
          </a:p>
        </p:txBody>
      </p:sp>
      <p:cxnSp>
        <p:nvCxnSpPr>
          <p:cNvPr id="16" name="直接箭头连接符 15"/>
          <p:cNvCxnSpPr>
            <a:stCxn id="13" idx="2"/>
            <a:endCxn id="3" idx="0"/>
          </p:cNvCxnSpPr>
          <p:nvPr/>
        </p:nvCxnSpPr>
        <p:spPr>
          <a:xfrm flipH="1">
            <a:off x="2580640" y="4308475"/>
            <a:ext cx="177355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0" idx="2"/>
            <a:endCxn id="11" idx="0"/>
          </p:cNvCxnSpPr>
          <p:nvPr/>
        </p:nvCxnSpPr>
        <p:spPr>
          <a:xfrm flipH="1">
            <a:off x="7802245" y="4324350"/>
            <a:ext cx="206375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3" idx="2"/>
            <a:endCxn id="39" idx="0"/>
          </p:cNvCxnSpPr>
          <p:nvPr/>
        </p:nvCxnSpPr>
        <p:spPr>
          <a:xfrm>
            <a:off x="4354195" y="4308475"/>
            <a:ext cx="80518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Rectangle: Rounded Corners 8"/>
          <p:cNvSpPr/>
          <p:nvPr/>
        </p:nvSpPr>
        <p:spPr>
          <a:xfrm>
            <a:off x="6577330" y="5306695"/>
            <a:ext cx="2449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Love</a:t>
            </a:r>
          </a:p>
        </p:txBody>
      </p:sp>
      <p:cxnSp>
        <p:nvCxnSpPr>
          <p:cNvPr id="12" name="直接箭头连接符 11"/>
          <p:cNvCxnSpPr>
            <a:stCxn id="10" idx="2"/>
            <a:endCxn id="2" idx="0"/>
          </p:cNvCxnSpPr>
          <p:nvPr/>
        </p:nvCxnSpPr>
        <p:spPr>
          <a:xfrm>
            <a:off x="8008620" y="4324350"/>
            <a:ext cx="2334895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Rectangle: Rounded Corners 8"/>
          <p:cNvSpPr/>
          <p:nvPr/>
        </p:nvSpPr>
        <p:spPr>
          <a:xfrm>
            <a:off x="9121775" y="6892925"/>
            <a:ext cx="2449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Honesty</a:t>
            </a:r>
          </a:p>
        </p:txBody>
      </p:sp>
      <p:cxnSp>
        <p:nvCxnSpPr>
          <p:cNvPr id="5" name="直接箭头连接符 4"/>
          <p:cNvCxnSpPr>
            <a:stCxn id="3" idx="2"/>
            <a:endCxn id="18" idx="0"/>
          </p:cNvCxnSpPr>
          <p:nvPr/>
        </p:nvCxnSpPr>
        <p:spPr>
          <a:xfrm>
            <a:off x="2580640" y="6175375"/>
            <a:ext cx="0" cy="717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9" idx="2"/>
            <a:endCxn id="15" idx="0"/>
          </p:cNvCxnSpPr>
          <p:nvPr/>
        </p:nvCxnSpPr>
        <p:spPr>
          <a:xfrm>
            <a:off x="5159375" y="6175375"/>
            <a:ext cx="0" cy="717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2" idx="2"/>
            <a:endCxn id="4" idx="0"/>
          </p:cNvCxnSpPr>
          <p:nvPr/>
        </p:nvCxnSpPr>
        <p:spPr>
          <a:xfrm>
            <a:off x="10343515" y="6175375"/>
            <a:ext cx="3175" cy="717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Rectangle: Rounded Corners 38"/>
          <p:cNvSpPr/>
          <p:nvPr/>
        </p:nvSpPr>
        <p:spPr>
          <a:xfrm>
            <a:off x="3912870" y="6892925"/>
            <a:ext cx="249301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Persistence</a:t>
            </a:r>
          </a:p>
        </p:txBody>
      </p:sp>
      <p:sp>
        <p:nvSpPr>
          <p:cNvPr id="18" name="Rectangle: Rounded Corners 8"/>
          <p:cNvSpPr/>
          <p:nvPr/>
        </p:nvSpPr>
        <p:spPr>
          <a:xfrm>
            <a:off x="1333500" y="6892925"/>
            <a:ext cx="249364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Grit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1885315"/>
            <a:ext cx="3084195" cy="8845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Safety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39" name="Rectangle: Rounded Corners 38"/>
          <p:cNvSpPr/>
          <p:nvPr/>
        </p:nvSpPr>
        <p:spPr>
          <a:xfrm>
            <a:off x="3912870" y="3783965"/>
            <a:ext cx="249301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Wealth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Sumit Shukla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9198610" y="3783965"/>
            <a:ext cx="228981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Pleasure</a:t>
            </a:r>
          </a:p>
        </p:txBody>
      </p:sp>
      <p:sp>
        <p:nvSpPr>
          <p:cNvPr id="3" name="Rectangle: Rounded Corners 8"/>
          <p:cNvSpPr/>
          <p:nvPr/>
        </p:nvSpPr>
        <p:spPr>
          <a:xfrm>
            <a:off x="1333500" y="3783965"/>
            <a:ext cx="249364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Family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2580640" y="2803525"/>
            <a:ext cx="3395345" cy="9804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11" idx="0"/>
          </p:cNvCxnSpPr>
          <p:nvPr/>
        </p:nvCxnSpPr>
        <p:spPr>
          <a:xfrm>
            <a:off x="5975985" y="2774950"/>
            <a:ext cx="1826260" cy="10090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2"/>
            <a:endCxn id="39" idx="0"/>
          </p:cNvCxnSpPr>
          <p:nvPr/>
        </p:nvCxnSpPr>
        <p:spPr>
          <a:xfrm flipH="1">
            <a:off x="5159375" y="2769870"/>
            <a:ext cx="833120" cy="10140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Rectangle: Rounded Corners 8"/>
          <p:cNvSpPr/>
          <p:nvPr/>
        </p:nvSpPr>
        <p:spPr>
          <a:xfrm>
            <a:off x="6577330" y="3783965"/>
            <a:ext cx="2449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Health</a:t>
            </a:r>
          </a:p>
        </p:txBody>
      </p:sp>
      <p:cxnSp>
        <p:nvCxnSpPr>
          <p:cNvPr id="12" name="直接箭头连接符 11"/>
          <p:cNvCxnSpPr>
            <a:endCxn id="2" idx="0"/>
          </p:cNvCxnSpPr>
          <p:nvPr/>
        </p:nvCxnSpPr>
        <p:spPr>
          <a:xfrm>
            <a:off x="5990590" y="2774950"/>
            <a:ext cx="4352925" cy="10090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Rectangle: Rounded Corners 8"/>
          <p:cNvSpPr/>
          <p:nvPr/>
        </p:nvSpPr>
        <p:spPr>
          <a:xfrm>
            <a:off x="9121775" y="5370195"/>
            <a:ext cx="2449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Duty</a:t>
            </a:r>
          </a:p>
        </p:txBody>
      </p:sp>
      <p:cxnSp>
        <p:nvCxnSpPr>
          <p:cNvPr id="5" name="直接箭头连接符 4"/>
          <p:cNvCxnSpPr>
            <a:stCxn id="3" idx="2"/>
            <a:endCxn id="18" idx="0"/>
          </p:cNvCxnSpPr>
          <p:nvPr/>
        </p:nvCxnSpPr>
        <p:spPr>
          <a:xfrm>
            <a:off x="2580640" y="4652645"/>
            <a:ext cx="0" cy="717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39" idx="2"/>
            <a:endCxn id="15" idx="0"/>
          </p:cNvCxnSpPr>
          <p:nvPr/>
        </p:nvCxnSpPr>
        <p:spPr>
          <a:xfrm>
            <a:off x="5159375" y="4652645"/>
            <a:ext cx="1313180" cy="717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2" idx="2"/>
            <a:endCxn id="4" idx="0"/>
          </p:cNvCxnSpPr>
          <p:nvPr/>
        </p:nvCxnSpPr>
        <p:spPr>
          <a:xfrm>
            <a:off x="10343515" y="4652645"/>
            <a:ext cx="3175" cy="717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Rectangle: Rounded Corners 38"/>
          <p:cNvSpPr/>
          <p:nvPr/>
        </p:nvSpPr>
        <p:spPr>
          <a:xfrm>
            <a:off x="5226050" y="5370195"/>
            <a:ext cx="249301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Excellence</a:t>
            </a:r>
          </a:p>
        </p:txBody>
      </p:sp>
      <p:sp>
        <p:nvSpPr>
          <p:cNvPr id="18" name="Rectangle: Rounded Corners 8"/>
          <p:cNvSpPr/>
          <p:nvPr/>
        </p:nvSpPr>
        <p:spPr>
          <a:xfrm>
            <a:off x="1333500" y="5370195"/>
            <a:ext cx="249364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Trust</a:t>
            </a:r>
          </a:p>
        </p:txBody>
      </p:sp>
      <p:cxnSp>
        <p:nvCxnSpPr>
          <p:cNvPr id="17" name="直接箭头连接符 16"/>
          <p:cNvCxnSpPr>
            <a:stCxn id="11" idx="2"/>
            <a:endCxn id="15" idx="0"/>
          </p:cNvCxnSpPr>
          <p:nvPr/>
        </p:nvCxnSpPr>
        <p:spPr>
          <a:xfrm flipH="1">
            <a:off x="6472555" y="4652645"/>
            <a:ext cx="1329690" cy="717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wor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3502"/>
          <a:stretch>
            <a:fillRect/>
          </a:stretch>
        </p:blipFill>
        <p:spPr>
          <a:xfrm>
            <a:off x="1378227" y="0"/>
            <a:ext cx="9886120" cy="8930739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/>
          <p:cNvSpPr/>
          <p:nvPr/>
        </p:nvSpPr>
        <p:spPr>
          <a:xfrm>
            <a:off x="4450080" y="2611755"/>
            <a:ext cx="3084195" cy="8845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Balance</a:t>
            </a:r>
            <a:endParaRPr lang="en-US" sz="3200" b="1" dirty="0">
              <a:ea typeface="Roboto Bk" pitchFamily="2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6727655" y="4182209"/>
            <a:ext cx="2561600" cy="86874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Family</a:t>
            </a:r>
          </a:p>
        </p:txBody>
      </p:sp>
      <p:cxnSp>
        <p:nvCxnSpPr>
          <p:cNvPr id="19" name="Straight Arrow Connector 18"/>
          <p:cNvCxnSpPr>
            <a:stCxn id="6" idx="2"/>
            <a:endCxn id="10" idx="0"/>
          </p:cNvCxnSpPr>
          <p:nvPr/>
        </p:nvCxnSpPr>
        <p:spPr>
          <a:xfrm>
            <a:off x="5992787" y="3496429"/>
            <a:ext cx="2016125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4723130" y="6033135"/>
            <a:ext cx="263715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</a:rPr>
              <a:t>Health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389255"/>
            <a:ext cx="4450080" cy="646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Mohit Soni</a:t>
            </a:r>
          </a:p>
        </p:txBody>
      </p:sp>
      <p:sp>
        <p:nvSpPr>
          <p:cNvPr id="13" name="Rectangle: Rounded Corners 11"/>
          <p:cNvSpPr/>
          <p:nvPr/>
        </p:nvSpPr>
        <p:spPr>
          <a:xfrm>
            <a:off x="2936875" y="4166235"/>
            <a:ext cx="2834640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ea typeface="Roboto Bk" pitchFamily="2" charset="0"/>
                <a:sym typeface="+mn-ea"/>
              </a:rPr>
              <a:t>Freedom</a:t>
            </a:r>
          </a:p>
        </p:txBody>
      </p:sp>
      <p:cxnSp>
        <p:nvCxnSpPr>
          <p:cNvPr id="14" name="直接箭头连接符 13"/>
          <p:cNvCxnSpPr>
            <a:stCxn id="6" idx="2"/>
            <a:endCxn id="13" idx="0"/>
          </p:cNvCxnSpPr>
          <p:nvPr/>
        </p:nvCxnSpPr>
        <p:spPr>
          <a:xfrm flipH="1">
            <a:off x="4354195" y="3496310"/>
            <a:ext cx="1638300" cy="669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Rectangle: Rounded Corners 8"/>
          <p:cNvSpPr/>
          <p:nvPr/>
        </p:nvSpPr>
        <p:spPr>
          <a:xfrm>
            <a:off x="1780540" y="6033135"/>
            <a:ext cx="249364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Wealth</a:t>
            </a:r>
          </a:p>
        </p:txBody>
      </p:sp>
      <p:cxnSp>
        <p:nvCxnSpPr>
          <p:cNvPr id="16" name="直接箭头连接符 15"/>
          <p:cNvCxnSpPr>
            <a:stCxn id="13" idx="2"/>
            <a:endCxn id="3" idx="0"/>
          </p:cNvCxnSpPr>
          <p:nvPr/>
        </p:nvCxnSpPr>
        <p:spPr>
          <a:xfrm flipH="1">
            <a:off x="3027680" y="5034915"/>
            <a:ext cx="1326515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0" idx="2"/>
            <a:endCxn id="11" idx="0"/>
          </p:cNvCxnSpPr>
          <p:nvPr/>
        </p:nvCxnSpPr>
        <p:spPr>
          <a:xfrm>
            <a:off x="8008620" y="5050790"/>
            <a:ext cx="1224915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3" idx="2"/>
            <a:endCxn id="39" idx="0"/>
          </p:cNvCxnSpPr>
          <p:nvPr/>
        </p:nvCxnSpPr>
        <p:spPr>
          <a:xfrm>
            <a:off x="4354195" y="5034915"/>
            <a:ext cx="1687830" cy="998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Rectangle: Rounded Corners 8"/>
          <p:cNvSpPr/>
          <p:nvPr/>
        </p:nvSpPr>
        <p:spPr>
          <a:xfrm>
            <a:off x="8008620" y="6033135"/>
            <a:ext cx="244919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Excellence</a:t>
            </a:r>
          </a:p>
        </p:txBody>
      </p:sp>
      <p:cxnSp>
        <p:nvCxnSpPr>
          <p:cNvPr id="5" name="直接箭头连接符 4"/>
          <p:cNvCxnSpPr>
            <a:stCxn id="3" idx="2"/>
            <a:endCxn id="18" idx="0"/>
          </p:cNvCxnSpPr>
          <p:nvPr/>
        </p:nvCxnSpPr>
        <p:spPr>
          <a:xfrm>
            <a:off x="3027680" y="6901815"/>
            <a:ext cx="0" cy="717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: Rounded Corners 8"/>
          <p:cNvSpPr/>
          <p:nvPr/>
        </p:nvSpPr>
        <p:spPr>
          <a:xfrm>
            <a:off x="1780540" y="7619365"/>
            <a:ext cx="2493645" cy="86868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</a:rPr>
              <a:t>Giving</a:t>
            </a:r>
          </a:p>
        </p:txBody>
      </p:sp>
      <p:sp>
        <p:nvSpPr>
          <p:cNvPr id="17" name="Rectangle: Rounded Corners 5"/>
          <p:cNvSpPr/>
          <p:nvPr/>
        </p:nvSpPr>
        <p:spPr>
          <a:xfrm>
            <a:off x="4450080" y="1106805"/>
            <a:ext cx="3084195" cy="88455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ea typeface="Roboto Bk" pitchFamily="2" charset="0"/>
                <a:sym typeface="+mn-ea"/>
              </a:rPr>
              <a:t>Inner peace</a:t>
            </a:r>
            <a:endParaRPr lang="en-US" sz="3200" b="1" dirty="0">
              <a:ea typeface="Roboto Bk" pitchFamily="2" charset="0"/>
            </a:endParaRPr>
          </a:p>
        </p:txBody>
      </p:sp>
      <p:cxnSp>
        <p:nvCxnSpPr>
          <p:cNvPr id="21" name="直接箭头连接符 20"/>
          <p:cNvCxnSpPr>
            <a:stCxn id="10" idx="2"/>
            <a:endCxn id="39" idx="0"/>
          </p:cNvCxnSpPr>
          <p:nvPr/>
        </p:nvCxnSpPr>
        <p:spPr>
          <a:xfrm flipH="1">
            <a:off x="6042025" y="5050790"/>
            <a:ext cx="1966595" cy="9823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7" idx="2"/>
            <a:endCxn id="6" idx="0"/>
          </p:cNvCxnSpPr>
          <p:nvPr/>
        </p:nvCxnSpPr>
        <p:spPr>
          <a:xfrm>
            <a:off x="5992495" y="1991360"/>
            <a:ext cx="0" cy="6203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ZlY2ViYjg5MDEzMDQyM2JmN2VlM2RjOTU4YmE0Y2IifQ==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716</Words>
  <Application>Microsoft Macintosh PowerPoint</Application>
  <PresentationFormat>Custom</PresentationFormat>
  <Paragraphs>567</Paragraphs>
  <Slides>126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126</vt:i4>
      </vt:variant>
    </vt:vector>
  </HeadingPairs>
  <TitlesOfParts>
    <vt:vector size="131" baseType="lpstr">
      <vt:lpstr>Roboto Bk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Rabbik Royal</dc:creator>
  <cp:lastModifiedBy>Liu, Lucy</cp:lastModifiedBy>
  <cp:revision>105</cp:revision>
  <dcterms:created xsi:type="dcterms:W3CDTF">2023-06-04T07:50:00Z</dcterms:created>
  <dcterms:modified xsi:type="dcterms:W3CDTF">2024-09-22T20:53:38Z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F3EFE290D89D4F0CAD52EC783CB529A4_12</vt:lpwstr>
  </property>
  <property fmtid="{D5CDD505-2E9C-101B-9397-08002B2CF9AE}" pid="3" name="KSOProductBuildVer">
    <vt:lpwstr>2052-12.1.0.17857</vt:lpwstr>
  </property>
</Properties>
</file>