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2B90-4561-491A-93D0-ABDB444EDC13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A9C3-91F5-4990-85E8-3C8DCC929E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2B90-4561-491A-93D0-ABDB444EDC13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A9C3-91F5-4990-85E8-3C8DCC929E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2B90-4561-491A-93D0-ABDB444EDC13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A9C3-91F5-4990-85E8-3C8DCC929E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2B90-4561-491A-93D0-ABDB444EDC13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A9C3-91F5-4990-85E8-3C8DCC929E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2B90-4561-491A-93D0-ABDB444EDC13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A9C3-91F5-4990-85E8-3C8DCC929E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2B90-4561-491A-93D0-ABDB444EDC13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A9C3-91F5-4990-85E8-3C8DCC929E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2B90-4561-491A-93D0-ABDB444EDC13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A9C3-91F5-4990-85E8-3C8DCC929E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2B90-4561-491A-93D0-ABDB444EDC13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A9C3-91F5-4990-85E8-3C8DCC929E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2B90-4561-491A-93D0-ABDB444EDC13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A9C3-91F5-4990-85E8-3C8DCC929E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2B90-4561-491A-93D0-ABDB444EDC13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A9C3-91F5-4990-85E8-3C8DCC929E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2B90-4561-491A-93D0-ABDB444EDC13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A9C3-91F5-4990-85E8-3C8DCC929E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D2B90-4561-491A-93D0-ABDB444EDC13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AA9C3-91F5-4990-85E8-3C8DCC929E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Iterative Algorithms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Multistage Estimation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advanced econometrics, complex algorithms abound</a:t>
            </a:r>
          </a:p>
          <a:p>
            <a:r>
              <a:rPr lang="en-US" dirty="0" smtClean="0"/>
              <a:t>These algorithms pare down the dimensionality of a problem so that computation is much easier</a:t>
            </a:r>
          </a:p>
          <a:p>
            <a:r>
              <a:rPr lang="en-US" dirty="0" smtClean="0"/>
              <a:t>Typically, these algorithms rely on certain theoretical assumptions, so they may not be </a:t>
            </a:r>
            <a:r>
              <a:rPr lang="en-US" dirty="0" err="1" smtClean="0"/>
              <a:t>generalizable</a:t>
            </a:r>
            <a:r>
              <a:rPr lang="en-US" dirty="0" smtClean="0"/>
              <a:t> </a:t>
            </a:r>
            <a:r>
              <a:rPr lang="en-US" dirty="0" smtClean="0"/>
              <a:t>to all types of problems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Multistage Estimation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property of these algorithms is that they typically induce estimation error between the multiple steps of estimation</a:t>
            </a:r>
          </a:p>
          <a:p>
            <a:r>
              <a:rPr lang="en-US" dirty="0" smtClean="0"/>
              <a:t>Hence, inference on the final parameter estimates typically requires bootstrapping in order to </a:t>
            </a:r>
            <a:r>
              <a:rPr lang="en-US" dirty="0" smtClean="0"/>
              <a:t>recover (</a:t>
            </a:r>
            <a:r>
              <a:rPr lang="en-US" smtClean="0"/>
              <a:t>an approximation to) </a:t>
            </a:r>
            <a:r>
              <a:rPr lang="en-US" dirty="0" smtClean="0"/>
              <a:t>the true variance matrix of the parameter estimates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Multistage Estimation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Expectation Maximization (EM) algorithm</a:t>
            </a:r>
          </a:p>
          <a:p>
            <a:r>
              <a:rPr lang="en-US" dirty="0" smtClean="0"/>
              <a:t>Berry, </a:t>
            </a:r>
            <a:r>
              <a:rPr lang="en-US" dirty="0" err="1" smtClean="0"/>
              <a:t>Levinsohn</a:t>
            </a:r>
            <a:r>
              <a:rPr lang="en-US" dirty="0" smtClean="0"/>
              <a:t> and </a:t>
            </a:r>
            <a:r>
              <a:rPr lang="en-US" dirty="0" err="1" smtClean="0"/>
              <a:t>Pakes</a:t>
            </a:r>
            <a:r>
              <a:rPr lang="en-US" dirty="0" smtClean="0"/>
              <a:t>  (BLP) method for demand estimation</a:t>
            </a:r>
          </a:p>
          <a:p>
            <a:r>
              <a:rPr lang="en-US" dirty="0" err="1" smtClean="0"/>
              <a:t>Bajari</a:t>
            </a:r>
            <a:r>
              <a:rPr lang="en-US" dirty="0" smtClean="0"/>
              <a:t>, </a:t>
            </a:r>
            <a:r>
              <a:rPr lang="en-US" dirty="0" err="1" smtClean="0"/>
              <a:t>Benkard</a:t>
            </a:r>
            <a:r>
              <a:rPr lang="en-US" dirty="0" smtClean="0"/>
              <a:t> and Levin (BBL) method for solving dynamic games</a:t>
            </a:r>
          </a:p>
          <a:p>
            <a:r>
              <a:rPr lang="en-US" dirty="0" smtClean="0"/>
              <a:t>Iterative algorithm for multi-dimensional fixed effects</a:t>
            </a:r>
          </a:p>
          <a:p>
            <a:r>
              <a:rPr lang="en-US" dirty="0" smtClean="0"/>
              <a:t>We’ll go through each of these in more detail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famous algorithm for estimating models with missing data</a:t>
            </a:r>
          </a:p>
          <a:p>
            <a:r>
              <a:rPr lang="en-US" dirty="0" smtClean="0"/>
              <a:t>Can be applied to finite mixture unobserved heterogeneity models</a:t>
            </a:r>
          </a:p>
          <a:p>
            <a:r>
              <a:rPr lang="en-US" dirty="0" smtClean="0"/>
              <a:t>“E” step: given parameters \theta, estimate the probability that each person is of finite mixture type R</a:t>
            </a:r>
          </a:p>
          <a:p>
            <a:r>
              <a:rPr lang="en-US" dirty="0" smtClean="0"/>
              <a:t>“M” step: given type probabilities, estimate the parameters \theta</a:t>
            </a:r>
          </a:p>
          <a:p>
            <a:r>
              <a:rPr lang="en-US" dirty="0" smtClean="0"/>
              <a:t>Iterate until parameters \theta converge</a:t>
            </a:r>
          </a:p>
          <a:p>
            <a:r>
              <a:rPr lang="en-US" dirty="0" smtClean="0"/>
              <a:t>You will see this again if you take Peter </a:t>
            </a:r>
            <a:r>
              <a:rPr lang="en-US" dirty="0" err="1" smtClean="0"/>
              <a:t>Arcidiacono’s</a:t>
            </a:r>
            <a:r>
              <a:rPr lang="en-US" dirty="0" smtClean="0"/>
              <a:t> dynamic discrete choice class (which I highly recommend)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is a famous method in IO for estimating demand for products, where the demand (market share) is a function of product characteristics interacted with consumer characteristics</a:t>
            </a:r>
          </a:p>
          <a:p>
            <a:r>
              <a:rPr lang="en-US" dirty="0" smtClean="0"/>
              <a:t>The estimation method is quite complicated.</a:t>
            </a:r>
          </a:p>
          <a:p>
            <a:r>
              <a:rPr lang="en-US" dirty="0" smtClean="0"/>
              <a:t>Involves a contraction mapping over consumer mean utilities</a:t>
            </a:r>
          </a:p>
          <a:p>
            <a:r>
              <a:rPr lang="en-US" dirty="0" smtClean="0"/>
              <a:t>This contraction mapping is nested within a GMM algorithm</a:t>
            </a:r>
          </a:p>
          <a:p>
            <a:r>
              <a:rPr lang="en-US" dirty="0" smtClean="0"/>
              <a:t>This is called a “Contraction Mapping Fixed Point” algorithm</a:t>
            </a:r>
          </a:p>
          <a:p>
            <a:r>
              <a:rPr lang="en-US" dirty="0" smtClean="0"/>
              <a:t>Allows researcher to recover random coefficients of the consumers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Estimation algorithm for dynamic games where players are assumed to play Markov Perfect </a:t>
            </a:r>
            <a:r>
              <a:rPr lang="en-US" dirty="0" err="1" smtClean="0"/>
              <a:t>Equilibria</a:t>
            </a:r>
            <a:endParaRPr lang="en-US" dirty="0" smtClean="0"/>
          </a:p>
          <a:p>
            <a:r>
              <a:rPr lang="en-US" dirty="0" smtClean="0"/>
              <a:t>Step 1: estimate the policy functions and law of motion for state variables</a:t>
            </a:r>
          </a:p>
          <a:p>
            <a:r>
              <a:rPr lang="en-US" dirty="0" smtClean="0"/>
              <a:t>Step 2: given the Step 1 estimates, estimate the structural parameters given the FOCs that are consistent with MPE</a:t>
            </a:r>
          </a:p>
          <a:p>
            <a:r>
              <a:rPr lang="en-US" dirty="0" smtClean="0"/>
              <a:t>Iterate until structural parameters converge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Fixed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Suppose we have an outcome equation y_{</a:t>
            </a:r>
            <a:r>
              <a:rPr lang="en-US" dirty="0" err="1" smtClean="0"/>
              <a:t>ijt</a:t>
            </a:r>
            <a:r>
              <a:rPr lang="en-US" dirty="0" smtClean="0"/>
              <a:t>} = </a:t>
            </a:r>
            <a:r>
              <a:rPr lang="en-US" dirty="0" err="1" smtClean="0"/>
              <a:t>X_ijt</a:t>
            </a:r>
            <a:r>
              <a:rPr lang="en-US" dirty="0" smtClean="0"/>
              <a:t>\beta + \</a:t>
            </a:r>
            <a:r>
              <a:rPr lang="en-US" dirty="0" err="1" smtClean="0"/>
              <a:t>theta_i</a:t>
            </a:r>
            <a:r>
              <a:rPr lang="en-US" dirty="0" smtClean="0"/>
              <a:t> + \</a:t>
            </a:r>
            <a:r>
              <a:rPr lang="en-US" dirty="0" err="1" smtClean="0"/>
              <a:t>theta_j</a:t>
            </a:r>
            <a:r>
              <a:rPr lang="en-US" dirty="0" smtClean="0"/>
              <a:t> + \</a:t>
            </a:r>
            <a:r>
              <a:rPr lang="en-US" dirty="0" err="1" smtClean="0"/>
              <a:t>theta_i</a:t>
            </a:r>
            <a:r>
              <a:rPr lang="en-US" dirty="0" smtClean="0"/>
              <a:t> \</a:t>
            </a:r>
            <a:r>
              <a:rPr lang="en-US" dirty="0" err="1" smtClean="0"/>
              <a:t>theta_j</a:t>
            </a:r>
            <a:r>
              <a:rPr lang="en-US" dirty="0" smtClean="0"/>
              <a:t> + \</a:t>
            </a:r>
            <a:r>
              <a:rPr lang="en-US" dirty="0" err="1" smtClean="0"/>
              <a:t>varepsilon</a:t>
            </a:r>
            <a:r>
              <a:rPr lang="en-US" dirty="0" smtClean="0"/>
              <a:t>_{</a:t>
            </a:r>
            <a:r>
              <a:rPr lang="en-US" dirty="0" err="1" smtClean="0"/>
              <a:t>ijt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where \</a:t>
            </a:r>
            <a:r>
              <a:rPr lang="en-US" dirty="0" err="1" smtClean="0"/>
              <a:t>theta_i</a:t>
            </a:r>
            <a:r>
              <a:rPr lang="en-US" dirty="0" smtClean="0"/>
              <a:t> and \</a:t>
            </a:r>
            <a:r>
              <a:rPr lang="en-US" dirty="0" err="1" smtClean="0"/>
              <a:t>theta_j</a:t>
            </a:r>
            <a:r>
              <a:rPr lang="en-US" dirty="0" smtClean="0"/>
              <a:t> are fixed effects for two different agents</a:t>
            </a:r>
          </a:p>
          <a:p>
            <a:pPr>
              <a:buNone/>
            </a:pPr>
            <a:r>
              <a:rPr lang="en-US" dirty="0" smtClean="0"/>
              <a:t>e.g. worker and firm, student and teacher, individual and village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Fixed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Arcidiacono et al. (2011) outlines a simple estimation routine that will allow the researcher to recover the fixed effects without having to use LSDV</a:t>
            </a:r>
          </a:p>
          <a:p>
            <a:r>
              <a:rPr lang="en-US" dirty="0" smtClean="0"/>
              <a:t>Step 1: Given values for \</a:t>
            </a:r>
            <a:r>
              <a:rPr lang="en-US" dirty="0" err="1" smtClean="0"/>
              <a:t>theta_i</a:t>
            </a:r>
            <a:r>
              <a:rPr lang="en-US" dirty="0" smtClean="0"/>
              <a:t>, estimate \</a:t>
            </a:r>
            <a:r>
              <a:rPr lang="en-US" dirty="0" err="1" smtClean="0"/>
              <a:t>theta_j</a:t>
            </a:r>
            <a:r>
              <a:rPr lang="en-US" dirty="0" smtClean="0"/>
              <a:t> and \beta by OLS</a:t>
            </a:r>
          </a:p>
          <a:p>
            <a:r>
              <a:rPr lang="en-US" dirty="0" smtClean="0"/>
              <a:t>Step 2: Given the estimates for \</a:t>
            </a:r>
            <a:r>
              <a:rPr lang="en-US" dirty="0" err="1" smtClean="0"/>
              <a:t>theta_j</a:t>
            </a:r>
            <a:r>
              <a:rPr lang="en-US" dirty="0" smtClean="0"/>
              <a:t> and \beta, estimate \</a:t>
            </a:r>
            <a:r>
              <a:rPr lang="en-US" dirty="0" err="1" smtClean="0"/>
              <a:t>theta_i</a:t>
            </a:r>
            <a:r>
              <a:rPr lang="en-US" dirty="0" smtClean="0"/>
              <a:t> by OLS</a:t>
            </a:r>
          </a:p>
          <a:p>
            <a:r>
              <a:rPr lang="en-US" dirty="0" smtClean="0"/>
              <a:t>Iterate until all </a:t>
            </a:r>
            <a:r>
              <a:rPr lang="en-US" smtClean="0"/>
              <a:t>parameters converge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487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Iterative Algorithms</vt:lpstr>
      <vt:lpstr> Multistage Estimation Algorithms</vt:lpstr>
      <vt:lpstr>Multistage Estimation Algorithms</vt:lpstr>
      <vt:lpstr>Examples of Multistage Estimation Algorithms</vt:lpstr>
      <vt:lpstr>EM Algorithm</vt:lpstr>
      <vt:lpstr>BLP method</vt:lpstr>
      <vt:lpstr>BBL method</vt:lpstr>
      <vt:lpstr>Multidimensional Fixed Effects</vt:lpstr>
      <vt:lpstr>Multidimensional Fixed Effects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Tyler Ransom</dc:creator>
  <cp:lastModifiedBy>Tyler Ransom</cp:lastModifiedBy>
  <cp:revision>6</cp:revision>
  <dcterms:created xsi:type="dcterms:W3CDTF">2012-06-28T15:52:54Z</dcterms:created>
  <dcterms:modified xsi:type="dcterms:W3CDTF">2012-07-04T13:25:51Z</dcterms:modified>
</cp:coreProperties>
</file>