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03" r:id="rId4"/>
    <p:sldMasterId id="2147483704" r:id="rId5"/>
    <p:sldMasterId id="2147483705" r:id="rId6"/>
    <p:sldMasterId id="2147483706" r:id="rId7"/>
    <p:sldMasterId id="214748370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</p:sldIdLst>
  <p:sldSz cy="9144000" cx="16256000"/>
  <p:notesSz cx="6858000" cy="9144000"/>
  <p:embeddedFontLst>
    <p:embeddedFont>
      <p:font typeface="Merriweather Sans"/>
      <p:regular r:id="rId43"/>
      <p:bold r:id="rId44"/>
      <p:italic r:id="rId45"/>
      <p:boldItalic r:id="rId46"/>
    </p:embeddedFont>
    <p:embeddedFont>
      <p:font typeface="Cabin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D42EB43-87F3-4368-9667-35884090E91E}">
  <a:tblStyle styleId="{3D42EB43-87F3-4368-9667-35884090E91E}" styleName="Table_0"/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font" Target="fonts/MerriweatherSans-bold.fntdata"/><Relationship Id="rId43" Type="http://schemas.openxmlformats.org/officeDocument/2006/relationships/font" Target="fonts/MerriweatherSans-regular.fntdata"/><Relationship Id="rId46" Type="http://schemas.openxmlformats.org/officeDocument/2006/relationships/font" Target="fonts/MerriweatherSans-boldItalic.fntdata"/><Relationship Id="rId45" Type="http://schemas.openxmlformats.org/officeDocument/2006/relationships/font" Target="fonts/Merriweather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48" Type="http://schemas.openxmlformats.org/officeDocument/2006/relationships/font" Target="fonts/Cabin-bold.fntdata"/><Relationship Id="rId47" Type="http://schemas.openxmlformats.org/officeDocument/2006/relationships/font" Target="fonts/Cabin-regular.fntdata"/><Relationship Id="rId49" Type="http://schemas.openxmlformats.org/officeDocument/2006/relationships/font" Target="fonts/Cabin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0" Type="http://schemas.openxmlformats.org/officeDocument/2006/relationships/font" Target="fonts/Cabin-boldItalic.fntdata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" name="Shape 4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" name="Shape 4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" name="Shape 5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Merriweather Sans"/>
              <a:buNone/>
            </a:pPr>
            <a:r>
              <a:rPr b="0" i="0" lang="en-US" sz="20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Like a dog .... food ... food ...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 rot="5400000">
            <a:off x="9713912" y="2438400"/>
            <a:ext cx="7800975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 rot="5400000">
            <a:off x="2322512" y="-1142999"/>
            <a:ext cx="7800975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494" lvl="0" marL="749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41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333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38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93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8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44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302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59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 rot="5400000">
            <a:off x="5110956" y="-2164556"/>
            <a:ext cx="6034087" cy="14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494" lvl="0" marL="749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41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333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38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93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8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44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302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59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1" name="Shape 131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8128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82042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494" lvl="0" marL="749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41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333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38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93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8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44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302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59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8" name="Shape 158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0" name="Shape 170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5" name="Shape 175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2" name="Shape 182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7" name="Shape 197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png"/><Relationship Id="rId4" Type="http://schemas.openxmlformats.org/officeDocument/2006/relationships/image" Target="../media/image0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jpg"/><Relationship Id="rId4" Type="http://schemas.openxmlformats.org/officeDocument/2006/relationships/image" Target="../media/image02.png"/><Relationship Id="rId5" Type="http://schemas.openxmlformats.org/officeDocument/2006/relationships/image" Target="../media/image07.png"/><Relationship Id="rId6" Type="http://schemas.openxmlformats.org/officeDocument/2006/relationships/image" Target="../media/image00.png"/><Relationship Id="rId7" Type="http://schemas.openxmlformats.org/officeDocument/2006/relationships/image" Target="../media/image0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变量,表达式和语句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第二章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6008687" y="7775575"/>
            <a:ext cx="4008436" cy="98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更多Python信息:</a:t>
            </a:r>
            <a:br>
              <a:rPr b="0" i="0" lang="en-US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www.pythonlearn.com</a:t>
            </a:r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412" y="7927975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89000" y="533400"/>
            <a:ext cx="1943100" cy="190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/>
        </p:nvSpPr>
        <p:spPr>
          <a:xfrm>
            <a:off x="6362700" y="3632200"/>
            <a:ext cx="8843961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5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x =</a:t>
            </a:r>
            <a:r>
              <a:rPr b="0" i="0" lang="en-US" sz="5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5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3.9   *   x   *   (  1   -   x  )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0.6    0.93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5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581025" y="5867400"/>
            <a:ext cx="6578599" cy="253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右边是表达式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运算完毕后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其结果将赋予 (分配给)  左手边的x.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(i.e. x).</a:t>
            </a:r>
          </a:p>
        </p:txBody>
      </p:sp>
      <p:cxnSp>
        <p:nvCxnSpPr>
          <p:cNvPr id="304" name="Shape 304"/>
          <p:cNvCxnSpPr/>
          <p:nvPr/>
        </p:nvCxnSpPr>
        <p:spPr>
          <a:xfrm>
            <a:off x="6662736" y="4492625"/>
            <a:ext cx="3868737" cy="2395537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05" name="Shape 305"/>
          <p:cNvSpPr txBox="1"/>
          <p:nvPr/>
        </p:nvSpPr>
        <p:spPr>
          <a:xfrm>
            <a:off x="10652125" y="6604000"/>
            <a:ext cx="90011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0.93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581025" y="304800"/>
            <a:ext cx="6632575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变量是内存占位符，用来存储值。 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这个变量值可以通过新的赋值(0.93)取代旧值(0.6) 来更新。</a:t>
            </a:r>
          </a:p>
        </p:txBody>
      </p:sp>
      <p:cxnSp>
        <p:nvCxnSpPr>
          <p:cNvPr id="307" name="Shape 307"/>
          <p:cNvCxnSpPr/>
          <p:nvPr/>
        </p:nvCxnSpPr>
        <p:spPr>
          <a:xfrm flipH="1">
            <a:off x="6696075" y="1855786"/>
            <a:ext cx="5813424" cy="1943100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08" name="Shape 308"/>
          <p:cNvCxnSpPr/>
          <p:nvPr/>
        </p:nvCxnSpPr>
        <p:spPr>
          <a:xfrm flipH="1">
            <a:off x="10791824" y="1039812"/>
            <a:ext cx="763586" cy="885825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09" name="Shape 309"/>
          <p:cNvCxnSpPr/>
          <p:nvPr/>
        </p:nvCxnSpPr>
        <p:spPr>
          <a:xfrm>
            <a:off x="10791825" y="1022350"/>
            <a:ext cx="573086" cy="798512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数字表达式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1155700" y="2603500"/>
            <a:ext cx="8305799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由于键盘的限制，我们使用“计算机语言”来表达数字运算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星号是乘号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幂 (乘方) 的符号和数学中不同</a:t>
            </a:r>
          </a:p>
        </p:txBody>
      </p:sp>
      <p:graphicFrame>
        <p:nvGraphicFramePr>
          <p:cNvPr id="316" name="Shape 316"/>
          <p:cNvGraphicFramePr/>
          <p:nvPr/>
        </p:nvGraphicFramePr>
        <p:xfrm>
          <a:off x="10795000" y="244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{3D42EB43-87F3-4368-9667-35884090E91E}</a:tableStyleId>
              </a:tblPr>
              <a:tblGrid>
                <a:gridCol w="2317750"/>
                <a:gridCol w="2317750"/>
              </a:tblGrid>
              <a:tr h="795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None/>
                      </a:pPr>
                      <a:r>
                        <a:rPr b="0" i="0" lang="en-US" sz="3200" u="none">
                          <a:solidFill>
                            <a:srgbClr val="00FFFF"/>
                          </a:solidFill>
                        </a:rPr>
                        <a:t>运算符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None/>
                      </a:pPr>
                      <a:r>
                        <a:rPr b="0" i="0" lang="en-US" sz="3200" u="none">
                          <a:solidFill>
                            <a:schemeClr val="lt1"/>
                          </a:solidFill>
                        </a:rPr>
                        <a:t>运算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795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</a:rPr>
                        <a:t>+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None/>
                      </a:pPr>
                      <a:r>
                        <a:rPr b="0" i="0" lang="en-US" sz="3100" u="none">
                          <a:solidFill>
                            <a:schemeClr val="lt1"/>
                          </a:solidFill>
                        </a:rPr>
                        <a:t>加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95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</a:rPr>
                        <a:t>-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None/>
                      </a:pPr>
                      <a:r>
                        <a:rPr b="0" i="0" lang="en-US" sz="3100" u="none">
                          <a:solidFill>
                            <a:schemeClr val="lt1"/>
                          </a:solidFill>
                        </a:rPr>
                        <a:t>减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95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</a:rPr>
                        <a:t>*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None/>
                      </a:pPr>
                      <a:r>
                        <a:rPr b="0" i="0" lang="en-US" sz="3100" u="none">
                          <a:solidFill>
                            <a:schemeClr val="lt1"/>
                          </a:solidFill>
                        </a:rPr>
                        <a:t>乘 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95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</a:rPr>
                        <a:t>/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None/>
                      </a:pPr>
                      <a:r>
                        <a:rPr b="0" i="0" lang="en-US" sz="3100" u="none">
                          <a:solidFill>
                            <a:schemeClr val="lt1"/>
                          </a:solidFill>
                        </a:rPr>
                        <a:t>除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95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</a:rPr>
                        <a:t>**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None/>
                      </a:pPr>
                      <a:r>
                        <a:rPr b="0" i="0" lang="en-US" sz="3100" u="none">
                          <a:solidFill>
                            <a:schemeClr val="lt1"/>
                          </a:solidFill>
                        </a:rPr>
                        <a:t>幂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95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</a:rPr>
                        <a:t>%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None/>
                      </a:pPr>
                      <a:r>
                        <a:rPr b="0" i="0" lang="en-US" sz="3100" u="none">
                          <a:solidFill>
                            <a:schemeClr val="lt1"/>
                          </a:solidFill>
                        </a:rPr>
                        <a:t>求余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1155700" y="241300"/>
            <a:ext cx="10960099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数字表达式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1727200" y="2990850"/>
            <a:ext cx="3641724" cy="530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xx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xx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xx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print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yy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440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*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yy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5280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zz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yy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1000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zz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7531100" y="2736850"/>
            <a:ext cx="3152775" cy="3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jj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23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kk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jj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%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kk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4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**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64</a:t>
            </a:r>
          </a:p>
        </p:txBody>
      </p:sp>
      <p:graphicFrame>
        <p:nvGraphicFramePr>
          <p:cNvPr id="324" name="Shape 324"/>
          <p:cNvGraphicFramePr/>
          <p:nvPr/>
        </p:nvGraphicFramePr>
        <p:xfrm>
          <a:off x="12077700" y="273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{3D42EB43-87F3-4368-9667-35884090E91E}</a:tableStyleId>
              </a:tblPr>
              <a:tblGrid>
                <a:gridCol w="1708150"/>
                <a:gridCol w="1708150"/>
              </a:tblGrid>
              <a:tr h="650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None/>
                      </a:pPr>
                      <a:r>
                        <a:rPr b="0" i="0" lang="en-US" sz="2400" u="none">
                          <a:solidFill>
                            <a:srgbClr val="00FFFF"/>
                          </a:solidFill>
                        </a:rPr>
                        <a:t>运算符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None/>
                      </a:pPr>
                      <a:r>
                        <a:rPr b="0" i="0" lang="en-US" sz="2400" u="none">
                          <a:solidFill>
                            <a:schemeClr val="lt1"/>
                          </a:solidFill>
                        </a:rPr>
                        <a:t>运算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650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None/>
                      </a:pPr>
                      <a:r>
                        <a:rPr b="0" i="0" lang="en-US" sz="2300" u="none">
                          <a:solidFill>
                            <a:srgbClr val="00FFFF"/>
                          </a:solidFill>
                        </a:rPr>
                        <a:t>+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None/>
                      </a:pPr>
                      <a:r>
                        <a:rPr b="0" i="0" lang="en-US" sz="2300" u="none">
                          <a:solidFill>
                            <a:schemeClr val="lt1"/>
                          </a:solidFill>
                        </a:rPr>
                        <a:t>加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0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None/>
                      </a:pPr>
                      <a:r>
                        <a:rPr b="0" i="0" lang="en-US" sz="2300" u="none">
                          <a:solidFill>
                            <a:srgbClr val="00FFFF"/>
                          </a:solidFill>
                        </a:rPr>
                        <a:t>-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None/>
                      </a:pPr>
                      <a:r>
                        <a:rPr b="0" i="0" lang="en-US" sz="2300" u="none">
                          <a:solidFill>
                            <a:schemeClr val="lt1"/>
                          </a:solidFill>
                        </a:rPr>
                        <a:t>减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0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None/>
                      </a:pPr>
                      <a:r>
                        <a:rPr b="0" i="0" lang="en-US" sz="2300" u="none">
                          <a:solidFill>
                            <a:srgbClr val="00FFFF"/>
                          </a:solidFill>
                        </a:rPr>
                        <a:t>*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None/>
                      </a:pPr>
                      <a:r>
                        <a:rPr b="0" i="0" lang="en-US" sz="2300" u="none">
                          <a:solidFill>
                            <a:schemeClr val="lt1"/>
                          </a:solidFill>
                        </a:rPr>
                        <a:t>乘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0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None/>
                      </a:pPr>
                      <a:r>
                        <a:rPr b="0" i="0" lang="en-US" sz="2300" u="none">
                          <a:solidFill>
                            <a:srgbClr val="00FFFF"/>
                          </a:solidFill>
                        </a:rPr>
                        <a:t>/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None/>
                      </a:pPr>
                      <a:r>
                        <a:rPr b="0" i="0" lang="en-US" sz="2300" u="none">
                          <a:solidFill>
                            <a:schemeClr val="lt1"/>
                          </a:solidFill>
                        </a:rPr>
                        <a:t>除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0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None/>
                      </a:pPr>
                      <a:r>
                        <a:rPr b="0" i="0" lang="en-US" sz="2300" u="none">
                          <a:solidFill>
                            <a:srgbClr val="00FFFF"/>
                          </a:solidFill>
                        </a:rPr>
                        <a:t>**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None/>
                      </a:pPr>
                      <a:r>
                        <a:rPr b="0" i="0" lang="en-US" sz="2300" u="none">
                          <a:solidFill>
                            <a:schemeClr val="lt1"/>
                          </a:solidFill>
                        </a:rPr>
                        <a:t>幂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0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None/>
                      </a:pPr>
                      <a:r>
                        <a:rPr b="0" i="0" lang="en-US" sz="2300" u="none">
                          <a:solidFill>
                            <a:srgbClr val="00FFFF"/>
                          </a:solidFill>
                        </a:rPr>
                        <a:t>%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None/>
                      </a:pPr>
                      <a:r>
                        <a:rPr b="0" i="0" lang="en-US" sz="2300" u="none">
                          <a:solidFill>
                            <a:schemeClr val="lt1"/>
                          </a:solidFill>
                        </a:rPr>
                        <a:t>求余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325" name="Shape 325"/>
          <p:cNvCxnSpPr/>
          <p:nvPr/>
        </p:nvCxnSpPr>
        <p:spPr>
          <a:xfrm>
            <a:off x="8128000" y="6858000"/>
            <a:ext cx="12699" cy="595311"/>
          </a:xfrm>
          <a:prstGeom prst="straightConnector1">
            <a:avLst/>
          </a:prstGeom>
          <a:noFill/>
          <a:ln cap="rnd" cmpd="sng" w="254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26" name="Shape 326"/>
          <p:cNvCxnSpPr/>
          <p:nvPr/>
        </p:nvCxnSpPr>
        <p:spPr>
          <a:xfrm flipH="1" rot="10800000">
            <a:off x="8128000" y="6858000"/>
            <a:ext cx="2035175" cy="25399"/>
          </a:xfrm>
          <a:prstGeom prst="straightConnector1">
            <a:avLst/>
          </a:prstGeom>
          <a:noFill/>
          <a:ln cap="rnd" cmpd="sng" w="254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27" name="Shape 327"/>
          <p:cNvSpPr txBox="1"/>
          <p:nvPr/>
        </p:nvSpPr>
        <p:spPr>
          <a:xfrm>
            <a:off x="7502525" y="69215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8267700" y="6921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23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8512175" y="62531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 R 3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8267700" y="73787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20</a:t>
            </a:r>
          </a:p>
        </p:txBody>
      </p:sp>
      <p:cxnSp>
        <p:nvCxnSpPr>
          <p:cNvPr id="331" name="Shape 331"/>
          <p:cNvCxnSpPr/>
          <p:nvPr/>
        </p:nvCxnSpPr>
        <p:spPr>
          <a:xfrm>
            <a:off x="8191500" y="8088311"/>
            <a:ext cx="584200" cy="0"/>
          </a:xfrm>
          <a:prstGeom prst="straightConnector1">
            <a:avLst/>
          </a:prstGeom>
          <a:noFill/>
          <a:ln cap="rnd" cmpd="sng" w="254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32" name="Shape 332"/>
          <p:cNvSpPr txBox="1"/>
          <p:nvPr/>
        </p:nvSpPr>
        <p:spPr>
          <a:xfrm>
            <a:off x="8496300" y="81534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求值顺序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1155700" y="2819400"/>
            <a:ext cx="13931900" cy="34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当右手边有多个运算符- Python 必须知道先后秩序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这就叫“</a:t>
            </a:r>
            <a:r>
              <a:rPr b="0" i="0" lang="en-US" sz="36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运算符优先级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哪一个运算符 “优先” 其他的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5095875" y="6718300"/>
            <a:ext cx="462121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1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+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2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*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-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/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**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1155700" y="241300"/>
            <a:ext cx="13932000" cy="169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运算优先级规则</a:t>
            </a: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以最高优先级到最低优先级顺序排列</a:t>
            </a:r>
          </a:p>
          <a:p>
            <a:pPr indent="-533400" lvl="1" marL="800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括号是最高优先级</a:t>
            </a:r>
          </a:p>
          <a:p>
            <a:pPr indent="-533400" lvl="1" marL="800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幂 (乘方)</a:t>
            </a:r>
          </a:p>
          <a:p>
            <a:pPr indent="-533400" lvl="1" marL="800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乘，除和求余数</a:t>
            </a:r>
          </a:p>
          <a:p>
            <a:pPr indent="-533400" lvl="1" marL="800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加和减</a:t>
            </a:r>
          </a:p>
          <a:p>
            <a:pPr indent="-533400" lvl="1" marL="800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左至右</a:t>
            </a:r>
          </a:p>
        </p:txBody>
      </p:sp>
      <p:grpSp>
        <p:nvGrpSpPr>
          <p:cNvPr id="346" name="Shape 346"/>
          <p:cNvGrpSpPr/>
          <p:nvPr/>
        </p:nvGrpSpPr>
        <p:grpSpPr>
          <a:xfrm>
            <a:off x="12614275" y="4719636"/>
            <a:ext cx="2006599" cy="2386011"/>
            <a:chOff x="534987" y="-30161"/>
            <a:chExt cx="2006599" cy="2386011"/>
          </a:xfrm>
        </p:grpSpPr>
        <p:sp>
          <p:nvSpPr>
            <p:cNvPr id="347" name="Shape 347"/>
            <p:cNvSpPr txBox="1"/>
            <p:nvPr/>
          </p:nvSpPr>
          <p:spPr>
            <a:xfrm>
              <a:off x="534987" y="-30161"/>
              <a:ext cx="1762124" cy="23860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00FF"/>
                  </a:solidFill>
                  <a:latin typeface="Arial"/>
                  <a:ea typeface="Arial"/>
                  <a:cs typeface="Arial"/>
                  <a:sym typeface="Arial"/>
                </a:rPr>
                <a:t>括号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幂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乘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7F00"/>
                  </a:solidFill>
                  <a:latin typeface="Arial"/>
                  <a:ea typeface="Arial"/>
                  <a:cs typeface="Arial"/>
                  <a:sym typeface="Arial"/>
                </a:rPr>
                <a:t>加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左至右</a:t>
              </a:r>
            </a:p>
          </p:txBody>
        </p:sp>
        <p:cxnSp>
          <p:nvCxnSpPr>
            <p:cNvPr id="348" name="Shape 348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cap="rnd" cmpd="sng" w="88900">
              <a:solidFill>
                <a:schemeClr val="lt1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Shape 353"/>
          <p:cNvGrpSpPr/>
          <p:nvPr/>
        </p:nvGrpSpPr>
        <p:grpSpPr>
          <a:xfrm>
            <a:off x="3457575" y="5557836"/>
            <a:ext cx="2006599" cy="2386011"/>
            <a:chOff x="534987" y="-30161"/>
            <a:chExt cx="2006599" cy="2386011"/>
          </a:xfrm>
        </p:grpSpPr>
        <p:sp>
          <p:nvSpPr>
            <p:cNvPr id="354" name="Shape 354"/>
            <p:cNvSpPr txBox="1"/>
            <p:nvPr/>
          </p:nvSpPr>
          <p:spPr>
            <a:xfrm>
              <a:off x="534987" y="-30161"/>
              <a:ext cx="1192211" cy="23860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00FF"/>
                  </a:solidFill>
                  <a:latin typeface="Arial"/>
                  <a:ea typeface="Arial"/>
                  <a:cs typeface="Arial"/>
                  <a:sym typeface="Arial"/>
                </a:rPr>
                <a:t>括号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幂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乘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7F00"/>
                  </a:solidFill>
                  <a:latin typeface="Arial"/>
                  <a:ea typeface="Arial"/>
                  <a:cs typeface="Arial"/>
                  <a:sym typeface="Arial"/>
                </a:rPr>
                <a:t>加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左至右</a:t>
              </a:r>
            </a:p>
          </p:txBody>
        </p:sp>
        <p:cxnSp>
          <p:nvCxnSpPr>
            <p:cNvPr id="355" name="Shape 355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cap="rnd" cmpd="sng" w="88900">
              <a:solidFill>
                <a:schemeClr val="lt1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</p:grpSp>
      <p:sp>
        <p:nvSpPr>
          <p:cNvPr id="356" name="Shape 356"/>
          <p:cNvSpPr txBox="1"/>
          <p:nvPr/>
        </p:nvSpPr>
        <p:spPr>
          <a:xfrm>
            <a:off x="10307636" y="990600"/>
            <a:ext cx="4283075" cy="80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 + </a:t>
            </a:r>
            <a:r>
              <a:rPr b="0" i="0" lang="en-US" sz="48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2 ** 3</a:t>
            </a: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/ 4 * 5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0891836" y="2540000"/>
            <a:ext cx="3130549" cy="80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 + </a:t>
            </a:r>
            <a:r>
              <a:rPr b="0" i="0" lang="en-US" sz="4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8 / 4</a:t>
            </a: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* 5</a:t>
            </a:r>
          </a:p>
        </p:txBody>
      </p:sp>
      <p:cxnSp>
        <p:nvCxnSpPr>
          <p:cNvPr id="358" name="Shape 358"/>
          <p:cNvCxnSpPr/>
          <p:nvPr/>
        </p:nvCxnSpPr>
        <p:spPr>
          <a:xfrm rot="10800000">
            <a:off x="12118975" y="1809750"/>
            <a:ext cx="76199" cy="714374"/>
          </a:xfrm>
          <a:prstGeom prst="straightConnector1">
            <a:avLst/>
          </a:prstGeom>
          <a:noFill/>
          <a:ln cap="rnd" cmpd="sng" w="63500">
            <a:solidFill>
              <a:srgbClr val="FF00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59" name="Shape 359"/>
          <p:cNvSpPr txBox="1"/>
          <p:nvPr/>
        </p:nvSpPr>
        <p:spPr>
          <a:xfrm>
            <a:off x="11298236" y="4000500"/>
            <a:ext cx="2316162" cy="80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 + </a:t>
            </a:r>
            <a:r>
              <a:rPr b="0" i="0" lang="en-US" sz="4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2 * 5</a:t>
            </a:r>
          </a:p>
        </p:txBody>
      </p:sp>
      <p:cxnSp>
        <p:nvCxnSpPr>
          <p:cNvPr id="360" name="Shape 360"/>
          <p:cNvCxnSpPr/>
          <p:nvPr/>
        </p:nvCxnSpPr>
        <p:spPr>
          <a:xfrm rot="10800000">
            <a:off x="12396787" y="3348036"/>
            <a:ext cx="93662" cy="677861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61" name="Shape 361"/>
          <p:cNvSpPr txBox="1"/>
          <p:nvPr/>
        </p:nvSpPr>
        <p:spPr>
          <a:xfrm>
            <a:off x="11590336" y="5638800"/>
            <a:ext cx="1722437" cy="80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1 + 10</a:t>
            </a:r>
          </a:p>
        </p:txBody>
      </p:sp>
      <p:cxnSp>
        <p:nvCxnSpPr>
          <p:cNvPr id="362" name="Shape 362"/>
          <p:cNvCxnSpPr/>
          <p:nvPr/>
        </p:nvCxnSpPr>
        <p:spPr>
          <a:xfrm rot="10800000">
            <a:off x="12923836" y="4851400"/>
            <a:ext cx="76199" cy="771524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63" name="Shape 363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11</a:t>
            </a:r>
          </a:p>
        </p:txBody>
      </p:sp>
      <p:cxnSp>
        <p:nvCxnSpPr>
          <p:cNvPr id="364" name="Shape 364"/>
          <p:cNvCxnSpPr/>
          <p:nvPr/>
        </p:nvCxnSpPr>
        <p:spPr>
          <a:xfrm rot="10800000">
            <a:off x="12301537" y="6308725"/>
            <a:ext cx="96836" cy="708024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65" name="Shape 365"/>
          <p:cNvSpPr txBox="1"/>
          <p:nvPr/>
        </p:nvSpPr>
        <p:spPr>
          <a:xfrm>
            <a:off x="1455737" y="1309687"/>
            <a:ext cx="6467474" cy="2955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4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x = 1 + 2 ** 3 / 4 *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4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 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Shape 370"/>
          <p:cNvGrpSpPr/>
          <p:nvPr/>
        </p:nvGrpSpPr>
        <p:grpSpPr>
          <a:xfrm>
            <a:off x="1933575" y="5913436"/>
            <a:ext cx="2006599" cy="2386011"/>
            <a:chOff x="534987" y="-30161"/>
            <a:chExt cx="2006599" cy="2386011"/>
          </a:xfrm>
        </p:grpSpPr>
        <p:sp>
          <p:nvSpPr>
            <p:cNvPr id="371" name="Shape 371"/>
            <p:cNvSpPr txBox="1"/>
            <p:nvPr/>
          </p:nvSpPr>
          <p:spPr>
            <a:xfrm>
              <a:off x="534987" y="-30161"/>
              <a:ext cx="1192211" cy="23860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00FF"/>
                  </a:solidFill>
                  <a:latin typeface="Arial"/>
                  <a:ea typeface="Arial"/>
                  <a:cs typeface="Arial"/>
                  <a:sym typeface="Arial"/>
                </a:rPr>
                <a:t>括号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幂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乘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7F00"/>
                  </a:solidFill>
                  <a:latin typeface="Arial"/>
                  <a:ea typeface="Arial"/>
                  <a:cs typeface="Arial"/>
                  <a:sym typeface="Arial"/>
                </a:rPr>
                <a:t>加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左至右</a:t>
              </a:r>
            </a:p>
          </p:txBody>
        </p:sp>
        <p:cxnSp>
          <p:nvCxnSpPr>
            <p:cNvPr id="372" name="Shape 372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cap="rnd" cmpd="sng" w="88900">
              <a:solidFill>
                <a:schemeClr val="lt1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</p:grpSp>
      <p:sp>
        <p:nvSpPr>
          <p:cNvPr id="373" name="Shape 373"/>
          <p:cNvSpPr txBox="1"/>
          <p:nvPr/>
        </p:nvSpPr>
        <p:spPr>
          <a:xfrm>
            <a:off x="1455737" y="1309687"/>
            <a:ext cx="6467474" cy="2955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4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x = 1 + 2 ** 3 / 4 *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4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 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0307636" y="990600"/>
            <a:ext cx="4283075" cy="80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 + 2 ** 3 / 4 * 5</a:t>
            </a:r>
          </a:p>
        </p:txBody>
      </p:sp>
      <p:grpSp>
        <p:nvGrpSpPr>
          <p:cNvPr id="375" name="Shape 375"/>
          <p:cNvGrpSpPr/>
          <p:nvPr/>
        </p:nvGrpSpPr>
        <p:grpSpPr>
          <a:xfrm>
            <a:off x="10891836" y="1809750"/>
            <a:ext cx="3130549" cy="1530350"/>
            <a:chOff x="0" y="0"/>
            <a:chExt cx="3130549" cy="1528761"/>
          </a:xfrm>
        </p:grpSpPr>
        <p:sp>
          <p:nvSpPr>
            <p:cNvPr id="376" name="Shape 376"/>
            <p:cNvSpPr txBox="1"/>
            <p:nvPr/>
          </p:nvSpPr>
          <p:spPr>
            <a:xfrm>
              <a:off x="0" y="728662"/>
              <a:ext cx="313054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b="0" i="0" lang="en-US" sz="4800" u="none" cap="none" strike="noStrike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1 + 8 / 4 * 5</a:t>
              </a:r>
            </a:p>
          </p:txBody>
        </p:sp>
        <p:cxnSp>
          <p:nvCxnSpPr>
            <p:cNvPr id="377" name="Shape 377"/>
            <p:cNvCxnSpPr/>
            <p:nvPr/>
          </p:nvCxnSpPr>
          <p:spPr>
            <a:xfrm rot="10800000">
              <a:off x="1227137" y="0"/>
              <a:ext cx="76199" cy="714374"/>
            </a:xfrm>
            <a:prstGeom prst="straightConnector1">
              <a:avLst/>
            </a:prstGeom>
            <a:noFill/>
            <a:ln cap="rnd" cmpd="sng" w="63500">
              <a:solidFill>
                <a:srgbClr val="FF0000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</p:grpSp>
      <p:sp>
        <p:nvSpPr>
          <p:cNvPr id="378" name="Shape 378"/>
          <p:cNvSpPr txBox="1"/>
          <p:nvPr/>
        </p:nvSpPr>
        <p:spPr>
          <a:xfrm>
            <a:off x="11298236" y="4000500"/>
            <a:ext cx="2316162" cy="80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 + 2 * 5</a:t>
            </a:r>
          </a:p>
        </p:txBody>
      </p:sp>
      <p:cxnSp>
        <p:nvCxnSpPr>
          <p:cNvPr id="379" name="Shape 379"/>
          <p:cNvCxnSpPr/>
          <p:nvPr/>
        </p:nvCxnSpPr>
        <p:spPr>
          <a:xfrm flipH="1" rot="10800000">
            <a:off x="12453936" y="3367087"/>
            <a:ext cx="38099" cy="56514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80" name="Shape 380"/>
          <p:cNvSpPr txBox="1"/>
          <p:nvPr/>
        </p:nvSpPr>
        <p:spPr>
          <a:xfrm>
            <a:off x="11590336" y="5638800"/>
            <a:ext cx="1722437" cy="80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 + 10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12925424" y="4852986"/>
            <a:ext cx="74611" cy="769937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82" name="Shape 382"/>
          <p:cNvSpPr txBox="1"/>
          <p:nvPr/>
        </p:nvSpPr>
        <p:spPr>
          <a:xfrm>
            <a:off x="12085636" y="70485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11</a:t>
            </a:r>
          </a:p>
        </p:txBody>
      </p:sp>
      <p:cxnSp>
        <p:nvCxnSpPr>
          <p:cNvPr id="383" name="Shape 383"/>
          <p:cNvCxnSpPr/>
          <p:nvPr/>
        </p:nvCxnSpPr>
        <p:spPr>
          <a:xfrm rot="10800000">
            <a:off x="12322174" y="6546849"/>
            <a:ext cx="57150" cy="601661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84" name="Shape 384"/>
          <p:cNvSpPr txBox="1"/>
          <p:nvPr/>
        </p:nvSpPr>
        <p:spPr>
          <a:xfrm>
            <a:off x="11226800" y="977900"/>
            <a:ext cx="1663700" cy="812799"/>
          </a:xfrm>
          <a:prstGeom prst="rect">
            <a:avLst/>
          </a:prstGeom>
          <a:noFill/>
          <a:ln cap="rnd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11823700" y="2540000"/>
            <a:ext cx="1308100" cy="812799"/>
          </a:xfrm>
          <a:prstGeom prst="rect">
            <a:avLst/>
          </a:prstGeom>
          <a:noFill/>
          <a:ln cap="rnd" cmpd="sng" w="254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6" name="Shape 386"/>
          <p:cNvSpPr txBox="1"/>
          <p:nvPr/>
        </p:nvSpPr>
        <p:spPr>
          <a:xfrm>
            <a:off x="12319000" y="4000500"/>
            <a:ext cx="1308100" cy="812799"/>
          </a:xfrm>
          <a:prstGeom prst="rect">
            <a:avLst/>
          </a:prstGeom>
          <a:noFill/>
          <a:ln cap="rnd" cmpd="sng" w="254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11506200" y="5638800"/>
            <a:ext cx="1866900" cy="812799"/>
          </a:xfrm>
          <a:prstGeom prst="rect">
            <a:avLst/>
          </a:prstGeom>
          <a:noFill/>
          <a:ln cap="rnd" cmpd="sng" w="254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388" name="Shape 388"/>
          <p:cNvGrpSpPr/>
          <p:nvPr/>
        </p:nvGrpSpPr>
        <p:grpSpPr>
          <a:xfrm>
            <a:off x="5027612" y="3386137"/>
            <a:ext cx="6618286" cy="2238375"/>
            <a:chOff x="0" y="0"/>
            <a:chExt cx="6616699" cy="2238375"/>
          </a:xfrm>
        </p:grpSpPr>
        <p:sp>
          <p:nvSpPr>
            <p:cNvPr id="389" name="Shape 389"/>
            <p:cNvSpPr txBox="1"/>
            <p:nvPr/>
          </p:nvSpPr>
          <p:spPr>
            <a:xfrm>
              <a:off x="0" y="574675"/>
              <a:ext cx="5232400" cy="16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0" i="0" lang="en-US" sz="36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注意：按照左至右的规则， 8/4 在4*5 之前被运算</a:t>
              </a:r>
            </a:p>
          </p:txBody>
        </p:sp>
        <p:cxnSp>
          <p:nvCxnSpPr>
            <p:cNvPr id="390" name="Shape 390"/>
            <p:cNvCxnSpPr/>
            <p:nvPr/>
          </p:nvCxnSpPr>
          <p:spPr>
            <a:xfrm flipH="1">
              <a:off x="3757612" y="0"/>
              <a:ext cx="2859086" cy="563562"/>
            </a:xfrm>
            <a:prstGeom prst="straightConnector1">
              <a:avLst/>
            </a:prstGeom>
            <a:noFill/>
            <a:ln cap="rnd" cmpd="sng" w="63500">
              <a:solidFill>
                <a:srgbClr val="FFFF00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1155700" y="241300"/>
            <a:ext cx="105791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运算符优先级</a:t>
            </a:r>
          </a:p>
        </p:txBody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记住运算顺序从高到低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不确定时 – 用括号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写程序时 – 数学表达式最好简洁易懂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需要处理复杂冗长的数学表达式时，可以通过分段使之简单明了</a:t>
            </a:r>
          </a:p>
        </p:txBody>
      </p:sp>
      <p:grpSp>
        <p:nvGrpSpPr>
          <p:cNvPr id="397" name="Shape 397"/>
          <p:cNvGrpSpPr/>
          <p:nvPr/>
        </p:nvGrpSpPr>
        <p:grpSpPr>
          <a:xfrm>
            <a:off x="12728575" y="1379537"/>
            <a:ext cx="2006599" cy="2386011"/>
            <a:chOff x="534987" y="-30161"/>
            <a:chExt cx="2006599" cy="2386011"/>
          </a:xfrm>
        </p:grpSpPr>
        <p:sp>
          <p:nvSpPr>
            <p:cNvPr id="398" name="Shape 398"/>
            <p:cNvSpPr txBox="1"/>
            <p:nvPr/>
          </p:nvSpPr>
          <p:spPr>
            <a:xfrm>
              <a:off x="534987" y="-30161"/>
              <a:ext cx="1192211" cy="23860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00FF"/>
                  </a:solidFill>
                  <a:latin typeface="Arial"/>
                  <a:ea typeface="Arial"/>
                  <a:cs typeface="Arial"/>
                  <a:sym typeface="Arial"/>
                </a:rPr>
                <a:t>括号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幂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乘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7F00"/>
                  </a:solidFill>
                  <a:latin typeface="Arial"/>
                  <a:ea typeface="Arial"/>
                  <a:cs typeface="Arial"/>
                  <a:sym typeface="Arial"/>
                </a:rPr>
                <a:t>加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左至右</a:t>
              </a:r>
            </a:p>
          </p:txBody>
        </p:sp>
        <p:cxnSp>
          <p:nvCxnSpPr>
            <p:cNvPr id="399" name="Shape 399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cap="rnd" cmpd="sng" w="88900">
              <a:solidFill>
                <a:schemeClr val="lt1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</p:grpSp>
      <p:sp>
        <p:nvSpPr>
          <p:cNvPr id="400" name="Shape 400"/>
          <p:cNvSpPr txBox="1"/>
          <p:nvPr/>
        </p:nvSpPr>
        <p:spPr>
          <a:xfrm>
            <a:off x="3428062" y="8209000"/>
            <a:ext cx="86424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期中考试的一道问题: 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 1 + 2 * 3 - 4 / 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Python 整除问题!</a:t>
            </a:r>
          </a:p>
        </p:txBody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1155700" y="2590800"/>
            <a:ext cx="7327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整数除法四舍五入，其结果仍是整数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浮点除法，其结果仍是浮点数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0591800" y="2647950"/>
            <a:ext cx="4241799" cy="530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10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9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99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/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10.0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2.0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5.0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99.0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100.0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0.99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2274886" y="8302625"/>
            <a:ext cx="5564187" cy="552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Python 3.0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中规则有所调整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整数和浮点数混合运算</a:t>
            </a:r>
          </a:p>
        </p:txBody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1155700" y="2603500"/>
            <a:ext cx="631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表达式中只要有一个数字是浮点数，其结果为浮点数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该表达式中的其余整数会自动调整为浮点数后参与运算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10172700" y="2813050"/>
            <a:ext cx="5281612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99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100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99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/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100.0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0.99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99.0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100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0.99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1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2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*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3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4.0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-2.5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-50800" y="-76200"/>
            <a:ext cx="16357599" cy="92963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1250" y="2006600"/>
            <a:ext cx="11506200" cy="21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2436" y="2381250"/>
            <a:ext cx="3641724" cy="52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1684336" y="4416425"/>
            <a:ext cx="12901611" cy="2706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37150" tIns="0">
            <a:noAutofit/>
          </a:bodyPr>
          <a:lstStyle/>
          <a:p>
            <a:pPr indent="-11112" lvl="0" marL="36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325C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1B325C"/>
                </a:solidFill>
                <a:latin typeface="Arial"/>
                <a:ea typeface="Arial"/>
                <a:cs typeface="Arial"/>
                <a:sym typeface="Arial"/>
              </a:rPr>
              <a:t>Unless otherwise noted, the content of this course material is licensed under a Creative Commons Attribution 3.0 License.</a:t>
            </a:r>
          </a:p>
          <a:p>
            <a:pPr indent="-11112" lvl="0" marL="36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35B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20335B"/>
                </a:solidFill>
                <a:latin typeface="Arial"/>
                <a:ea typeface="Arial"/>
                <a:cs typeface="Arial"/>
                <a:sym typeface="Arial"/>
              </a:rPr>
              <a:t>http://creativecommons.org/licenses/by/3.0/.</a:t>
            </a:r>
          </a:p>
          <a:p>
            <a:pPr indent="-11112" lvl="0" marL="36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400" u="none" cap="none" strike="noStrike">
              <a:solidFill>
                <a:srgbClr val="1B32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112" lvl="0" marL="36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325C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1B325C"/>
                </a:solidFill>
                <a:latin typeface="Arial"/>
                <a:ea typeface="Arial"/>
                <a:cs typeface="Arial"/>
                <a:sym typeface="Arial"/>
              </a:rPr>
              <a:t>Copyright 2010-  Charles R. Severance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89037" y="8231186"/>
            <a:ext cx="3738561" cy="44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130212" y="8118475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54900" y="7785100"/>
            <a:ext cx="1346199" cy="134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什么是“</a:t>
            </a:r>
            <a:r>
              <a:rPr b="0" i="0" lang="en-US" sz="7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类型</a:t>
            </a:r>
            <a:r>
              <a:rPr b="0" i="0" lang="en-US" sz="7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”?</a:t>
            </a:r>
          </a:p>
        </p:txBody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1155700" y="2603500"/>
            <a:ext cx="72136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在 Python 不管变量, 字符和 常量 都被相应地赋予一种“</a:t>
            </a: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类型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 知道整数和字符串的</a:t>
            </a: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不同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举例：当对象是数字时，“+” 为 “加号” 。当对象是字符串时， “+” 为 “连字符”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9982200" y="3549650"/>
            <a:ext cx="5102224" cy="3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&gt;&gt;&gt; ddd = 1 + 4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&gt;&gt;&gt; print ddd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&gt;&gt;&gt; eee = 'hello ' + 'there'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&gt;&gt;&gt; print eee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7518400" y="8153400"/>
            <a:ext cx="8310562" cy="554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连字符 = 把2个以上的字符串连接在一起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x="1155700" y="241300"/>
            <a:ext cx="73152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类型</a:t>
            </a:r>
            <a:r>
              <a:rPr b="0" i="0" lang="en-US" sz="7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规则</a:t>
            </a:r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1155700" y="2603500"/>
            <a:ext cx="74676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 知道 每一个 对象的“</a:t>
            </a: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类型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有些类型，不能使用某些运算符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例如：不能在类型是字符串的对象做数学运算 “加 1”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可以用</a:t>
            </a: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() 这个操作显示对象的类型.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9007475" y="1358900"/>
            <a:ext cx="6692899" cy="68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&gt;&gt;&gt; eee = 'hello ' + 'there'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eee = eee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Traceback (most recent call last):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 File "&lt;stdin&gt;", line 1, in &lt;module&gt;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TypeError: cannot concatenate 'str' and 'int' objects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type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(eee)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&lt;type 'str'&gt;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type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('hello')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&lt;type 'str'&gt;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type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(1)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&lt;type 'int'&gt;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数字的</a:t>
            </a:r>
            <a:r>
              <a:rPr b="0" i="0" lang="en-US" sz="7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类型</a:t>
            </a:r>
          </a:p>
        </p:txBody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1155700" y="2603500"/>
            <a:ext cx="8407399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数字有两大类</a:t>
            </a:r>
          </a:p>
          <a:p>
            <a:pPr indent="-533400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 是整数: -14, -2, 0, 1, 100, 401233</a:t>
            </a:r>
          </a:p>
          <a:p>
            <a:pPr indent="-533400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Float带有小数点:  -2.5 , 0.0, 98.6, 14.0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还有其他的数字类型- 都是Int 或 Float的变形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11595100" y="2533650"/>
            <a:ext cx="3300412" cy="582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xx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type (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xx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&lt;type 'int'&gt;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temp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98.6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type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temp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&lt;type 'float'&gt;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type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(1)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&lt;type 'int'&gt;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type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(1.0)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&lt;type 'float'&gt;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type="title"/>
          </p:nvPr>
        </p:nvSpPr>
        <p:spPr>
          <a:xfrm>
            <a:off x="1155700" y="241300"/>
            <a:ext cx="79883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类型转换</a:t>
            </a:r>
          </a:p>
        </p:txBody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1155700" y="2603500"/>
            <a:ext cx="6921499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当整数和浮点数一起进行运算时，整数</a:t>
            </a: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自动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转化为浮点数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可以用int() 和 float()进行强制转换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9690100" y="1301750"/>
            <a:ext cx="6075362" cy="68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float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(99)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100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0.99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i = 42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type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(i)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&lt;type 'int'&gt;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f =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float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(i)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42.0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type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(f)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&lt;type 'float'&gt;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1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2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*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float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(3)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4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-2.5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type="title"/>
          </p:nvPr>
        </p:nvSpPr>
        <p:spPr>
          <a:xfrm>
            <a:off x="1155700" y="241300"/>
            <a:ext cx="6032499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字符串转换</a:t>
            </a:r>
          </a:p>
        </p:txBody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1155700" y="2603500"/>
            <a:ext cx="6159499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也可以用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int()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和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float()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在字符串和整数间转换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如果字符串不是由数字组成，Python会提示</a:t>
            </a: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错误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8470900" y="730250"/>
            <a:ext cx="7340600" cy="7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sval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'123'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type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sval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&lt;type 'str'&gt;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sval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Traceback (most recent call last):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 File "&lt;stdin&gt;", line 1, in &lt;module&gt;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TypeError: cannot concatenate 'str' and 'int'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ival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sval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type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ival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&lt;type 'int'&gt;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ival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124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nsv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'hello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niv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nsv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Traceback (most recent call last):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 File "&lt;stdin&gt;", line 1, in &lt;module&gt;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ValueError: invalid literal for int()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0" i="0" lang="en-US" sz="78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用户输入</a:t>
            </a:r>
          </a:p>
        </p:txBody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1511300" y="2590800"/>
            <a:ext cx="64007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7874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可以用</a:t>
            </a:r>
            <a:r>
              <a:rPr b="0" i="0" lang="en-US" sz="38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raw_input</a:t>
            </a: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功能让Python 暂停程序，等待用户键盘输入</a:t>
            </a:r>
          </a:p>
          <a:p>
            <a:pPr indent="-7874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这 </a:t>
            </a:r>
            <a:r>
              <a:rPr b="0" i="0" lang="en-US" sz="38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raw_input</a:t>
            </a: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的返回值的类型是字符串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9066211" y="4559300"/>
            <a:ext cx="6759575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nam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0" lang="en-US" sz="3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raw_input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Who are you?</a:t>
            </a: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'Welcome', </a:t>
            </a:r>
            <a:r>
              <a:rPr b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nam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10299700" y="6731000"/>
            <a:ext cx="4281486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Who are you?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Chuck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Welcome Chuck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x="1511300" y="241300"/>
            <a:ext cx="9791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0" i="0" lang="en-US" sz="78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转换用户输入</a:t>
            </a:r>
          </a:p>
        </p:txBody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1485900" y="2489200"/>
            <a:ext cx="6400799" cy="46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7874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可以用类型转换功能把从用户输入得到的字符串转换为数字类型</a:t>
            </a:r>
          </a:p>
          <a:p>
            <a:pPr indent="-7874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以后，会教大家如何处理非法的用户输入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9244011" y="3683000"/>
            <a:ext cx="6421437" cy="17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inp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0" lang="en-US" sz="3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raw_input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Europe floor?</a:t>
            </a: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usf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0" lang="en-US" sz="3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int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b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inp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b="0" i="0" lang="en-US" sz="38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'US floor', </a:t>
            </a:r>
            <a:r>
              <a:rPr b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usf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10883900" y="6515100"/>
            <a:ext cx="31496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Europe floor?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 floor 1</a:t>
            </a:r>
          </a:p>
        </p:txBody>
      </p:sp>
      <p:pic>
        <p:nvPicPr>
          <p:cNvPr id="468" name="Shape 4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76100" y="508000"/>
            <a:ext cx="3174999" cy="21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Python的注释</a:t>
            </a:r>
          </a:p>
        </p:txBody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Python忽略所有在# 字符之后的内容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为什么要加注释?</a:t>
            </a:r>
          </a:p>
          <a:p>
            <a:pPr indent="-533400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备注这一节代码的输入输出和功能</a:t>
            </a:r>
          </a:p>
          <a:p>
            <a:pPr indent="-533400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记录代码的作者以及辅助信息</a:t>
            </a:r>
          </a:p>
          <a:p>
            <a:pPr indent="-533400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使一行代码暂时失效– 譬如做测试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/>
        </p:nvSpPr>
        <p:spPr>
          <a:xfrm>
            <a:off x="4927600" y="203200"/>
            <a:ext cx="6042024" cy="872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# Get the name of the file and open it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name = raw_input('Enter file:')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handle = open(name, 'r')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text = handle.read()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words = text.split()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700" u="none" cap="none" strike="noStrike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# Count word frequency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counts = dict()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for word in words: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  counts[word] = counts.get(word,0)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700" u="none" cap="none" strike="noStrike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# Find the most common word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bigcount = None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bigword = None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for word,count in counts.items():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   if bigcount is None or count &gt; bigcount: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       bigword = word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       bigcount = count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700" u="none" cap="none" strike="noStrike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# All done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print bigword, bigcount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字符串</a:t>
            </a:r>
            <a:r>
              <a:rPr b="0" i="0" lang="en-US" sz="78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运算</a:t>
            </a:r>
          </a:p>
        </p:txBody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1511300" y="2590800"/>
            <a:ext cx="8369299" cy="504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7874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一些数学</a:t>
            </a:r>
            <a:r>
              <a:rPr b="0" i="0" lang="en-US" sz="38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运算符</a:t>
            </a: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也能用在字符串上</a:t>
            </a:r>
          </a:p>
          <a:p>
            <a:pPr indent="-787399" lvl="1" marL="15494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FFFF"/>
              </a:buClr>
              <a:buSzPct val="1710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等于 “连字符”</a:t>
            </a:r>
          </a:p>
          <a:p>
            <a:pPr indent="-787399" lvl="1" marL="15494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FFFF"/>
              </a:buClr>
              <a:buSzPct val="1710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等于 “多次连接”</a:t>
            </a:r>
          </a:p>
          <a:p>
            <a:pPr indent="-7874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 知道什么是字符串什么是数字，并做相应的操作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1077575" y="3503612"/>
            <a:ext cx="4406900" cy="2924175"/>
          </a:xfrm>
          <a:prstGeom prst="rect">
            <a:avLst/>
          </a:prstGeom>
          <a:noFill/>
          <a:ln cap="rnd" cmpd="sng" w="25400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'abc' </a:t>
            </a:r>
            <a:r>
              <a:rPr b="0" i="0" lang="en-US" sz="38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'123’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Abc123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'Hi' </a:t>
            </a:r>
            <a:r>
              <a:rPr b="0" i="0" lang="en-US" sz="38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*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HiHiHiHiHi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0" i="0" lang="en-US" sz="78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常量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1511300" y="2590800"/>
            <a:ext cx="13233399" cy="452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7874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710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固定值</a:t>
            </a: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例如数字，字母和字符串称为 “</a:t>
            </a:r>
            <a:r>
              <a:rPr b="0" i="0" lang="en-US" sz="38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常量</a:t>
            </a: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 – 因为它们的值不会改变</a:t>
            </a:r>
          </a:p>
          <a:p>
            <a:pPr indent="-7874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数字</a:t>
            </a:r>
            <a:r>
              <a:rPr b="0" i="0" lang="en-US" sz="38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常量</a:t>
            </a: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所见即所得</a:t>
            </a:r>
          </a:p>
          <a:p>
            <a:pPr indent="-7874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字符串</a:t>
            </a:r>
            <a:r>
              <a:rPr b="0" i="0" lang="en-US" sz="38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常量</a:t>
            </a: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用单引号 (‘)或</a:t>
            </a:r>
            <a:b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双引号表示 (")</a:t>
            </a:r>
            <a:b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224" name="Shape 224"/>
          <p:cNvSpPr txBox="1"/>
          <p:nvPr/>
        </p:nvSpPr>
        <p:spPr>
          <a:xfrm>
            <a:off x="10185400" y="5181600"/>
            <a:ext cx="5603874" cy="3508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&gt;&gt;&gt;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-US" sz="38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 123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&gt;&gt;&gt;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-US" sz="38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 98.6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98.6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&gt;&gt;&gt;</a:t>
            </a:r>
            <a:r>
              <a:rPr b="0" i="0" lang="en-US" sz="3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print</a:t>
            </a: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8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'Hello world'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Hello world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78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变量名记忆术</a:t>
            </a:r>
          </a:p>
        </p:txBody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7874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变量名由程序员决定，如何命名需选用最优方案</a:t>
            </a:r>
          </a:p>
          <a:p>
            <a:pPr indent="-7874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给变量命名的目的就是有助于我们记住这个变量的功能 (“</a:t>
            </a:r>
            <a:r>
              <a:rPr b="0" i="0" lang="en-US" sz="38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记忆术</a:t>
            </a: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 = “帮助记忆”)</a:t>
            </a:r>
          </a:p>
          <a:p>
            <a:pPr indent="-7874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初学者会觉得命名很难，因为好得变量名似乎都是关键字</a:t>
            </a:r>
          </a:p>
        </p:txBody>
      </p:sp>
      <p:sp>
        <p:nvSpPr>
          <p:cNvPr id="493" name="Shape 493"/>
          <p:cNvSpPr txBox="1"/>
          <p:nvPr/>
        </p:nvSpPr>
        <p:spPr>
          <a:xfrm>
            <a:off x="4670425" y="8331200"/>
            <a:ext cx="7702549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http://en.wikipedia.org/wiki/Mnemonic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/>
        </p:nvSpPr>
        <p:spPr>
          <a:xfrm>
            <a:off x="1208087" y="1676400"/>
            <a:ext cx="7265986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x1q3z9ocd = 35.0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x1q3z9afd = 12.50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x1q3p9afd = x1q3z9ocd * x1q3z9afd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 x1q3p9afd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7137400" y="5499100"/>
            <a:ext cx="3821112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hours = 35.0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rate = 12.50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pay = hours * rate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print pay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 = 35.0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 = 12.50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 = a * b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print c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x="1536700" y="6057900"/>
            <a:ext cx="32511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这段代码</a:t>
            </a:r>
            <a:b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的作用?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/>
        </p:nvSpPr>
        <p:spPr>
          <a:xfrm>
            <a:off x="1125537" y="381000"/>
            <a:ext cx="1744661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练习题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3136900" y="2413000"/>
            <a:ext cx="10706100" cy="345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写一个程序，根据用户输入的小时数和小时工资额，来计算出应付工资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35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Rate: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2.75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Pay: 96.25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type="title"/>
          </p:nvPr>
        </p:nvSpPr>
        <p:spPr>
          <a:xfrm>
            <a:off x="1162000" y="448925"/>
            <a:ext cx="139320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小结</a:t>
            </a:r>
          </a:p>
        </p:txBody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923225" y="1409700"/>
            <a:ext cx="139320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18261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类型</a:t>
            </a:r>
          </a:p>
          <a:p>
            <a:pPr indent="-31826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保留字符</a:t>
            </a:r>
          </a:p>
          <a:p>
            <a:pPr indent="-31826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变量 (有助记忆的)</a:t>
            </a:r>
          </a:p>
          <a:p>
            <a:pPr indent="-31826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运算符</a:t>
            </a:r>
          </a:p>
          <a:p>
            <a:pPr indent="-318262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运算优先级</a:t>
            </a:r>
          </a:p>
          <a:p>
            <a:pPr indent="-318262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整除</a:t>
            </a:r>
          </a:p>
          <a:p>
            <a:pPr indent="-31826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类型之间的转换</a:t>
            </a:r>
          </a:p>
          <a:p>
            <a:pPr indent="-31826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用户输入</a:t>
            </a:r>
          </a:p>
          <a:p>
            <a:pPr indent="-31826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注释 (#)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变量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1155700" y="2578100"/>
            <a:ext cx="13931900" cy="33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变量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是一种占位符，用于引用计算机内存地址，以便程序员通过</a:t>
            </a: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变量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“名”储存和提取相应的数据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变量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名由程序员命名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可以通过赋值语句，改变</a:t>
            </a: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变量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值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0388600" y="6083300"/>
            <a:ext cx="5016500" cy="12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49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12.2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9534525" y="62801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5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0350500" y="7721600"/>
            <a:ext cx="5016500" cy="12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49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14</a:t>
            </a:r>
            <a:r>
              <a:rPr b="0" i="0" lang="en-US" sz="4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             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9518650" y="7924800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5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2624136" y="6235700"/>
            <a:ext cx="233203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5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 </a:t>
            </a:r>
            <a:r>
              <a:rPr b="0" i="0" lang="en-US" sz="5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= </a:t>
            </a:r>
            <a:r>
              <a:rPr b="0" i="0" lang="en-US" sz="52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12.2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5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  <a:r>
              <a:rPr b="0" i="0" lang="en-US" sz="5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0" lang="en-US" sz="52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14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200" u="none" cap="none" strike="noStrike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236" name="Shape 236"/>
          <p:cNvGrpSpPr/>
          <p:nvPr/>
        </p:nvGrpSpPr>
        <p:grpSpPr>
          <a:xfrm>
            <a:off x="10690224" y="6305550"/>
            <a:ext cx="763587" cy="903287"/>
            <a:chOff x="0" y="0"/>
            <a:chExt cx="762000" cy="901700"/>
          </a:xfrm>
        </p:grpSpPr>
        <p:cxnSp>
          <p:nvCxnSpPr>
            <p:cNvPr id="237" name="Shape 237"/>
            <p:cNvCxnSpPr/>
            <p:nvPr/>
          </p:nvCxnSpPr>
          <p:spPr>
            <a:xfrm flipH="1">
              <a:off x="0" y="15875"/>
              <a:ext cx="762000" cy="885825"/>
            </a:xfrm>
            <a:prstGeom prst="straightConnector1">
              <a:avLst/>
            </a:prstGeom>
            <a:noFill/>
            <a:ln cap="rnd" cmpd="sng" w="63500">
              <a:solidFill>
                <a:srgbClr val="FF00FF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38" name="Shape 238"/>
            <p:cNvCxnSpPr/>
            <p:nvPr/>
          </p:nvCxnSpPr>
          <p:spPr>
            <a:xfrm>
              <a:off x="0" y="0"/>
              <a:ext cx="571500" cy="796924"/>
            </a:xfrm>
            <a:prstGeom prst="straightConnector1">
              <a:avLst/>
            </a:prstGeom>
            <a:noFill/>
            <a:ln cap="rnd" cmpd="sng" w="63500">
              <a:solidFill>
                <a:srgbClr val="FF00FF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239" name="Shape 239"/>
          <p:cNvSpPr txBox="1"/>
          <p:nvPr/>
        </p:nvSpPr>
        <p:spPr>
          <a:xfrm>
            <a:off x="11852275" y="6242050"/>
            <a:ext cx="1219199" cy="93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58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100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2565400" y="7772400"/>
            <a:ext cx="2187574" cy="86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5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5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0" lang="en-US" sz="52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100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1155700" y="241300"/>
            <a:ext cx="13932000" cy="17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Python变量名命名规则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1155700" y="2316025"/>
            <a:ext cx="13932000" cy="59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第一个字符必须为字母或下划线_ 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只能在字母，数字和下划线中选取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区分大小写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优: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spam    eggs   spam23    _speed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00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劣: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23spam     #sign  var.12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异: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spam   Spam   SPAM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保留字符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1155700" y="2603500"/>
            <a:ext cx="13931900" cy="2120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不能用以下</a:t>
            </a: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保留词组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作为变量名/ 标志符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3867150" y="4349750"/>
            <a:ext cx="8501061" cy="40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4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and   del   for   is   raise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4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assert   elif   from   lambda   return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4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break   else   global   not   try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4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class   except   if   or   while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4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continue   exec   import   pass   yield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4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   ﬁnally   in   print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语句或行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2452686" y="2711450"/>
            <a:ext cx="2706687" cy="403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5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5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5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=</a:t>
            </a:r>
            <a:r>
              <a:rPr b="0" i="0" lang="en-US" sz="5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5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5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5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=</a:t>
            </a:r>
            <a:r>
              <a:rPr b="0" i="0" lang="en-US" sz="5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5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5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5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r>
              <a:rPr b="0" i="0" lang="en-US" sz="5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5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5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5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736725" y="7988300"/>
            <a:ext cx="1077912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4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变量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4656137" y="7988300"/>
            <a:ext cx="1616074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42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运算符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8266111" y="7886700"/>
            <a:ext cx="1076324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42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常量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217400" y="7886700"/>
            <a:ext cx="2155824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4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保留字符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7594600" y="3694112"/>
            <a:ext cx="3462337" cy="2493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赋值语句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赋值表达式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打印语句</a:t>
            </a:r>
          </a:p>
        </p:txBody>
      </p:sp>
      <p:cxnSp>
        <p:nvCxnSpPr>
          <p:cNvPr id="265" name="Shape 265"/>
          <p:cNvCxnSpPr/>
          <p:nvPr/>
        </p:nvCxnSpPr>
        <p:spPr>
          <a:xfrm flipH="1" rot="10800000">
            <a:off x="5918200" y="3962400"/>
            <a:ext cx="1330324" cy="17461"/>
          </a:xfrm>
          <a:prstGeom prst="straightConnector1">
            <a:avLst/>
          </a:prstGeom>
          <a:noFill/>
          <a:ln cap="rnd" cmpd="sng" w="635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66" name="Shape 266"/>
          <p:cNvCxnSpPr/>
          <p:nvPr/>
        </p:nvCxnSpPr>
        <p:spPr>
          <a:xfrm>
            <a:off x="5842000" y="4724400"/>
            <a:ext cx="1289049" cy="9524"/>
          </a:xfrm>
          <a:prstGeom prst="straightConnector1">
            <a:avLst/>
          </a:prstGeom>
          <a:noFill/>
          <a:ln cap="rnd" cmpd="sng" w="635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67" name="Shape 267"/>
          <p:cNvCxnSpPr/>
          <p:nvPr/>
        </p:nvCxnSpPr>
        <p:spPr>
          <a:xfrm flipH="1" rot="10800000">
            <a:off x="5765800" y="5715000"/>
            <a:ext cx="1330324" cy="17461"/>
          </a:xfrm>
          <a:prstGeom prst="straightConnector1">
            <a:avLst/>
          </a:prstGeom>
          <a:noFill/>
          <a:ln cap="rnd" cmpd="sng" w="635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赋值语句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1155700" y="2603500"/>
            <a:ext cx="13931900" cy="29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我们用</a:t>
            </a:r>
            <a:r>
              <a:rPr b="0" i="0"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赋值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语句 (=) 把值赋给一个变量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赋值语句：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左手边的</a:t>
            </a: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变量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用于存储</a:t>
            </a: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右手边的表达式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运算后的结果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3708400" y="6438900"/>
            <a:ext cx="8843961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5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5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3.9   </a:t>
            </a:r>
            <a:r>
              <a:rPr b="0" i="0" lang="en-US" sz="5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*</a:t>
            </a:r>
            <a:r>
              <a:rPr b="0" i="0" lang="en-US" sz="5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 </a:t>
            </a:r>
            <a:r>
              <a:rPr b="0" i="0" lang="en-US" sz="5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 </a:t>
            </a:r>
            <a:r>
              <a:rPr b="0" i="0" lang="en-US" sz="5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5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*</a:t>
            </a:r>
            <a:r>
              <a:rPr b="0" i="0" lang="en-US" sz="5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 (  1   </a:t>
            </a:r>
            <a:r>
              <a:rPr b="0" i="0" lang="en-US" sz="5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b="0" i="0" lang="en-US" sz="5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i="0" lang="en-US" sz="5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x</a:t>
            </a:r>
            <a:r>
              <a:rPr b="0" i="0" lang="en-US" sz="5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)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4800600" y="6388100"/>
            <a:ext cx="7937499" cy="1066799"/>
          </a:xfrm>
          <a:prstGeom prst="rect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/>
        </p:nvSpPr>
        <p:spPr>
          <a:xfrm>
            <a:off x="6362700" y="3632200"/>
            <a:ext cx="8843961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5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x =</a:t>
            </a:r>
            <a:r>
              <a:rPr b="0" i="0" lang="en-US" sz="5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5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3.9   *   x   *   (  1   -   x  )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0.6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5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581025" y="5943600"/>
            <a:ext cx="6578599" cy="21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右边是表达式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运算完毕后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其结果将赋予</a:t>
            </a:r>
            <a:b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(分配给)  x.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9699625" y="2844800"/>
            <a:ext cx="67151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0.6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14004925" y="2997200"/>
            <a:ext cx="67151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0.6</a:t>
            </a:r>
          </a:p>
        </p:txBody>
      </p:sp>
      <p:cxnSp>
        <p:nvCxnSpPr>
          <p:cNvPr id="286" name="Shape 286"/>
          <p:cNvCxnSpPr/>
          <p:nvPr/>
        </p:nvCxnSpPr>
        <p:spPr>
          <a:xfrm flipH="1" rot="10800000">
            <a:off x="10323511" y="1925637"/>
            <a:ext cx="606425" cy="849312"/>
          </a:xfrm>
          <a:prstGeom prst="straightConnector1">
            <a:avLst/>
          </a:prstGeom>
          <a:noFill/>
          <a:ln cap="rnd" cmpd="sng" w="635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87" name="Shape 287"/>
          <p:cNvCxnSpPr/>
          <p:nvPr/>
        </p:nvCxnSpPr>
        <p:spPr>
          <a:xfrm rot="10800000">
            <a:off x="11207750" y="1976436"/>
            <a:ext cx="3001961" cy="1041400"/>
          </a:xfrm>
          <a:prstGeom prst="straightConnector1">
            <a:avLst/>
          </a:prstGeom>
          <a:noFill/>
          <a:ln cap="rnd" cmpd="sng" w="635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88" name="Shape 288"/>
          <p:cNvSpPr txBox="1"/>
          <p:nvPr/>
        </p:nvSpPr>
        <p:spPr>
          <a:xfrm>
            <a:off x="13065125" y="5054600"/>
            <a:ext cx="67151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0.4</a:t>
            </a:r>
          </a:p>
        </p:txBody>
      </p:sp>
      <p:cxnSp>
        <p:nvCxnSpPr>
          <p:cNvPr id="289" name="Shape 289"/>
          <p:cNvCxnSpPr/>
          <p:nvPr/>
        </p:nvCxnSpPr>
        <p:spPr>
          <a:xfrm rot="10800000">
            <a:off x="8085136" y="4718049"/>
            <a:ext cx="2393950" cy="1857375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90" name="Shape 290"/>
          <p:cNvCxnSpPr/>
          <p:nvPr/>
        </p:nvCxnSpPr>
        <p:spPr>
          <a:xfrm rot="10800000">
            <a:off x="10115550" y="4579937"/>
            <a:ext cx="796924" cy="1873249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91" name="Shape 291"/>
          <p:cNvCxnSpPr/>
          <p:nvPr/>
        </p:nvCxnSpPr>
        <p:spPr>
          <a:xfrm flipH="1" rot="10800000">
            <a:off x="11555411" y="5638800"/>
            <a:ext cx="1630361" cy="849312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92" name="Shape 292"/>
          <p:cNvSpPr txBox="1"/>
          <p:nvPr/>
        </p:nvSpPr>
        <p:spPr>
          <a:xfrm>
            <a:off x="10652125" y="6604000"/>
            <a:ext cx="90011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0.93</a:t>
            </a:r>
          </a:p>
        </p:txBody>
      </p:sp>
      <p:cxnSp>
        <p:nvCxnSpPr>
          <p:cNvPr id="293" name="Shape 293"/>
          <p:cNvCxnSpPr/>
          <p:nvPr/>
        </p:nvCxnSpPr>
        <p:spPr>
          <a:xfrm flipH="1" rot="10800000">
            <a:off x="13776325" y="4579937"/>
            <a:ext cx="485775" cy="485775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94" name="Shape 294"/>
          <p:cNvCxnSpPr/>
          <p:nvPr/>
        </p:nvCxnSpPr>
        <p:spPr>
          <a:xfrm rot="10800000">
            <a:off x="12665074" y="4457699"/>
            <a:ext cx="520700" cy="660400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95" name="Shape 295"/>
          <p:cNvSpPr txBox="1"/>
          <p:nvPr/>
        </p:nvSpPr>
        <p:spPr>
          <a:xfrm>
            <a:off x="581025" y="1085850"/>
            <a:ext cx="65785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变量是内存占位符，用来存储值 (0.6).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Blan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