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703" r:id="rId3"/>
    <p:sldMasterId id="2147483704" r:id="rId4"/>
    <p:sldMasterId id="2147483705" r:id="rId5"/>
    <p:sldMasterId id="2147483706" r:id="rId6"/>
    <p:sldMasterId id="2147483707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</p:sldIdLst>
  <p:sldSz cy="9144000" cx="16256000"/>
  <p:notesSz cx="6858000" cy="9144000"/>
  <p:embeddedFontLst>
    <p:embeddedFont>
      <p:font typeface="Cabin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abin-regular.fntdata"/><Relationship Id="rId20" Type="http://schemas.openxmlformats.org/officeDocument/2006/relationships/slide" Target="slides/slide12.xml"/><Relationship Id="rId42" Type="http://schemas.openxmlformats.org/officeDocument/2006/relationships/font" Target="fonts/Cabin-italic.fntdata"/><Relationship Id="rId41" Type="http://schemas.openxmlformats.org/officeDocument/2006/relationships/font" Target="fonts/Cabin-bold.fntdata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43" Type="http://schemas.openxmlformats.org/officeDocument/2006/relationships/font" Target="fonts/Cabin-boldItalic.fntdata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slide" Target="slides/slide27.xml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37" Type="http://schemas.openxmlformats.org/officeDocument/2006/relationships/slide" Target="slides/slide29.xml"/><Relationship Id="rId14" Type="http://schemas.openxmlformats.org/officeDocument/2006/relationships/slide" Target="slides/slide6.xml"/><Relationship Id="rId36" Type="http://schemas.openxmlformats.org/officeDocument/2006/relationships/slide" Target="slides/slide28.xml"/><Relationship Id="rId17" Type="http://schemas.openxmlformats.org/officeDocument/2006/relationships/slide" Target="slides/slide9.xml"/><Relationship Id="rId39" Type="http://schemas.openxmlformats.org/officeDocument/2006/relationships/slide" Target="slides/slide31.xml"/><Relationship Id="rId16" Type="http://schemas.openxmlformats.org/officeDocument/2006/relationships/slide" Target="slides/slide8.xml"/><Relationship Id="rId38" Type="http://schemas.openxmlformats.org/officeDocument/2006/relationships/slide" Target="slides/slide30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" name="Shape 4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" name="Shape 4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" name="Shape 4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" name="Shape 4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6" name="Shape 4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1" name="Shape 4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" name="Shape 4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3" name="Shape 4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3" name="Shape 4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0" name="Shape 5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7" name="Shape 5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4" name="Shape 5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0" name="Shape 5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3" name="Shape 5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lvl="1" marL="74295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lvl="2" marL="114300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lvl="3" marL="160020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lvl="4" marL="2057400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lvl="1" marL="74295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lvl="2" marL="114300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lvl="3" marL="160020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lvl="4" marL="2057400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lvl="1" marL="74295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lvl="2" marL="114300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lvl="3" marL="160020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lvl="4" marL="2057400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3" name="Shape 133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8" name="Shape 138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5" name="Shape 145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6" name="Shape 146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7" name="Shape 147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1" name="Shape 151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0" name="Shape 160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2" name="Shape 172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7" name="Shape 177"/>
          <p:cNvSpPr txBox="1"/>
          <p:nvPr>
            <p:ph idx="2" type="body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4" name="Shape 184"/>
          <p:cNvSpPr txBox="1"/>
          <p:nvPr>
            <p:ph idx="2" type="body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5" name="Shape 185"/>
          <p:cNvSpPr txBox="1"/>
          <p:nvPr>
            <p:ph idx="3" type="body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6" name="Shape 186"/>
          <p:cNvSpPr txBox="1"/>
          <p:nvPr>
            <p:ph idx="4" type="body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0" name="Shape 190"/>
          <p:cNvSpPr txBox="1"/>
          <p:nvPr>
            <p:ph idx="2" type="body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9" name="Shape 199"/>
          <p:cNvSpPr txBox="1"/>
          <p:nvPr>
            <p:ph idx="1" type="subTitle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6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02.png"/><Relationship Id="rId5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python.org/2/library/stdtypes.html#string-method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04.jpg"/><Relationship Id="rId6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字符串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第</a:t>
            </a: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6 章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865625" y="7759700"/>
            <a:ext cx="7926300" cy="10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2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39812" y="8118475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5250" y="7733400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Looping Through Strings</a:t>
            </a: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1155700" y="2603500"/>
            <a:ext cx="65405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definite loop using a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is much more elegant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completely taken care of by the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loop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8774825" y="4622800"/>
            <a:ext cx="6059999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Looping Through Strings</a:t>
            </a:r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1155700" y="2603500"/>
            <a:ext cx="65405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definite loop using a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is much more </a:t>
            </a:r>
            <a:r>
              <a:rPr b="0" i="0" lang="en-US" sz="3600" u="none" cap="none" strike="noStrike">
                <a:solidFill>
                  <a:srgbClr val="B45F06"/>
                </a:solidFill>
                <a:latin typeface="Cabin"/>
                <a:ea typeface="Cabin"/>
                <a:cs typeface="Cabin"/>
                <a:sym typeface="Cabin"/>
              </a:rPr>
              <a:t>elegant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completely taken care of by the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loop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8058071" y="5568950"/>
            <a:ext cx="5983200" cy="27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8058075" y="3222575"/>
            <a:ext cx="5015700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Looping and Counting</a:t>
            </a:r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1003300" y="2146300"/>
            <a:ext cx="6565800" cy="537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This is a simple loop that loops through each letter in a string and counts the number of times the loop encounters the 'a' character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8753100" y="3468675"/>
            <a:ext cx="6885000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letter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word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if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'a'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count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Looking deeper into </a:t>
            </a: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1155700" y="2603500"/>
            <a:ext cx="5981699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583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 </a:t>
            </a:r>
            <a:r>
              <a:rPr b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iterates</a:t>
            </a:r>
            <a:r>
              <a:rPr b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through the 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 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(ordered set)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block (body)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code is executed once for each value </a:t>
            </a:r>
            <a:r>
              <a:rPr b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 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moves through all of the values </a:t>
            </a:r>
            <a:r>
              <a:rPr b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140700" y="5226050"/>
            <a:ext cx="719339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print letter</a:t>
            </a:r>
          </a:p>
        </p:txBody>
      </p:sp>
      <p:grpSp>
        <p:nvGrpSpPr>
          <p:cNvPr id="333" name="Shape 333"/>
          <p:cNvGrpSpPr/>
          <p:nvPr/>
        </p:nvGrpSpPr>
        <p:grpSpPr>
          <a:xfrm>
            <a:off x="7594589" y="3437028"/>
            <a:ext cx="8391615" cy="1897047"/>
            <a:chOff x="0" y="0"/>
            <a:chExt cx="8389937" cy="1897047"/>
          </a:xfrm>
        </p:grpSpPr>
        <p:sp>
          <p:nvSpPr>
            <p:cNvPr id="334" name="Shape 334"/>
            <p:cNvSpPr txBox="1"/>
            <p:nvPr/>
          </p:nvSpPr>
          <p:spPr>
            <a:xfrm>
              <a:off x="0" y="469900"/>
              <a:ext cx="3255962" cy="622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b="0" i="0" lang="en-US" sz="3600" u="none" cap="none" strike="noStrike">
                  <a:solidFill>
                    <a:srgbClr val="00FF00"/>
                  </a:solidFill>
                  <a:latin typeface="Cabin"/>
                  <a:ea typeface="Cabin"/>
                  <a:cs typeface="Cabin"/>
                  <a:sym typeface="Cabin"/>
                </a:rPr>
                <a:t>Iteration variable</a:t>
              </a:r>
            </a:p>
          </p:txBody>
        </p:sp>
        <p:sp>
          <p:nvSpPr>
            <p:cNvPr id="335" name="Shape 335"/>
            <p:cNvSpPr txBox="1"/>
            <p:nvPr/>
          </p:nvSpPr>
          <p:spPr>
            <a:xfrm>
              <a:off x="3703637" y="0"/>
              <a:ext cx="4686300" cy="622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b="0" i="0" lang="en-US" sz="3600" u="none" cap="none" strike="noStrike">
                  <a:solidFill>
                    <a:srgbClr val="FF7F00"/>
                  </a:solidFill>
                  <a:latin typeface="Cabin"/>
                  <a:ea typeface="Cabin"/>
                  <a:cs typeface="Cabin"/>
                  <a:sym typeface="Cabin"/>
                </a:rPr>
                <a:t>Six-character string</a:t>
              </a:r>
            </a:p>
          </p:txBody>
        </p:sp>
        <p:cxnSp>
          <p:nvCxnSpPr>
            <p:cNvPr id="336" name="Shape 336"/>
            <p:cNvCxnSpPr/>
            <p:nvPr/>
          </p:nvCxnSpPr>
          <p:spPr>
            <a:xfrm rot="10800000">
              <a:off x="1468265" y="1074747"/>
              <a:ext cx="984600" cy="822300"/>
            </a:xfrm>
            <a:prstGeom prst="straightConnector1">
              <a:avLst/>
            </a:prstGeom>
            <a:noFill/>
            <a:ln cap="rnd" cmpd="sng" w="63500">
              <a:solidFill>
                <a:srgbClr val="00FF00"/>
              </a:solidFill>
              <a:prstDash val="solid"/>
              <a:miter/>
              <a:headEnd len="med" w="med" type="stealth"/>
              <a:tailEnd len="med" w="med" type="none"/>
            </a:ln>
          </p:spPr>
        </p:cxnSp>
        <p:cxnSp>
          <p:nvCxnSpPr>
            <p:cNvPr id="337" name="Shape 337"/>
            <p:cNvCxnSpPr/>
            <p:nvPr/>
          </p:nvCxnSpPr>
          <p:spPr>
            <a:xfrm flipH="1" rot="10800000">
              <a:off x="5434424" y="966711"/>
              <a:ext cx="727200" cy="822300"/>
            </a:xfrm>
            <a:prstGeom prst="straightConnector1">
              <a:avLst/>
            </a:prstGeom>
            <a:noFill/>
            <a:ln cap="rnd" cmpd="sng" w="63500">
              <a:solidFill>
                <a:srgbClr val="FF7F00"/>
              </a:solidFill>
              <a:prstDash val="solid"/>
              <a:miter/>
              <a:headEnd len="med" w="med" type="stealth"/>
              <a:tailEnd len="med" w="med" type="none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43" name="Shape 343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Done?</a:t>
            </a:r>
          </a:p>
        </p:txBody>
      </p:sp>
      <p:cxnSp>
        <p:nvCxnSpPr>
          <p:cNvPr id="344" name="Shape 344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345" name="Shape 345"/>
          <p:cNvCxnSpPr/>
          <p:nvPr/>
        </p:nvCxnSpPr>
        <p:spPr>
          <a:xfrm flipH="1" rot="10800000">
            <a:off x="6700837" y="2711574"/>
            <a:ext cx="15899" cy="6444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46" name="Shape 346"/>
          <p:cNvCxnSpPr>
            <a:stCxn id="347" idx="2"/>
          </p:cNvCxnSpPr>
          <p:nvPr/>
        </p:nvCxnSpPr>
        <p:spPr>
          <a:xfrm flipH="1">
            <a:off x="6697549" y="4051399"/>
            <a:ext cx="8100" cy="4728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48" name="Shape 348"/>
          <p:cNvCxnSpPr/>
          <p:nvPr/>
        </p:nvCxnSpPr>
        <p:spPr>
          <a:xfrm>
            <a:off x="3133200" y="4516675"/>
            <a:ext cx="3596099" cy="45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49" name="Shape 34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350" name="Shape 350"/>
          <p:cNvCxnSpPr/>
          <p:nvPr/>
        </p:nvCxnSpPr>
        <p:spPr>
          <a:xfrm flipH="1" rot="10800000">
            <a:off x="3157537" y="5238874"/>
            <a:ext cx="15899" cy="6444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52" name="Shape 352"/>
          <p:cNvCxnSpPr/>
          <p:nvPr/>
        </p:nvCxnSpPr>
        <p:spPr>
          <a:xfrm>
            <a:off x="1401761" y="5256212"/>
            <a:ext cx="1752600" cy="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53" name="Shape 353"/>
          <p:cNvSpPr txBox="1"/>
          <p:nvPr/>
        </p:nvSpPr>
        <p:spPr>
          <a:xfrm>
            <a:off x="8461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5245100" y="3302000"/>
            <a:ext cx="2921099" cy="749399"/>
          </a:xfrm>
          <a:prstGeom prst="rect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b="0" i="0" lang="en-US" sz="35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letter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5130800" y="2019300"/>
            <a:ext cx="3111599" cy="749399"/>
          </a:xfrm>
          <a:prstGeom prst="rect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Advance </a:t>
            </a:r>
            <a:r>
              <a:rPr b="0" i="0" lang="en-US" sz="35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letter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7927750" y="5086350"/>
            <a:ext cx="663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letter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9740900" y="17272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10490200" y="17272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1264900" y="17272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2014200" y="17272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12738100" y="17272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3487400" y="17272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2062161" y="7366000"/>
            <a:ext cx="12446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iteration variable 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iterates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through the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string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and the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block (body)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code is executed once for each value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</p:txBody>
      </p:sp>
      <p:cxnSp>
        <p:nvCxnSpPr>
          <p:cNvPr id="363" name="Shape 363"/>
          <p:cNvCxnSpPr/>
          <p:nvPr/>
        </p:nvCxnSpPr>
        <p:spPr>
          <a:xfrm>
            <a:off x="4703700" y="2385900"/>
            <a:ext cx="396900" cy="32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stealth"/>
          </a:ln>
        </p:spPr>
      </p:cxnSp>
      <p:sp>
        <p:nvSpPr>
          <p:cNvPr id="364" name="Shape 364"/>
          <p:cNvSpPr txBox="1"/>
          <p:nvPr/>
        </p:nvSpPr>
        <p:spPr>
          <a:xfrm>
            <a:off x="42751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idx="1" type="body"/>
          </p:nvPr>
        </p:nvSpPr>
        <p:spPr>
          <a:xfrm>
            <a:off x="1155700" y="2339725"/>
            <a:ext cx="6438900" cy="59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583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also look at any continuous section of a string using a </a:t>
            </a:r>
            <a:r>
              <a:rPr b="0" i="0" lang="en-US" sz="34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colon operator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The second number is one beyond the end of the slice - </a:t>
            </a: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3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up to but not including</a:t>
            </a: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If the second number is 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beyond the end of the string, it stops at the end </a:t>
            </a:r>
          </a:p>
        </p:txBody>
      </p:sp>
      <p:sp>
        <p:nvSpPr>
          <p:cNvPr id="370" name="Shape 370"/>
          <p:cNvSpPr txBox="1"/>
          <p:nvPr>
            <p:ph type="title"/>
          </p:nvPr>
        </p:nvSpPr>
        <p:spPr>
          <a:xfrm>
            <a:off x="8890000" y="7073900"/>
            <a:ext cx="668020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Slicing Strings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8777450" y="2708900"/>
            <a:ext cx="6553499" cy="44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'Monty Python'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6:7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6705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67056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454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4549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8229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82296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8978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89789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97028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97028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04521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04521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150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1506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1899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18999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2674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26746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3423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34239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41478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10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41478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48971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48971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idx="1" type="body"/>
          </p:nvPr>
        </p:nvSpPr>
        <p:spPr>
          <a:xfrm>
            <a:off x="1155700" y="2603500"/>
            <a:ext cx="6438900" cy="41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we leave off the first number or the last number of the slice, it is assumed to be the beginning or end of the string respectively</a:t>
            </a:r>
          </a:p>
        </p:txBody>
      </p:sp>
      <p:sp>
        <p:nvSpPr>
          <p:cNvPr id="401" name="Shape 401"/>
          <p:cNvSpPr txBox="1"/>
          <p:nvPr>
            <p:ph type="title"/>
          </p:nvPr>
        </p:nvSpPr>
        <p:spPr>
          <a:xfrm>
            <a:off x="8890000" y="7073900"/>
            <a:ext cx="668020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Slicing Strings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8535900" y="2754300"/>
            <a:ext cx="6863400" cy="387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'Monty Python'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[: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lang="en-US" sz="3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[:]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Monty Python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6705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404" name="Shape 404"/>
          <p:cNvSpPr txBox="1"/>
          <p:nvPr/>
        </p:nvSpPr>
        <p:spPr>
          <a:xfrm>
            <a:off x="67056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</a:t>
            </a:r>
          </a:p>
        </p:txBody>
      </p:sp>
      <p:sp>
        <p:nvSpPr>
          <p:cNvPr id="405" name="Shape 405"/>
          <p:cNvSpPr txBox="1"/>
          <p:nvPr/>
        </p:nvSpPr>
        <p:spPr>
          <a:xfrm>
            <a:off x="7454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74549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8229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82296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8978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89789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97028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97028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104521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104521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11150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111506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11899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118999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12674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8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126746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</a:p>
        </p:txBody>
      </p:sp>
      <p:sp>
        <p:nvSpPr>
          <p:cNvPr id="421" name="Shape 421"/>
          <p:cNvSpPr txBox="1"/>
          <p:nvPr/>
        </p:nvSpPr>
        <p:spPr>
          <a:xfrm>
            <a:off x="13423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134239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141478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10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141478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</a:p>
        </p:txBody>
      </p:sp>
      <p:sp>
        <p:nvSpPr>
          <p:cNvPr id="425" name="Shape 425"/>
          <p:cNvSpPr txBox="1"/>
          <p:nvPr/>
        </p:nvSpPr>
        <p:spPr>
          <a:xfrm>
            <a:off x="148971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11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148971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String Concatenation</a:t>
            </a:r>
          </a:p>
        </p:txBody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1003300" y="2603500"/>
            <a:ext cx="5714999" cy="40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When the 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+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operator is applied to strings, it means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concatenation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7900200" y="3101750"/>
            <a:ext cx="7187400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'There'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HelloThere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-US" sz="36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'There'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There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Using </a:t>
            </a: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i="0" lang="en-US" sz="7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as a</a:t>
            </a:r>
            <a:r>
              <a:rPr lang="en-US" sz="7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logical</a:t>
            </a:r>
            <a:r>
              <a:rPr b="0" i="0" lang="en-US" sz="7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Operator</a:t>
            </a:r>
          </a:p>
        </p:txBody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1155700" y="2451100"/>
            <a:ext cx="6134099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keyword can also be used to check to see if one string is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another string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expression is a logical expression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that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returns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True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can be used in an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if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statement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9255125" y="2298700"/>
            <a:ext cx="6721474" cy="63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</a:t>
            </a:r>
            <a:r>
              <a:rPr b="1" lang="en-US" sz="30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'n'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'nan'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'Found it!</a:t>
            </a:r>
            <a:r>
              <a:rPr b="1" lang="en-US" sz="30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Found it!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String Comparison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927100" y="2667000"/>
            <a:ext cx="14693999" cy="53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'All right, bananas.'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'Your word,'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comes before banana.</a:t>
            </a:r>
            <a:r>
              <a:rPr b="1" lang="en-US" sz="34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'Your word,'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comes after banana.</a:t>
            </a:r>
            <a:r>
              <a:rPr b="1" lang="en-US" sz="34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'All right, bananas.'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1155700" y="241300"/>
            <a:ext cx="7150099" cy="15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字符串数据类型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1155700" y="1841500"/>
            <a:ext cx="7150199" cy="67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329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0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一个字符串是一个序列的字符</a:t>
            </a:r>
          </a:p>
          <a:p>
            <a:pPr indent="-3329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0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一个文字字符串使用引号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b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  <a:r>
              <a:rPr b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或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rgbClr val="FF00FF"/>
                </a:solidFill>
              </a:rPr>
              <a:t>"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  <a:r>
              <a:rPr lang="en-US" sz="3000">
                <a:solidFill>
                  <a:srgbClr val="FF00FF"/>
                </a:solidFill>
              </a:rPr>
              <a:t>"</a:t>
            </a:r>
          </a:p>
          <a:p>
            <a:pPr indent="-3329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  <a:buChar char="•"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对于字符串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, + </a:t>
            </a: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意味着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>
                <a:solidFill>
                  <a:srgbClr val="00FF00"/>
                </a:solidFill>
              </a:rPr>
              <a:t>连接</a:t>
            </a: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indent="-3329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当一个字符串带有数字时，他仍然是一个字符串</a:t>
            </a:r>
          </a:p>
          <a:p>
            <a:pPr indent="-3329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0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我们可以使用  </a:t>
            </a:r>
            <a:r>
              <a:rPr lang="en-US" sz="30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int</a:t>
            </a:r>
            <a:r>
              <a:rPr lang="en-US" sz="30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() 将数字字符串转化数字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9040811" y="749300"/>
            <a:ext cx="6959599" cy="79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str1 = "Hello</a:t>
            </a:r>
            <a:r>
              <a:rPr b="1" lang="en-US" sz="3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str2 = 'there'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bob = str1 + str2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bob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Hellothere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str3 = '123'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str3 = str3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  File "&lt;stdin&gt;", line 1, in &lt;module&gt;TypeError: cannot concatenate 'str' and 'int' objects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(str3)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124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>
            <p:ph type="title"/>
          </p:nvPr>
        </p:nvSpPr>
        <p:spPr>
          <a:xfrm>
            <a:off x="1231900" y="241300"/>
            <a:ext cx="13187699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String Library</a:t>
            </a:r>
          </a:p>
        </p:txBody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558800" y="2209800"/>
            <a:ext cx="7746899" cy="62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583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 has a number of string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which are in the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string library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These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are already </a:t>
            </a:r>
            <a:r>
              <a:rPr b="0" i="1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built into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every string - we invoke them by appending the function to the string variable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These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do not modify the original string, instead they return a new string that has been altered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x="8484325" y="2379900"/>
            <a:ext cx="7557299" cy="589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 Bob'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zap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3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zap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'Hi There'</a:t>
            </a:r>
            <a:r>
              <a:rPr b="1" i="0" lang="en-US" sz="3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hi there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/>
        </p:nvSpPr>
        <p:spPr>
          <a:xfrm>
            <a:off x="912300" y="662375"/>
            <a:ext cx="14919599" cy="8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 world</a:t>
            </a:r>
            <a:r>
              <a:rPr b="1" lang="en-US" sz="36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'str'&gt;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['capitalize', 'center', 'count', 'decode', 'encode', 'endswith', 'expandtabs', 'find', 'format', 'index', 'isalnum', 'isalpha', 'isdigit', 'islower', 'isspace', 'istitle', 'isupper', 'join', 'ljust', 'lower', 'lstrip', 'partition', 'replace', 'rfind', 'rindex', 'rjust', 'rpartition', 'rsplit', 'rstrip', 'split', 'splitlines', 'startswith', 'strip', 'swapcase', 'title', 'translate', 'upper', 'zfill']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3000" u="sng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https://docs.python.org/2/library/stdtypes.html#string-methods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Shape 4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500" y="1109662"/>
            <a:ext cx="13379449" cy="613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/>
        </p:nvSpPr>
        <p:spPr>
          <a:xfrm>
            <a:off x="1700199" y="2565400"/>
            <a:ext cx="6600600" cy="478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str.capitalize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str.center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(width[, fillchar])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str.endswith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(suffix[, start[, end]])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str.find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(sub[, start[, end]])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str.lstrip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([chars])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9080500" y="2565400"/>
            <a:ext cx="6007199" cy="478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str.replace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(old, new[, count])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str.lower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str.rstrip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([chars])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str.strip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([chars])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str.upper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</p:txBody>
      </p:sp>
      <p:sp>
        <p:nvSpPr>
          <p:cNvPr id="470" name="Shape 470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String Library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/>
          <p:nvPr>
            <p:ph type="title"/>
          </p:nvPr>
        </p:nvSpPr>
        <p:spPr>
          <a:xfrm>
            <a:off x="609600" y="241300"/>
            <a:ext cx="8305799" cy="18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67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Searching a String</a:t>
            </a:r>
          </a:p>
        </p:txBody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1155700" y="2197100"/>
            <a:ext cx="7450500" cy="6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583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use the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find()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 to search for a substring within another string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finds the first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occurrence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the substring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the substring is not found,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returns 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Remember that string position starts at zero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9677400" y="3986200"/>
            <a:ext cx="6246600" cy="387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pos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fruit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'na'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pos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aa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'z'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</a:p>
        </p:txBody>
      </p:sp>
      <p:cxnSp>
        <p:nvCxnSpPr>
          <p:cNvPr id="478" name="Shape 478"/>
          <p:cNvCxnSpPr/>
          <p:nvPr/>
        </p:nvCxnSpPr>
        <p:spPr>
          <a:xfrm rot="10800000">
            <a:off x="10302875" y="1084261"/>
            <a:ext cx="1400174" cy="692149"/>
          </a:xfrm>
          <a:prstGeom prst="straightConnector1">
            <a:avLst/>
          </a:prstGeom>
          <a:noFill/>
          <a:ln cap="rnd" cmpd="sng" w="635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79" name="Shape 479"/>
          <p:cNvSpPr txBox="1"/>
          <p:nvPr/>
        </p:nvSpPr>
        <p:spPr>
          <a:xfrm>
            <a:off x="9766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9766300" y="21209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10515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10515600" y="21209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11290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11290300" y="21209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12039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12039600" y="21209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127635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12763500" y="21209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135128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13512800" y="21209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Making everything </a:t>
            </a:r>
            <a:r>
              <a:rPr b="0" i="0" lang="en-US" sz="7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UPPER CASE</a:t>
            </a:r>
          </a:p>
        </p:txBody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x="1155700" y="2603500"/>
            <a:ext cx="7308000" cy="522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make a copy of a string in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lower case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upper case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Often when we are searching for a string using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 - we first convert the string to lower case so we can search a string regardless of case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9317825" y="3232150"/>
            <a:ext cx="6689699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'Hello Bob'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nnn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.upper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nnn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www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www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Search and Replace</a:t>
            </a:r>
          </a:p>
        </p:txBody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1155700" y="2603500"/>
            <a:ext cx="4978399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replace()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 is like a 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search and replace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operation in a word processor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 replaces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all occurrences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the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search string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with the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replacement string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7366000" y="3516300"/>
            <a:ext cx="8889899" cy="387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greet = 'Hello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 = greet.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'Bob'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'Jane'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nstr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Jane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 = greet.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'o'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'X'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Stripping Whitespace</a:t>
            </a:r>
          </a:p>
        </p:txBody>
      </p:sp>
      <p:sp>
        <p:nvSpPr>
          <p:cNvPr id="510" name="Shape 510"/>
          <p:cNvSpPr txBox="1"/>
          <p:nvPr>
            <p:ph idx="1" type="body"/>
          </p:nvPr>
        </p:nvSpPr>
        <p:spPr>
          <a:xfrm>
            <a:off x="927100" y="2603500"/>
            <a:ext cx="73536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want to take a string and remove whitespace at the beginning and/or end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lstrip()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rstrip()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remove whitespace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at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left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right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strip()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emoves both beginning and ending whitespace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8818275" y="3244850"/>
            <a:ext cx="6863400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   Hello Bob  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.lstrip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 Bob  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  Hello Bob'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.strip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 Bob'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/>
        </p:nvSpPr>
        <p:spPr>
          <a:xfrm>
            <a:off x="1411262" y="3422650"/>
            <a:ext cx="13010700" cy="27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'Please have a nice day</a:t>
            </a:r>
            <a:r>
              <a:rPr b="1" lang="en-US" sz="36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'Please'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'p'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Prefixes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/>
        </p:nvSpPr>
        <p:spPr>
          <a:xfrm>
            <a:off x="832600" y="3383450"/>
            <a:ext cx="15316200" cy="5540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8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'From stephen.marquard@uct.ac.za Sat Jan  5 09:14:16 2008</a:t>
            </a:r>
            <a:r>
              <a:rPr b="1" lang="en-US" sz="28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i="0" lang="en-US" sz="2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8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i="0" lang="en-US" sz="2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8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b="1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28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b="1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</a:p>
        </p:txBody>
      </p:sp>
      <p:sp>
        <p:nvSpPr>
          <p:cNvPr id="523" name="Shape 523"/>
          <p:cNvSpPr txBox="1"/>
          <p:nvPr/>
        </p:nvSpPr>
        <p:spPr>
          <a:xfrm>
            <a:off x="1016000" y="2749550"/>
            <a:ext cx="146498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 Sat Jan  5 09:14:16 2008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5599987" y="1764575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21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7917521" y="1816100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31</a:t>
            </a:r>
          </a:p>
        </p:txBody>
      </p:sp>
      <p:cxnSp>
        <p:nvCxnSpPr>
          <p:cNvPr id="526" name="Shape 526"/>
          <p:cNvCxnSpPr/>
          <p:nvPr/>
        </p:nvCxnSpPr>
        <p:spPr>
          <a:xfrm rot="10800000">
            <a:off x="5859764" y="2395399"/>
            <a:ext cx="17700" cy="373199"/>
          </a:xfrm>
          <a:prstGeom prst="straightConnector1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27" name="Shape 527"/>
          <p:cNvCxnSpPr/>
          <p:nvPr/>
        </p:nvCxnSpPr>
        <p:spPr>
          <a:xfrm rot="10800000">
            <a:off x="8180110" y="2476361"/>
            <a:ext cx="16499" cy="373199"/>
          </a:xfrm>
          <a:prstGeom prst="straightConnector1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28" name="Shape 528"/>
          <p:cNvCxnSpPr/>
          <p:nvPr/>
        </p:nvCxnSpPr>
        <p:spPr>
          <a:xfrm flipH="1" rot="10800000">
            <a:off x="6116450" y="3362449"/>
            <a:ext cx="1877699" cy="17700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29" name="Shape 529"/>
          <p:cNvSpPr txBox="1"/>
          <p:nvPr/>
        </p:nvSpPr>
        <p:spPr>
          <a:xfrm>
            <a:off x="3708647" y="258800"/>
            <a:ext cx="8783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6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Parsing and Extracting</a:t>
            </a:r>
          </a:p>
        </p:txBody>
      </p:sp>
      <p:pic>
        <p:nvPicPr>
          <p:cNvPr id="530" name="Shape 5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02186" y="5241450"/>
            <a:ext cx="2186099" cy="232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1155700" y="241300"/>
            <a:ext cx="5994399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lvl="0" rtl="0">
              <a:spcBef>
                <a:spcPts val="0"/>
              </a:spcBef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读取和转化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1155700" y="2603500"/>
            <a:ext cx="59690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329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prefer to read data in using 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strings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then parse and convert the data as we need</a:t>
            </a:r>
          </a:p>
          <a:p>
            <a:pPr indent="-3329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This gives us more control over error situations and/or bad user input</a:t>
            </a:r>
          </a:p>
          <a:p>
            <a:pPr indent="-3329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Raw input numbers must be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converted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from strings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8342311" y="869950"/>
            <a:ext cx="7099200" cy="739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'Enter:'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Enter: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Chuck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Chuck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'Enter:'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Enter: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  File "&lt;stdin&gt;", line 1, in &lt;module&gt;TypeError: unsupported operand type(s) for -: 'str' and 'int'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10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/>
          <p:nvPr>
            <p:ph type="title"/>
          </p:nvPr>
        </p:nvSpPr>
        <p:spPr>
          <a:xfrm>
            <a:off x="1917700" y="469900"/>
            <a:ext cx="11438100" cy="18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sp>
        <p:nvSpPr>
          <p:cNvPr id="536" name="Shape 536"/>
          <p:cNvSpPr txBox="1"/>
          <p:nvPr>
            <p:ph idx="1" type="body"/>
          </p:nvPr>
        </p:nvSpPr>
        <p:spPr>
          <a:xfrm>
            <a:off x="1073775" y="2514450"/>
            <a:ext cx="6628799" cy="58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3293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 type</a:t>
            </a:r>
          </a:p>
          <a:p>
            <a:pPr indent="-329311" lvl="0" marL="6858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Read/Convert</a:t>
            </a:r>
          </a:p>
          <a:p>
            <a:pPr indent="-3293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Indexing strings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[]</a:t>
            </a:r>
          </a:p>
          <a:p>
            <a:pPr indent="-3293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Slicing strings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[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:4]</a:t>
            </a:r>
          </a:p>
          <a:p>
            <a:pPr indent="-3293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Looping through strings </a:t>
            </a:r>
            <a:b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with </a:t>
            </a: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while</a:t>
            </a:r>
          </a:p>
          <a:p>
            <a:pPr indent="-3293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Concatenating strings with  </a:t>
            </a:r>
            <a:r>
              <a:rPr lang="en-US" sz="36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</a:p>
        </p:txBody>
      </p:sp>
      <p:sp>
        <p:nvSpPr>
          <p:cNvPr id="537" name="Shape 537"/>
          <p:cNvSpPr txBox="1"/>
          <p:nvPr>
            <p:ph idx="1" type="body"/>
          </p:nvPr>
        </p:nvSpPr>
        <p:spPr>
          <a:xfrm>
            <a:off x="8065875" y="2514450"/>
            <a:ext cx="7145100" cy="562709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3293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 operations </a:t>
            </a:r>
          </a:p>
          <a:p>
            <a:pPr indent="-3293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 library</a:t>
            </a:r>
          </a:p>
          <a:p>
            <a:pPr indent="-3293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 Comparisons</a:t>
            </a:r>
          </a:p>
          <a:p>
            <a:pPr indent="-3293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Searching in strings</a:t>
            </a:r>
          </a:p>
          <a:p>
            <a:pPr indent="-3293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Replacing text</a:t>
            </a:r>
          </a:p>
          <a:p>
            <a:pPr indent="-3293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Stripping white space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/>
          <p:nvPr>
            <p:ph type="title"/>
          </p:nvPr>
        </p:nvSpPr>
        <p:spPr>
          <a:xfrm>
            <a:off x="1155700" y="241300"/>
            <a:ext cx="13932000" cy="811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3" name="Shape 543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Translators here</a:t>
            </a:r>
          </a:p>
        </p:txBody>
      </p:sp>
      <p:pic>
        <p:nvPicPr>
          <p:cNvPr id="544" name="Shape 5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Shape 5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Shape 546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14605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Looking Inside Strings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1155700" y="2603500"/>
            <a:ext cx="76581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get at any single character in a string using an index specified in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square brackets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index value must be an integer and starts at zero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index value can be an expression that is computed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0867921" y="4517525"/>
            <a:ext cx="4878899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lang="en-US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-US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482600"/>
            <a:ext cx="27368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10566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10566400" y="29337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1315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1315700" y="29337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12090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2090400" y="29337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12839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12839700" y="29337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35636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3563600" y="29337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143129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14312900" y="29337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 Character Too Far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22300" y="2222500"/>
            <a:ext cx="7162799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will get a </a:t>
            </a:r>
            <a:r>
              <a:rPr b="0" i="0" lang="en-US" sz="3600" u="none" cap="none" strike="noStrik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python error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if you attempt to index beyond the end of a string.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 be careful when constructing index values and slices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759825" y="3035300"/>
            <a:ext cx="6845400" cy="3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'abc'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zot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  File "&lt;stdin&gt;", line 1, in &lt;module&gt;IndexError: string index out of range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Strings Have Length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1155700" y="2603500"/>
            <a:ext cx="7658100" cy="372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There is a built-in function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gives us the length of a string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9947700" y="5551475"/>
            <a:ext cx="6308099" cy="166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0375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10375900" y="34798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1125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1125200" y="34798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1899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1899900" y="34798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2649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2649200" y="34798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133731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3373100" y="34798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141224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4122400" y="34798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Len Function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200150" y="2339975"/>
            <a:ext cx="5645100" cy="22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len(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len()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cap="rnd" cmpd="sng" w="889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77" name="Shape 277"/>
          <p:cNvSpPr txBox="1"/>
          <p:nvPr/>
        </p:nvSpPr>
        <p:spPr>
          <a:xfrm>
            <a:off x="3208336" y="6069012"/>
            <a:ext cx="1666875" cy="1108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'banana'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(a string)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442700" y="6000750"/>
            <a:ext cx="2165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(a number)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cap="rnd" cmpd="sng" w="889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80" name="Shape 280"/>
          <p:cNvSpPr txBox="1"/>
          <p:nvPr/>
        </p:nvSpPr>
        <p:spPr>
          <a:xfrm>
            <a:off x="10283825" y="2508250"/>
            <a:ext cx="5130899" cy="21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some stored code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we use. A function takes some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produces an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5953125" y="8318500"/>
            <a:ext cx="4330700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Guido wrote this code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Len Function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6845300" y="5168900"/>
            <a:ext cx="3330899" cy="281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len(inp):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y: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</p:txBody>
      </p:sp>
      <p:cxnSp>
        <p:nvCxnSpPr>
          <p:cNvPr id="288" name="Shape 288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cap="rnd" cmpd="sng" w="889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89" name="Shape 289"/>
          <p:cNvCxnSpPr/>
          <p:nvPr/>
        </p:nvCxnSpPr>
        <p:spPr>
          <a:xfrm rot="10800000">
            <a:off x="10267124" y="6587374"/>
            <a:ext cx="1135800" cy="35400"/>
          </a:xfrm>
          <a:prstGeom prst="straightConnector1">
            <a:avLst/>
          </a:prstGeom>
          <a:noFill/>
          <a:ln cap="rnd" cmpd="sng" w="889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90" name="Shape 290"/>
          <p:cNvSpPr txBox="1"/>
          <p:nvPr/>
        </p:nvSpPr>
        <p:spPr>
          <a:xfrm>
            <a:off x="10474325" y="2508250"/>
            <a:ext cx="4940400" cy="21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some stored code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we use. A function takes some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produces an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200150" y="2339975"/>
            <a:ext cx="6597300" cy="22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len(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3208336" y="6069012"/>
            <a:ext cx="1666875" cy="1108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'banana'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(a string)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11442700" y="6000750"/>
            <a:ext cx="2165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(a number)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Looping Through Strings</a:t>
            </a: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98500" y="2603500"/>
            <a:ext cx="65406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Using a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while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and an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and the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function, we can construct a loop to look at each of the letters in a string individually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8239813" y="3690900"/>
            <a:ext cx="5945399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index,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4728825" y="3740150"/>
            <a:ext cx="698400" cy="322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0 b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 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2 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 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 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5 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00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AA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