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9144000" cx="16256000"/>
  <p:notesSz cx="6858000" cy="9144000"/>
  <p:embeddedFontLst>
    <p:embeddedFont>
      <p:font typeface="Cabin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Cabin-bold.fntdata"/><Relationship Id="rId10" Type="http://schemas.openxmlformats.org/officeDocument/2006/relationships/slide" Target="slides/slide2.xml"/><Relationship Id="rId32" Type="http://schemas.openxmlformats.org/officeDocument/2006/relationships/font" Target="fonts/Cabin-regular.fntdata"/><Relationship Id="rId13" Type="http://schemas.openxmlformats.org/officeDocument/2006/relationships/slide" Target="slides/slide5.xml"/><Relationship Id="rId35" Type="http://schemas.openxmlformats.org/officeDocument/2006/relationships/font" Target="fonts/Cabin-boldItalic.fntdata"/><Relationship Id="rId12" Type="http://schemas.openxmlformats.org/officeDocument/2006/relationships/slide" Target="slides/slide4.xml"/><Relationship Id="rId34" Type="http://schemas.openxmlformats.org/officeDocument/2006/relationships/font" Target="fonts/Cabin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zh-C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12800" y="2133600"/>
            <a:ext cx="14630400" cy="6034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 rot="5400000">
            <a:off x="10597355" y="3321842"/>
            <a:ext cx="603408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3205954" y="-259556"/>
            <a:ext cx="6034086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 rot="5400000">
            <a:off x="5110955" y="-2164556"/>
            <a:ext cx="6034086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57" name="Shape 57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4189412" y="-1497010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812800" y="2133600"/>
            <a:ext cx="7239000" cy="6034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8204200" y="2133600"/>
            <a:ext cx="7239000" cy="6034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2271711" y="-874710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5270500" y="-1511298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x="7594598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2271711" y="-874710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5270500" y="-1511298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35" name="Shape 13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155700" y="2603500"/>
            <a:ext cx="13932000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 rot="5400000">
            <a:off x="9313797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2271625" y="-874697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 rot="5400000">
            <a:off x="5270397" y="-1511300"/>
            <a:ext cx="5702397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86113" y="6400800"/>
            <a:ext cx="9753599" cy="7556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74" name="Shape 17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155700" y="2603500"/>
            <a:ext cx="6889800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8197850" y="2603500"/>
            <a:ext cx="6889800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2000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2.png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Relationship Id="rId4" Type="http://schemas.openxmlformats.org/officeDocument/2006/relationships/hyperlink" Target="mailto:stephen.marquard@uct.ac.z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Relationship Id="rId4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0.jpg"/><Relationship Id="rId6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读取文件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第七章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824950" y="7759700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zh-CN" sz="32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60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155700" y="2603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文本文档中，每一行的末尾都有 </a:t>
            </a: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 http://source.sakaiproject.org/viewsvn/?view=rev&amp;rev=39772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文件句柄作为一个序列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850900" y="2603500"/>
            <a:ext cx="7581898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读取文件时可以把 </a:t>
            </a: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文件句柄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当做一个字符串 </a:t>
            </a:r>
            <a:r>
              <a:rPr b="0" i="0" lang="zh-CN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序列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。文件中的每一行对应序列中的每一个字符串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可以使用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zh-CN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语句来从 </a:t>
            </a:r>
            <a:r>
              <a:rPr b="0" i="0" lang="zh-CN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序列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中读取元素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切记 – 一个 </a:t>
            </a:r>
            <a:r>
              <a:rPr b="0" i="0" lang="zh-CN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序列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是一个有序的集合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784175" y="3490925"/>
            <a:ext cx="7037399" cy="27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zh-CN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计算文件的行数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091325" y="2362200"/>
            <a:ext cx="6565800" cy="4583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打开一个只读 </a:t>
            </a:r>
            <a:r>
              <a:rPr b="0" i="0" lang="zh-CN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文档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循环来读取行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计算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行数并输出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'Line Count:', </a:t>
            </a: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open.py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读取 *整个* 文档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927625" y="2800275"/>
            <a:ext cx="5835598" cy="27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 </a:t>
            </a: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读取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整个文档 (包括换行符) 并把它保存到 </a:t>
            </a:r>
            <a:r>
              <a:rPr b="0" i="0" lang="zh-CN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单个字符串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在文件中搜索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774700" y="2644200"/>
            <a:ext cx="6426300" cy="308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我们可以在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循环中使用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语句来输出满足特定规则的行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卧槽!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那些空行是什么鬼?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卧槽!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那些空行是什么鬼?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957400" y="4032000"/>
            <a:ext cx="5965198" cy="3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文档中的每一 </a:t>
            </a:r>
            <a:r>
              <a:rPr b="0" i="0" lang="zh-CN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行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末尾都有一个 </a:t>
            </a:r>
            <a:r>
              <a:rPr b="0" i="0" lang="zh-CN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函数会在每一行的末尾添加一个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在文件中搜索（修复）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774700" y="2783500"/>
            <a:ext cx="64263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我们可以使用字符串库中的 </a:t>
            </a: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函数来清除字符串右边的空格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换行符被视为空格，因此可以被 </a:t>
            </a: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清除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louis@media.berkeley.edu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zqian@umich.edu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rjlowe@iupui.edu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使用 continue 来跳跃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836825" y="3285150"/>
            <a:ext cx="5109897" cy="294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我们可以很方便地跳过某一行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534225" y="2540000"/>
            <a:ext cx="8860198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cxnSp>
        <p:nvCxnSpPr>
          <p:cNvPr id="341" name="Shape 341"/>
          <p:cNvCxnSpPr/>
          <p:nvPr/>
        </p:nvCxnSpPr>
        <p:spPr>
          <a:xfrm>
            <a:off x="10733375" y="4944575"/>
            <a:ext cx="896999" cy="0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 </a:t>
            </a: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zh-CN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来选取 </a:t>
            </a:r>
            <a:r>
              <a:rPr b="0" i="0" lang="zh-CN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lines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155700" y="2603500"/>
            <a:ext cx="6032499" cy="2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根据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的选取规则，我们可以在一行（</a:t>
            </a:r>
            <a:r>
              <a:rPr b="0" i="0" lang="zh-CN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）的任意位置寻找一条给定的字符串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412675" y="5915175"/>
            <a:ext cx="13932000" cy="28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stephen.marquard@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b="1" i="0" lang="zh-CN" sz="2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b="1" i="0" lang="zh-CN" sz="2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david.horwitz@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david.horwitz@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594475" y="4811225"/>
            <a:ext cx="1575299" cy="889499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041400"/>
            <a:ext cx="3454498" cy="6489598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软件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1790700"/>
            <a:ext cx="2184300" cy="2184300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输入/输出设备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1892300"/>
            <a:ext cx="2133598" cy="19811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中央处理器CPU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4927600"/>
            <a:ext cx="2171700" cy="2133598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主内存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098800"/>
            <a:ext cx="2184300" cy="2184300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辅助存储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6" y="2917825"/>
            <a:ext cx="1058997" cy="17398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stealth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3901923"/>
            <a:ext cx="0" cy="97170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6973885" y="3919537"/>
            <a:ext cx="0" cy="91920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541712"/>
            <a:ext cx="1562099" cy="17398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546600"/>
            <a:ext cx="1579499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482600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是时候找一些数据来处理了!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838200"/>
            <a:ext cx="1803300" cy="1269899"/>
          </a:xfrm>
          <a:prstGeom prst="wedgeEllipseCallout">
            <a:avLst>
              <a:gd fmla="val -66356" name="adj1"/>
              <a:gd fmla="val 96966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zh-C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下一步?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210" y="5168900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3937050"/>
            <a:ext cx="2768700" cy="1269899"/>
          </a:xfrm>
          <a:prstGeom prst="wedgeEllipseCallout">
            <a:avLst>
              <a:gd fmla="val -16423" name="adj1"/>
              <a:gd fmla="val 86316" name="adj2"/>
            </a:avLst>
          </a:prstGeom>
          <a:solidFill>
            <a:schemeClr val="accent1"/>
          </a:solidFill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2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5899150"/>
            <a:ext cx="4927500" cy="16509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552700"/>
            <a:ext cx="1955699" cy="1003199"/>
          </a:xfrm>
          <a:prstGeom prst="wedgeEllipseCallout">
            <a:avLst>
              <a:gd fmla="val -56870" name="adj1"/>
              <a:gd fmla="val 11109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zh-C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你的文件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0058400" y="558800"/>
            <a:ext cx="58547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文件名输入提示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0"/>
            <a:ext cx="9517498" cy="3876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0" y="5441950"/>
            <a:ext cx="86438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mbox-short.txt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27 subject lines in mbox-short.txt</a:t>
            </a:r>
          </a:p>
        </p:txBody>
      </p:sp>
      <p:cxnSp>
        <p:nvCxnSpPr>
          <p:cNvPr id="358" name="Shape 358"/>
          <p:cNvCxnSpPr/>
          <p:nvPr/>
        </p:nvCxnSpPr>
        <p:spPr>
          <a:xfrm>
            <a:off x="8752675" y="1701975"/>
            <a:ext cx="993000" cy="369598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9" name="Shape 359"/>
          <p:cNvCxnSpPr/>
          <p:nvPr/>
        </p:nvCxnSpPr>
        <p:spPr>
          <a:xfrm flipH="1" rot="10800000">
            <a:off x="12563475" y="4540362"/>
            <a:ext cx="1065300" cy="671400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55600" y="1600200"/>
            <a:ext cx="45153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无效的文件名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423775" y="344475"/>
            <a:ext cx="10205700" cy="47358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fname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try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except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'File cannot be opened:',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for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8" cy="2616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na na boo boo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cannot be opened: na na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小结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1002875" y="3149975"/>
            <a:ext cx="7450500" cy="4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辅助存储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打开一个文件 – 文件句柄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文件结构 – 换行符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 for 循环，依行读取文件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8709425" y="2810100"/>
            <a:ext cx="5268599" cy="413339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搜索行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读取文档名称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处理无效文件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zh-CN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206100" y="1381725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slidee are Copyright 2010-  Charles R. Severance (</a:t>
            </a:r>
            <a:r>
              <a:rPr b="0" i="0" lang="zh-C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zh-C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zh-CN" sz="1800">
                <a:solidFill>
                  <a:srgbClr val="FFFFFF"/>
                </a:solidFill>
              </a:rPr>
              <a:t>Translated by Paul by 2016-03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1512200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16200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文件处理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155700" y="2222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一个文本文档可以被看做是“行”的序列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8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i="0" sz="24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 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73400" y="8051800"/>
            <a:ext cx="9602999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zh-CN" sz="3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http://www.py4inf.com/code/mbox-short.txt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50900" y="241300"/>
            <a:ext cx="13932000" cy="205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打开一个文件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在读取文档之前，我们必须告诉Python将要处理哪个文件，以及将要怎样处理</a:t>
            </a:r>
          </a:p>
          <a:p>
            <a:pPr indent="-9906" lvl="0" marL="3782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这可以使用 </a:t>
            </a: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函数来实现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的返回值是 </a:t>
            </a:r>
            <a:r>
              <a:rPr b="0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b="0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– 一个用来对文件执行操作的变量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类似于文字（如Word）处理器中的 </a:t>
            </a:r>
            <a:r>
              <a:rPr b="0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文件 -&gt; 打开</a:t>
            </a:r>
            <a:r>
              <a:rPr b="0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079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使用 open()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155700" y="2603500"/>
            <a:ext cx="13932000" cy="52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句柄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文件名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模式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810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句柄是函数的返回值，用来处理文档</a:t>
            </a:r>
          </a:p>
          <a:p>
            <a:pPr indent="-3810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文件名是字符串变量</a:t>
            </a:r>
          </a:p>
          <a:p>
            <a:pPr indent="-3810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模式是可选项，’r’ 代表读，’w’代表写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283700" y="3232150"/>
            <a:ext cx="5829298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fhand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</a:t>
            </a: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', '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什么是句柄（Handle）?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9761999" cy="1660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'mbox.txt'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'mbox.txt', mode 'r' at 0x1005088b0&gt;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495800"/>
            <a:ext cx="8005800" cy="405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当文件丢失的时候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zh-CN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stuff.txt'</a:t>
            </a: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&lt;module&gt;IOError: [Errno 2] </a:t>
            </a:r>
            <a:r>
              <a:rPr b="1" i="0" lang="zh-CN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505550" y="241300"/>
            <a:ext cx="12695700" cy="21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155700" y="2166650"/>
            <a:ext cx="6578699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标志一行文本的技术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换行符以 </a:t>
            </a: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\n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的形式保存在字符串中 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是一个字符 – 而不是两个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文件处理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55700" y="2603500"/>
            <a:ext cx="139319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一个文本文档可以被看做是“行”的序列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i="0" sz="24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 http://source.sakaiproject.org/viewsvn/?view=rev&amp;rev=39772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