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9144000" cx="16256000"/>
  <p:notesSz cx="6858000" cy="9144000"/>
  <p:embeddedFontLst>
    <p:embeddedFont>
      <p:font typeface="Cab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Cabin-bold.fntdata"/><Relationship Id="rId41" Type="http://schemas.openxmlformats.org/officeDocument/2006/relationships/font" Target="fonts/Cabin-regular.fntdata"/><Relationship Id="rId22" Type="http://schemas.openxmlformats.org/officeDocument/2006/relationships/slide" Target="slides/slide14.xml"/><Relationship Id="rId44" Type="http://schemas.openxmlformats.org/officeDocument/2006/relationships/font" Target="fonts/Cabin-boldItalic.fntdata"/><Relationship Id="rId21" Type="http://schemas.openxmlformats.org/officeDocument/2006/relationships/slide" Target="slides/slide13.xml"/><Relationship Id="rId43" Type="http://schemas.openxmlformats.org/officeDocument/2006/relationships/font" Target="fonts/Cabin-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6.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5.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01.png"/><Relationship Id="rId5" Type="http://schemas.openxmlformats.org/officeDocument/2006/relationships/image" Target="../media/image0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0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0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www.flickr.com/photos/71502646@N00/2526007974/" TargetMode="External"/><Relationship Id="rId4"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2.jp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13.jpg"/><Relationship Id="rId5" Type="http://schemas.openxmlformats.org/officeDocument/2006/relationships/image" Target="../media/image02.jpg"/><Relationship Id="rId6" Type="http://schemas.openxmlformats.org/officeDocument/2006/relationships/image" Target="../media/image06.jpg"/><Relationship Id="rId7"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05.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en.wikipedia.org/wiki/Associative_array" TargetMode="Externa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a:t>
            </a:r>
            <a:r>
              <a:rPr lang="en-US" sz="7600">
                <a:solidFill>
                  <a:srgbClr val="FFFF00"/>
                </a:solidFill>
                <a:latin typeface="Cabin"/>
                <a:ea typeface="Cabin"/>
                <a:cs typeface="Cabin"/>
                <a:sym typeface="Cabin"/>
              </a:rPr>
              <a:t>字典</a:t>
            </a:r>
          </a:p>
        </p:txBody>
      </p:sp>
      <p:sp>
        <p:nvSpPr>
          <p:cNvPr id="204" name="Shape 204"/>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第九章</a:t>
            </a:r>
          </a:p>
        </p:txBody>
      </p:sp>
      <p:sp>
        <p:nvSpPr>
          <p:cNvPr id="205" name="Shape 205"/>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Literals (Constants)</a:t>
            </a:r>
          </a:p>
        </p:txBody>
      </p:sp>
      <p:sp>
        <p:nvSpPr>
          <p:cNvPr id="296" name="Shape 29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Dictionary literals use curly braces and have a list of </a:t>
            </a:r>
            <a:r>
              <a:rPr b="0" i="0" lang="en-US" sz="3600" u="none" cap="none" strike="noStrike">
                <a:solidFill>
                  <a:srgbClr val="00F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 </a:t>
            </a:r>
            <a:r>
              <a:rPr b="0" i="0" lang="en-US" sz="3600" u="none" cap="none" strike="noStrike">
                <a:solidFill>
                  <a:srgbClr val="FF00FF"/>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You can make an </a:t>
            </a:r>
            <a:r>
              <a:rPr b="0" i="0" lang="en-US" sz="3600" u="none" cap="none" strike="noStrike">
                <a:solidFill>
                  <a:srgbClr val="FF7F00"/>
                </a:solidFill>
                <a:latin typeface="Cabin"/>
                <a:ea typeface="Cabin"/>
                <a:cs typeface="Cabin"/>
                <a:sym typeface="Cabin"/>
              </a:rPr>
              <a:t>empty dictionary</a:t>
            </a:r>
            <a:r>
              <a:rPr b="0" i="0" lang="en-US" sz="3600" u="none" cap="none" strike="noStrik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jjj = {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ooo = </a:t>
            </a:r>
            <a:r>
              <a:rPr b="1"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2000" cy="2298600"/>
          </a:xfrm>
          <a:prstGeom prst="rect">
            <a:avLst/>
          </a:prstGeom>
        </p:spPr>
        <p:txBody>
          <a:bodyPr anchorCtr="0" anchor="ctr" bIns="91425" lIns="91425" rIns="91425" tIns="91425">
            <a:noAutofit/>
          </a:bodyPr>
          <a:lstStyle/>
          <a:p>
            <a:pPr lvl="0">
              <a:spcBef>
                <a:spcPts val="0"/>
              </a:spcBef>
              <a:buNone/>
            </a:pPr>
            <a:r>
              <a:t/>
            </a:r>
            <a:endParaRPr/>
          </a:p>
        </p:txBody>
      </p:sp>
      <p:sp>
        <p:nvSpPr>
          <p:cNvPr id="303" name="Shape 30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0"/>
                                        </p:tgtEl>
                                      </p:cBhvr>
                                    </p:animEffect>
                                    <p:set>
                                      <p:cBhvr>
                                        <p:cTn dur="1" fill="hold">
                                          <p:stCondLst>
                                            <p:cond delay="10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8"/>
                                        </p:tgtEl>
                                      </p:cBhvr>
                                    </p:animEffect>
                                    <p:set>
                                      <p:cBhvr>
                                        <p:cTn dur="1" fill="hold">
                                          <p:stCondLst>
                                            <p:cond delay="1500"/>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Many Counters with a Dictionary</a:t>
            </a:r>
          </a:p>
        </p:txBody>
      </p:sp>
      <p:sp>
        <p:nvSpPr>
          <p:cNvPr id="369" name="Shape 369"/>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One common use of dictionary is </a:t>
            </a:r>
            <a:r>
              <a:rPr b="0" i="0" lang="en-US" sz="3600" u="none" cap="none" strike="noStrike">
                <a:solidFill>
                  <a:srgbClr val="FFFF00"/>
                </a:solidFill>
                <a:latin typeface="Cabin"/>
                <a:ea typeface="Cabin"/>
                <a:cs typeface="Cabin"/>
                <a:sym typeface="Cabin"/>
              </a:rPr>
              <a:t>counting</a:t>
            </a:r>
            <a:r>
              <a:rPr b="0" i="0" lang="en-US" sz="3600" u="none" cap="none" strike="noStrike">
                <a:solidFill>
                  <a:schemeClr val="lt1"/>
                </a:solidFill>
                <a:latin typeface="Cabin"/>
                <a:ea typeface="Cabin"/>
                <a:cs typeface="Cabin"/>
                <a:sym typeface="Cabin"/>
              </a:rPr>
              <a:t> how often we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see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2</a:t>
            </a:r>
            <a:r>
              <a:rPr b="1" i="0" lang="en-US" sz="30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Tracebacks</a:t>
            </a:r>
          </a:p>
        </p:txBody>
      </p:sp>
      <p:sp>
        <p:nvSpPr>
          <p:cNvPr id="379" name="Shape 379"/>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It is an </a:t>
            </a:r>
            <a:r>
              <a:rPr b="0" i="0" lang="en-US" sz="3600" u="none" cap="none" strike="noStrike">
                <a:solidFill>
                  <a:srgbClr val="FF66FF"/>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use the </a:t>
            </a:r>
            <a:r>
              <a:rPr b="0" i="0" lang="en-US" sz="3600" u="none" cap="none" strike="noStrike">
                <a:solidFill>
                  <a:srgbClr val="00FF00"/>
                </a:solidFill>
                <a:latin typeface="Cabin"/>
                <a:ea typeface="Cabin"/>
                <a:cs typeface="Cabin"/>
                <a:sym typeface="Cabin"/>
              </a:rPr>
              <a:t>in</a:t>
            </a:r>
            <a:r>
              <a:rPr b="0" i="0" lang="en-US" sz="3600" u="none" cap="none" strike="noStrik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ccc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'csev'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When we see a new name</a:t>
            </a:r>
          </a:p>
        </p:txBody>
      </p:sp>
      <p:sp>
        <p:nvSpPr>
          <p:cNvPr id="386" name="Shape 386"/>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When we encounter a new name, we need to add a new entry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 if this the second or later time we have seen the </a:t>
            </a:r>
            <a:r>
              <a:rPr b="0" i="0" lang="en-US" sz="3600" u="none" cap="none" strike="noStrike">
                <a:solidFill>
                  <a:srgbClr val="00FF00"/>
                </a:solidFill>
                <a:latin typeface="Cabin"/>
                <a:ea typeface="Cabin"/>
                <a:cs typeface="Cabin"/>
                <a:sym typeface="Cabin"/>
              </a:rPr>
              <a:t>name</a:t>
            </a:r>
            <a:r>
              <a:rPr b="0" i="0" lang="en-US" sz="3600" u="none" cap="none" strike="noStrike">
                <a:solidFill>
                  <a:schemeClr val="lt1"/>
                </a:solidFill>
                <a:latin typeface="Cabin"/>
                <a:ea typeface="Cabin"/>
                <a:cs typeface="Cabin"/>
                <a:sym typeface="Cabin"/>
              </a:rPr>
              <a:t>, we simply add one to the count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under that </a:t>
            </a:r>
            <a:r>
              <a:rPr b="0" i="0" lang="en-US" sz="3600" u="none" cap="none" strike="noStrik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FF00FF"/>
                </a:solidFill>
                <a:latin typeface="Courier New"/>
                <a:ea typeface="Courier New"/>
                <a:cs typeface="Courier New"/>
                <a:sym typeface="Courier New"/>
              </a:rPr>
              <a:t>dict</a:t>
            </a:r>
            <a:r>
              <a:rPr b="1"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 if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not 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else</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The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 method for dictionaries</a:t>
            </a:r>
          </a:p>
        </p:txBody>
      </p:sp>
      <p:sp>
        <p:nvSpPr>
          <p:cNvPr id="394" name="Shape 394"/>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This pattern of checking to see if a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already in a dictionary and assuming a default value if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there is so common, that there is a </a:t>
            </a:r>
            <a:r>
              <a:rPr b="0" i="0" lang="en-US" sz="3600" u="none" cap="none" strike="noStrike">
                <a:solidFill>
                  <a:srgbClr val="FF00FF"/>
                </a:solidFill>
                <a:latin typeface="Cabin"/>
                <a:ea typeface="Cabin"/>
                <a:cs typeface="Cabin"/>
                <a:sym typeface="Cabin"/>
              </a:rPr>
              <a:t>method</a:t>
            </a:r>
            <a:r>
              <a:rPr b="0" i="0" lang="en-US" sz="3600" u="none" cap="none" strike="noStrike">
                <a:solidFill>
                  <a:schemeClr val="lt1"/>
                </a:solidFill>
                <a:latin typeface="Cabin"/>
                <a:ea typeface="Cabin"/>
                <a:cs typeface="Cabin"/>
                <a:sym typeface="Cabin"/>
              </a:rPr>
              <a:t> called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 if </a:t>
            </a:r>
            <a:r>
              <a:rPr b="1" i="0" lang="en-US" sz="3000" u="none" cap="none" strike="noStrike">
                <a:solidFill>
                  <a:srgbClr val="00FF00"/>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rgbClr val="00FF00"/>
                </a:solidFill>
                <a:latin typeface="Courier New"/>
                <a:ea typeface="Courier New"/>
                <a:cs typeface="Courier New"/>
                <a:sym typeface="Courier New"/>
              </a:rPr>
              <a:t> counts</a:t>
            </a:r>
            <a:r>
              <a:rPr b="1"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else</a:t>
            </a: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000" u="none" cap="none" strike="noStrike">
                <a:solidFill>
                  <a:srgbClr val="FFFF00"/>
                </a:solidFill>
                <a:latin typeface="Courier New"/>
                <a:ea typeface="Courier New"/>
                <a:cs typeface="Courier New"/>
                <a:sym typeface="Courier New"/>
              </a:rPr>
              <a:t>x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FF"/>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What is a Collection?</a:t>
            </a:r>
          </a:p>
        </p:txBody>
      </p:sp>
      <p:sp>
        <p:nvSpPr>
          <p:cNvPr id="213" name="Shape 213"/>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a bunch of values in a single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variable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do this by having more than one place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in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
        <p:nvSpPr>
          <p:cNvPr id="404" name="Shape 404"/>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can use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and provide a </a:t>
            </a:r>
            <a:r>
              <a:rPr b="0" i="0" lang="en-US" sz="3600" u="none" cap="none" strike="noStrike">
                <a:solidFill>
                  <a:srgbClr val="FF7F00"/>
                </a:solidFill>
                <a:latin typeface="Cabin"/>
                <a:ea typeface="Cabin"/>
                <a:cs typeface="Cabin"/>
                <a:sym typeface="Cabin"/>
              </a:rPr>
              <a:t>default value of zero</a:t>
            </a:r>
            <a:r>
              <a:rPr b="0" i="0" lang="en-US" sz="3600" u="none" cap="none" strike="noStrike">
                <a:solidFill>
                  <a:schemeClr val="lt1"/>
                </a:solidFill>
                <a:latin typeface="Cabin"/>
                <a:ea typeface="Cabin"/>
                <a:cs typeface="Cabin"/>
                <a:sym typeface="Cabin"/>
              </a:rPr>
              <a:t> when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cap="rnd" cmpd="sng" w="63500">
            <a:solidFill>
              <a:srgbClr val="FF7F00"/>
            </a:solidFill>
            <a:prstDash val="solid"/>
            <a:miter/>
            <a:headEnd len="med" w="med" type="stealth"/>
            <a:tailEnd len="med" w="med" type="none"/>
          </a:ln>
        </p:spPr>
      </p:cxnSp>
      <p:sp>
        <p:nvSpPr>
          <p:cNvPr id="408" name="Shape 40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16" name="Shape 416"/>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line = </a:t>
            </a:r>
            <a:r>
              <a:rPr b="1" i="0" lang="en-US" sz="3000" u="none" cap="none" strike="noStrike">
                <a:solidFill>
                  <a:srgbClr val="FF00FF"/>
                </a:solidFill>
                <a:latin typeface="Courier New"/>
                <a:ea typeface="Courier New"/>
                <a:cs typeface="Courier New"/>
                <a:sym typeface="Courier New"/>
              </a:rPr>
              <a:t>raw_input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words = line.</a:t>
            </a:r>
            <a:r>
              <a:rPr b="1" i="0" lang="en-US" sz="3000" u="none" cap="none" strike="noStrike">
                <a:solidFill>
                  <a:srgbClr val="FF00FF"/>
                </a:solidFill>
                <a:latin typeface="Courier New"/>
                <a:ea typeface="Courier New"/>
                <a:cs typeface="Courier New"/>
                <a:sym typeface="Courier New"/>
              </a:rPr>
              <a:t>split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word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[word]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'Counts', </a:t>
            </a:r>
            <a:r>
              <a:rPr b="1" i="0" lang="en-US" sz="3000" u="none" cap="none" strike="noStrik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i="0" lang="en-US" sz="3200" u="none" cap="none" strike="noStrike">
                <a:solidFill>
                  <a:schemeClr val="lt1"/>
                </a:solidFill>
                <a:latin typeface="Cabin"/>
                <a:ea typeface="Cabin"/>
                <a:cs typeface="Cabin"/>
                <a:sym typeface="Cabin"/>
              </a:rPr>
              <a:t>The general pattern to count the words in a line of text is to </a:t>
            </a:r>
            <a:r>
              <a:rPr i="0" lang="en-US" sz="3200" u="none" cap="none" strike="noStrike">
                <a:solidFill>
                  <a:srgbClr val="FF00FF"/>
                </a:solidFill>
                <a:latin typeface="Cabin"/>
                <a:ea typeface="Cabin"/>
                <a:cs typeface="Cabin"/>
                <a:sym typeface="Cabin"/>
              </a:rPr>
              <a:t>split</a:t>
            </a:r>
            <a:r>
              <a:rPr i="0" lang="en-US" sz="3200" u="none" cap="none" strike="noStrike">
                <a:solidFill>
                  <a:schemeClr val="lt1"/>
                </a:solidFill>
                <a:latin typeface="Cabin"/>
                <a:ea typeface="Cabin"/>
                <a:cs typeface="Cabin"/>
                <a:sym typeface="Cabin"/>
              </a:rPr>
              <a:t> the line into words, then loop through the words and use a </a:t>
            </a:r>
            <a:r>
              <a:rPr i="0" lang="en-US" sz="3200" u="none" cap="none" strike="noStrike">
                <a:solidFill>
                  <a:srgbClr val="00FF00"/>
                </a:solidFill>
                <a:latin typeface="Cabin"/>
                <a:ea typeface="Cabin"/>
                <a:cs typeface="Cabin"/>
                <a:sym typeface="Cabin"/>
              </a:rPr>
              <a:t>dictionary</a:t>
            </a:r>
            <a:r>
              <a:rPr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ran after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ran into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fell down on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i="0" lang="en-US" sz="2600" u="none" cap="none" strike="noStrike">
                <a:solidFill>
                  <a:srgbClr val="00FF00"/>
                </a:solidFill>
                <a:latin typeface="Courier New"/>
                <a:ea typeface="Courier New"/>
                <a:cs typeface="Courier New"/>
                <a:sym typeface="Courier New"/>
              </a:rPr>
              <a:t>'the': 7</a:t>
            </a:r>
            <a:r>
              <a:rPr b="1" i="0" lang="en-US" sz="2600" u="none" cap="none" strike="noStrik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counts = </a:t>
            </a:r>
            <a:r>
              <a:rPr b="1" i="0" lang="en-US" sz="2400" u="none" cap="none" strike="noStrike">
                <a:solidFill>
                  <a:srgbClr val="FF7F00"/>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line = </a:t>
            </a:r>
            <a:r>
              <a:rPr b="1" i="0" lang="en-US" sz="2400" u="none" cap="none" strike="noStrike">
                <a:solidFill>
                  <a:srgbClr val="FF00FF"/>
                </a:solidFill>
                <a:latin typeface="Courier New"/>
                <a:ea typeface="Courier New"/>
                <a:cs typeface="Courier New"/>
                <a:sym typeface="Courier New"/>
              </a:rPr>
              <a:t>raw_input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words = line.</a:t>
            </a:r>
            <a:r>
              <a:rPr b="1" i="0" lang="en-US" sz="2400" u="none" cap="none" strike="noStrike">
                <a:solidFill>
                  <a:srgbClr val="FF00FF"/>
                </a:solidFill>
                <a:latin typeface="Courier New"/>
                <a:ea typeface="Courier New"/>
                <a:cs typeface="Courier New"/>
                <a:sym typeface="Courier New"/>
              </a:rPr>
              <a:t>split</a:t>
            </a:r>
            <a:r>
              <a:rPr b="1"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for</a:t>
            </a:r>
            <a:r>
              <a:rPr b="1" i="0" lang="en-US" sz="2400" u="none" cap="none" strike="noStrike">
                <a:solidFill>
                  <a:schemeClr val="lt1"/>
                </a:solidFill>
                <a:latin typeface="Courier New"/>
                <a:ea typeface="Courier New"/>
                <a:cs typeface="Courier New"/>
                <a:sym typeface="Courier New"/>
              </a:rPr>
              <a:t> word </a:t>
            </a:r>
            <a:r>
              <a:rPr b="1" i="0" lang="en-US" sz="2400" u="none" cap="none" strike="noStrike">
                <a:solidFill>
                  <a:srgbClr val="FFFF00"/>
                </a:solidFill>
                <a:latin typeface="Courier New"/>
                <a:ea typeface="Courier New"/>
                <a:cs typeface="Courier New"/>
                <a:sym typeface="Courier New"/>
              </a:rPr>
              <a:t>in</a:t>
            </a:r>
            <a:r>
              <a:rPr b="1"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counts[word] = counts.</a:t>
            </a:r>
            <a:r>
              <a:rPr b="1" i="0" lang="en-US" sz="2400" u="none" cap="none" strike="noStrike">
                <a:solidFill>
                  <a:srgbClr val="FF00FF"/>
                </a:solidFill>
                <a:latin typeface="Courier New"/>
                <a:ea typeface="Courier New"/>
                <a:cs typeface="Courier New"/>
                <a:sym typeface="Courier New"/>
              </a:rPr>
              <a:t>get</a:t>
            </a:r>
            <a:r>
              <a:rPr b="1"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ran after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 and the car ran into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fell down on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Counts {'and': 3, 'on': 1, 'ran': 2, 'car': 3, 'into': 1, 'after': 1, 'clown': 2, 'down': 1, 'fell': 1, </a:t>
            </a:r>
            <a:r>
              <a:rPr b="0" i="0" lang="en-US" sz="3100" u="none" cap="none" strike="noStrike">
                <a:solidFill>
                  <a:srgbClr val="00FF00"/>
                </a:solidFill>
                <a:latin typeface="Cabin"/>
                <a:ea typeface="Cabin"/>
                <a:cs typeface="Cabin"/>
                <a:sym typeface="Cabin"/>
              </a:rPr>
              <a:t>'the': 7</a:t>
            </a:r>
            <a:r>
              <a:rPr b="0" i="0" lang="en-US" sz="3100" u="none" cap="none" strike="noStrik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Definite Loops and Dictionaries</a:t>
            </a:r>
          </a:p>
        </p:txBody>
      </p:sp>
      <p:sp>
        <p:nvSpPr>
          <p:cNvPr id="457" name="Shape 457"/>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Even though </a:t>
            </a:r>
            <a:r>
              <a:rPr b="0" i="0" lang="en-US" sz="3600" u="none" cap="none" strike="noStrike">
                <a:solidFill>
                  <a:srgbClr val="00FF00"/>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not stored in order, we can write a </a:t>
            </a:r>
            <a:r>
              <a:rPr b="0" i="0" lang="en-US" sz="3600" u="none" cap="none" strike="noStrike">
                <a:solidFill>
                  <a:srgbClr val="FFFF00"/>
                </a:solidFill>
                <a:latin typeface="Cabin"/>
                <a:ea typeface="Cabin"/>
                <a:cs typeface="Cabin"/>
                <a:sym typeface="Cabin"/>
              </a:rPr>
              <a:t>for</a:t>
            </a:r>
            <a:r>
              <a:rPr b="0" i="0" lang="en-US" sz="3600" u="none" cap="none" strike="noStrike">
                <a:solidFill>
                  <a:schemeClr val="lt1"/>
                </a:solidFill>
                <a:latin typeface="Cabin"/>
                <a:ea typeface="Cabin"/>
                <a:cs typeface="Cabin"/>
                <a:sym typeface="Cabin"/>
              </a:rPr>
              <a:t> loop that goes through all the </a:t>
            </a:r>
            <a:r>
              <a:rPr b="0" i="0" lang="en-US" sz="3600" u="none" cap="none" strike="noStrike">
                <a:solidFill>
                  <a:srgbClr val="00FFFF"/>
                </a:solidFill>
                <a:latin typeface="Cabin"/>
                <a:ea typeface="Cabin"/>
                <a:cs typeface="Cabin"/>
                <a:sym typeface="Cabin"/>
              </a:rPr>
              <a:t>entries</a:t>
            </a:r>
            <a:r>
              <a:rPr b="0" i="0" lang="en-US" sz="3600" u="none" cap="none" strike="noStrike">
                <a:solidFill>
                  <a:schemeClr val="lt1"/>
                </a:solidFill>
                <a:latin typeface="Cabin"/>
                <a:ea typeface="Cabin"/>
                <a:cs typeface="Cabin"/>
                <a:sym typeface="Cabin"/>
              </a:rPr>
              <a:t> in a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 actually it goes through all of the </a:t>
            </a:r>
            <a:r>
              <a:rPr b="0" i="0" lang="en-US" sz="3600" u="none" cap="none" strike="noStrike">
                <a:solidFill>
                  <a:srgbClr val="00FFFF"/>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 the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a:t>
            </a:r>
            <a:r>
              <a:rPr b="0" i="0" lang="en-US" sz="3600" u="none" cap="none" strike="noStrike">
                <a:solidFill>
                  <a:srgbClr val="00FFFF"/>
                </a:solidFill>
                <a:latin typeface="Cabin"/>
                <a:ea typeface="Cabin"/>
                <a:cs typeface="Cabin"/>
                <a:sym typeface="Cabin"/>
              </a:rPr>
              <a:t> looks up</a:t>
            </a:r>
            <a:r>
              <a:rPr b="0" i="0" lang="en-US" sz="3600" u="none" cap="none" strike="noStrik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 </a:t>
            </a: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1 , </a:t>
            </a: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42, </a:t>
            </a: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Retrieving lists of Keys and Values</a:t>
            </a:r>
          </a:p>
        </p:txBody>
      </p:sp>
      <p:sp>
        <p:nvSpPr>
          <p:cNvPr id="464" name="Shape 464"/>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 can get a list of </a:t>
            </a:r>
            <a:r>
              <a:rPr b="0" i="0" lang="en-US" sz="3600" u="none" cap="none" strike="noStrike">
                <a:solidFill>
                  <a:srgbClr val="00F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a:t>
            </a:r>
            <a:r>
              <a:rPr b="0" i="0" lang="en-US" sz="3600" u="none" cap="none" strike="noStrike">
                <a:solidFill>
                  <a:srgbClr val="FF00FF"/>
                </a:solidFill>
                <a:latin typeface="Cabin"/>
                <a:ea typeface="Cabin"/>
                <a:cs typeface="Cabin"/>
                <a:sym typeface="Cabin"/>
              </a:rPr>
              <a:t>values,</a:t>
            </a:r>
            <a:r>
              <a:rPr b="0" i="0" lang="en-US" sz="3600" u="none" cap="none" strike="noStrike">
                <a:solidFill>
                  <a:schemeClr val="lt1"/>
                </a:solidFill>
                <a:latin typeface="Cabin"/>
                <a:ea typeface="Cabin"/>
                <a:cs typeface="Cabin"/>
                <a:sym typeface="Cabin"/>
              </a:rPr>
              <a:t> or</a:t>
            </a:r>
            <a:r>
              <a:rPr b="0" i="0" lang="en-US" sz="3600" u="none" cap="none" strike="noStrike">
                <a:solidFill>
                  <a:srgbClr val="FF7F00"/>
                </a:solidFill>
                <a:latin typeface="Cabin"/>
                <a:ea typeface="Cabin"/>
                <a:cs typeface="Cabin"/>
                <a:sym typeface="Cabin"/>
              </a:rPr>
              <a:t> items (both)</a:t>
            </a:r>
            <a:r>
              <a:rPr b="0" i="0" lang="en-US" sz="3600" u="none" cap="none" strike="noStrik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rgbClr val="FF00FF"/>
                </a:solidFill>
                <a:latin typeface="Courier New"/>
                <a:ea typeface="Courier New"/>
                <a:cs typeface="Courier New"/>
                <a:sym typeface="Courier New"/>
              </a:rPr>
              <a:t> list</a:t>
            </a:r>
            <a:r>
              <a:rPr b="1"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cap="rnd" cmpd="sng" w="76200">
            <a:solidFill>
              <a:schemeClr val="lt1"/>
            </a:solidFill>
            <a:prstDash val="solid"/>
            <a:miter/>
            <a:headEnd len="med" w="med" type="stealth"/>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Bonus: Two Iteration Variables!</a:t>
            </a:r>
          </a:p>
        </p:txBody>
      </p:sp>
      <p:sp>
        <p:nvSpPr>
          <p:cNvPr id="473" name="Shape 473"/>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loop through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Each iteration, the first variable is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and the second variable is the </a:t>
            </a:r>
            <a:r>
              <a:rPr b="0" i="1" lang="en-US" sz="3600" u="none" cap="none" strike="noStrike">
                <a:solidFill>
                  <a:schemeClr val="lt1"/>
                </a:solidFill>
                <a:latin typeface="Cabin"/>
                <a:ea typeface="Cabin"/>
                <a:cs typeface="Cabin"/>
                <a:sym typeface="Cabin"/>
              </a:rPr>
              <a:t>corresponding</a:t>
            </a:r>
            <a:r>
              <a:rPr b="0" i="0" lang="en-US" sz="3600" u="none" cap="none" strike="noStrike">
                <a:solidFill>
                  <a:schemeClr val="lt1"/>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value </a:t>
            </a:r>
            <a:r>
              <a:rPr b="0" i="0" lang="en-US" sz="3600" u="none" cap="none" strike="noStrik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for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a:t>
            </a:r>
            <a:r>
              <a:rPr b="1" i="0" lang="en-US" sz="2800" u="none" cap="none" strike="noStrike">
                <a:solidFill>
                  <a:srgbClr val="FFFF00"/>
                </a:solidFill>
                <a:latin typeface="Courier New"/>
                <a:ea typeface="Courier New"/>
                <a:cs typeface="Courier New"/>
                <a:sym typeface="Courier New"/>
              </a:rPr>
              <a:t>bbb</a:t>
            </a:r>
            <a:r>
              <a:rPr b="1" i="0" lang="en-US" sz="2800" u="none" cap="none" strike="noStrike">
                <a:solidFill>
                  <a:schemeClr val="lt1"/>
                </a:solidFill>
                <a:latin typeface="Courier New"/>
                <a:ea typeface="Courier New"/>
                <a:cs typeface="Courier New"/>
                <a:sym typeface="Courier New"/>
              </a:rPr>
              <a:t> in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rgbClr val="FF00FF"/>
                </a:solidFill>
                <a:latin typeface="Courier New"/>
                <a:ea typeface="Courier New"/>
                <a:cs typeface="Courier New"/>
                <a:sym typeface="Courier New"/>
              </a:rPr>
              <a:t>.items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print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jan</a:t>
            </a:r>
            <a:r>
              <a:rPr b="1"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chuck</a:t>
            </a:r>
            <a:r>
              <a:rPr b="1"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fred</a:t>
            </a:r>
            <a:r>
              <a:rPr b="1"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a:t>
            </a:r>
            <a:r>
              <a:rPr b="1"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is not a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Collection</a:t>
            </a:r>
            <a:r>
              <a:rPr b="0" i="0" lang="en-US" sz="7600" u="none" cap="none" strike="noStrike">
                <a:solidFill>
                  <a:srgbClr val="FFFF00"/>
                </a:solidFill>
                <a:latin typeface="Arial"/>
                <a:ea typeface="Arial"/>
                <a:cs typeface="Arial"/>
                <a:sym typeface="Arial"/>
              </a:rPr>
              <a:t>”</a:t>
            </a:r>
          </a:p>
        </p:txBody>
      </p:sp>
      <p:sp>
        <p:nvSpPr>
          <p:cNvPr id="220" name="Shape 220"/>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Most of our </a:t>
            </a:r>
            <a:r>
              <a:rPr b="0" i="0" lang="en-US" sz="3600" u="none" cap="none" strike="noStrike">
                <a:solidFill>
                  <a:srgbClr val="00FF00"/>
                </a:solidFill>
                <a:latin typeface="Cabin"/>
                <a:ea typeface="Cabin"/>
                <a:cs typeface="Cabin"/>
                <a:sym typeface="Cabin"/>
              </a:rPr>
              <a:t>variables</a:t>
            </a:r>
            <a:r>
              <a:rPr b="0" i="0" lang="en-US" sz="3600" u="none" cap="none" strike="noStrike">
                <a:solidFill>
                  <a:schemeClr val="lt1"/>
                </a:solidFill>
                <a:latin typeface="Cabin"/>
                <a:ea typeface="Cabin"/>
                <a:cs typeface="Cabin"/>
                <a:sym typeface="Cabin"/>
              </a:rPr>
              <a:t> have one value in them - when we put a new value in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01" name="Shape 50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502" name="Shape 50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A Story of  Two Collections..</a:t>
            </a:r>
          </a:p>
        </p:txBody>
      </p:sp>
      <p:sp>
        <p:nvSpPr>
          <p:cNvPr id="227" name="Shape 22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linear collection of values that stay in order</a:t>
            </a:r>
          </a:p>
          <a:p>
            <a:pPr indent="-390906" lvl="0" marL="568706" marR="0" rtl="0" algn="l">
              <a:spcBef>
                <a:spcPts val="3500"/>
              </a:spcBef>
              <a:spcAft>
                <a:spcPts val="0"/>
              </a:spcAft>
              <a:buClr>
                <a:schemeClr val="lt1"/>
              </a:buClr>
              <a:buSzPct val="171000"/>
              <a:buFont typeface="Cabin"/>
              <a:buNone/>
            </a:pPr>
            <a:r>
              <a:t/>
            </a:r>
            <a:endParaRPr b="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bag</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1" name="Shape 25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9" name="Shape 259"/>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Lists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 we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 things we put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with a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lookup tag</a:t>
            </a:r>
            <a:r>
              <a:rPr b="0" i="0" lang="en-US" sz="3600" u="none" cap="none" strike="noStrik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FF00FF"/>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['money']</a:t>
            </a:r>
            <a:r>
              <a:rPr b="1"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['tissues']</a:t>
            </a:r>
            <a:r>
              <a:rPr b="1"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a:t>
            </a:r>
            <a:r>
              <a:rPr b="1" i="0" lang="en-US" sz="2400" u="none" cap="none" strike="noStrike">
                <a:solidFill>
                  <a:srgbClr val="00FFFF"/>
                </a:solidFill>
                <a:latin typeface="Courier New"/>
                <a:ea typeface="Courier New"/>
                <a:cs typeface="Courier New"/>
                <a:sym typeface="Courier New"/>
              </a:rPr>
              <a:t>'candy': 5</a:t>
            </a:r>
            <a:r>
              <a:rPr b="1" i="0" lang="en-US" sz="24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Comparing Lists and Dictionaries</a:t>
            </a:r>
          </a:p>
        </p:txBody>
      </p:sp>
      <p:sp>
        <p:nvSpPr>
          <p:cNvPr id="266" name="Shape 26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b="0" i="0" lang="en-US" sz="3600" u="none" cap="none" strike="noStrike">
                <a:solidFill>
                  <a:srgbClr val="00FF00"/>
                </a:solidFill>
                <a:latin typeface="Cabin"/>
                <a:ea typeface="Cabin"/>
                <a:cs typeface="Cabin"/>
                <a:sym typeface="Cabin"/>
              </a:rPr>
              <a:t>ists</a:t>
            </a:r>
            <a:r>
              <a:rPr b="0" i="0" lang="en-US" sz="3600" u="none" cap="none" strike="noStrike">
                <a:solidFill>
                  <a:schemeClr val="lt1"/>
                </a:solidFill>
                <a:latin typeface="Cabin"/>
                <a:ea typeface="Cabin"/>
                <a:cs typeface="Cabin"/>
                <a:sym typeface="Cabin"/>
              </a:rPr>
              <a:t> except that they use </a:t>
            </a:r>
            <a:r>
              <a:rPr b="0" i="0" lang="en-US" sz="3600" u="none" cap="none" strike="noStrike">
                <a:solidFill>
                  <a:srgbClr val="FF7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instead of </a:t>
            </a:r>
            <a:r>
              <a:rPr b="0" i="0" lang="en-US" sz="3600" u="none" cap="none" strike="noStrike">
                <a:solidFill>
                  <a:srgbClr val="FFFFFF"/>
                </a:solidFill>
                <a:latin typeface="Cabin"/>
                <a:ea typeface="Cabin"/>
                <a:cs typeface="Cabin"/>
                <a:sym typeface="Cabin"/>
              </a:rPr>
              <a:t>numbers</a:t>
            </a:r>
            <a:r>
              <a:rPr b="0" i="0" lang="en-US" sz="3600" u="none" cap="none" strike="noStrike">
                <a:solidFill>
                  <a:schemeClr val="lt1"/>
                </a:solidFill>
                <a:latin typeface="Cabin"/>
                <a:ea typeface="Cabin"/>
                <a:cs typeface="Cabin"/>
                <a:sym typeface="Cabin"/>
              </a:rPr>
              <a:t> to look up </a:t>
            </a:r>
            <a:r>
              <a:rPr b="0" i="0" lang="en-US" sz="3600" u="none" cap="none" strike="noStrik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FFFF"/>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