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256" r:id="rId2"/>
    <p:sldId id="363" r:id="rId3"/>
    <p:sldId id="406" r:id="rId4"/>
    <p:sldId id="327" r:id="rId5"/>
    <p:sldId id="391" r:id="rId6"/>
    <p:sldId id="367" r:id="rId7"/>
    <p:sldId id="370" r:id="rId8"/>
    <p:sldId id="329" r:id="rId9"/>
    <p:sldId id="364" r:id="rId10"/>
    <p:sldId id="366" r:id="rId11"/>
    <p:sldId id="368" r:id="rId12"/>
    <p:sldId id="389" r:id="rId13"/>
    <p:sldId id="399" r:id="rId14"/>
    <p:sldId id="371" r:id="rId15"/>
    <p:sldId id="318" r:id="rId16"/>
    <p:sldId id="373" r:id="rId17"/>
    <p:sldId id="346" r:id="rId18"/>
    <p:sldId id="400" r:id="rId19"/>
    <p:sldId id="357" r:id="rId20"/>
    <p:sldId id="392" r:id="rId21"/>
    <p:sldId id="376" r:id="rId22"/>
    <p:sldId id="377" r:id="rId23"/>
    <p:sldId id="401" r:id="rId24"/>
    <p:sldId id="379" r:id="rId25"/>
    <p:sldId id="380" r:id="rId26"/>
    <p:sldId id="390" r:id="rId27"/>
    <p:sldId id="402" r:id="rId28"/>
    <p:sldId id="382" r:id="rId29"/>
    <p:sldId id="383" r:id="rId30"/>
    <p:sldId id="393" r:id="rId31"/>
    <p:sldId id="403" r:id="rId32"/>
    <p:sldId id="394" r:id="rId33"/>
    <p:sldId id="395" r:id="rId34"/>
    <p:sldId id="405" r:id="rId35"/>
    <p:sldId id="404" r:id="rId36"/>
    <p:sldId id="396" r:id="rId37"/>
    <p:sldId id="397" r:id="rId38"/>
    <p:sldId id="398" r:id="rId39"/>
    <p:sldId id="384" r:id="rId40"/>
    <p:sldId id="298" r:id="rId41"/>
    <p:sldId id="299" r:id="rId42"/>
    <p:sldId id="385" r:id="rId43"/>
    <p:sldId id="386" r:id="rId44"/>
    <p:sldId id="387" r:id="rId45"/>
    <p:sldId id="293" r:id="rId46"/>
    <p:sldId id="388" r:id="rId47"/>
    <p:sldId id="305" r:id="rId48"/>
    <p:sldId id="369" r:id="rId49"/>
  </p:sldIdLst>
  <p:sldSz cx="9144000" cy="6858000" type="overhead"/>
  <p:notesSz cx="7023100" cy="93091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den, Orla" initials="HO" lastIdx="2" clrIdx="0">
    <p:extLst>
      <p:ext uri="{19B8F6BF-5375-455C-9EA6-DF929625EA0E}">
        <p15:presenceInfo xmlns:p15="http://schemas.microsoft.com/office/powerpoint/2012/main" userId="S-1-5-21-2123657697-1048450214-1287535205-4561" providerId="AD"/>
      </p:ext>
    </p:extLst>
  </p:cmAuthor>
  <p:cmAuthor id="2" name="Hayes, Jessica" initials="HJ" lastIdx="9" clrIdx="1">
    <p:extLst>
      <p:ext uri="{19B8F6BF-5375-455C-9EA6-DF929625EA0E}">
        <p15:presenceInfo xmlns:p15="http://schemas.microsoft.com/office/powerpoint/2012/main" userId="S-1-5-21-2123657697-1048450214-1287535205-108177" providerId="AD"/>
      </p:ext>
    </p:extLst>
  </p:cmAuthor>
  <p:cmAuthor id="3" name="Philip Pantoja" initials="PMP" lastIdx="14" clrIdx="2">
    <p:extLst>
      <p:ext uri="{19B8F6BF-5375-455C-9EA6-DF929625EA0E}">
        <p15:presenceInfo xmlns:p15="http://schemas.microsoft.com/office/powerpoint/2012/main" userId="Philip Panto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38F"/>
    <a:srgbClr val="002E62"/>
    <a:srgbClr val="FBCE33"/>
    <a:srgbClr val="D6D105"/>
    <a:srgbClr val="002164"/>
    <a:srgbClr val="003399"/>
    <a:srgbClr val="EAEAEA"/>
    <a:srgbClr val="3366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0643" autoAdjust="0"/>
  </p:normalViewPr>
  <p:slideViewPr>
    <p:cSldViewPr>
      <p:cViewPr varScale="1">
        <p:scale>
          <a:sx n="92" d="100"/>
          <a:sy n="92" d="100"/>
        </p:scale>
        <p:origin x="21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1450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3"/>
            <a:ext cx="30416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RAND HRS Data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1450" y="8843963"/>
            <a:ext cx="30416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A67CB300-B58E-48DE-8737-8DF6CF823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1450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416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1450" y="8843963"/>
            <a:ext cx="30416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BBDD14D3-7EE1-4787-9C03-E3FCB7FBA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7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DD2A7A8-2FC6-495A-B319-BE7375524303}" type="slidenum">
              <a:rPr lang="en-US" altLang="en-US" sz="1200" b="0" i="0" smtClean="0">
                <a:latin typeface="Times New Roman" pitchFamily="18" charset="0"/>
              </a:rPr>
              <a:pPr/>
              <a:t>1</a:t>
            </a:fld>
            <a:endParaRPr lang="en-US" altLang="en-US" sz="1200" b="0" i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8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76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11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C99C40-AD30-435F-9AB7-B5505E92797F}" type="slidenum">
              <a:rPr lang="en-US" altLang="en-US" sz="1200" b="0" i="0" smtClean="0">
                <a:latin typeface="Times New Roman" pitchFamily="18" charset="0"/>
              </a:rPr>
              <a:pPr/>
              <a:t>15</a:t>
            </a:fld>
            <a:endParaRPr lang="en-US" altLang="en-US" sz="1200" b="0" i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3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97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0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327E53-3500-4148-92E6-A237870B53B1}" type="slidenum">
              <a:rPr lang="en-US" altLang="en-US" sz="1200" b="0" i="0" smtClean="0">
                <a:latin typeface="Times New Roman" pitchFamily="18" charset="0"/>
              </a:rPr>
              <a:pPr/>
              <a:t>19</a:t>
            </a:fld>
            <a:endParaRPr lang="en-US" altLang="en-US" sz="1200" b="0" i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0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38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12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4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17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9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00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78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27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6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D6E07-CA3B-431C-8F7B-8B64D8C0AB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4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80F82C8-D9F8-4174-B762-BD9588ED23C2}" type="slidenum">
              <a:rPr lang="en-US" altLang="en-US" sz="1200" b="0" i="0" smtClean="0">
                <a:latin typeface="Times New Roman" pitchFamily="18" charset="0"/>
              </a:rPr>
              <a:pPr/>
              <a:t>4</a:t>
            </a:fld>
            <a:endParaRPr lang="en-US" altLang="en-US" sz="1200" b="0" i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4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5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25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71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66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74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71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3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103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5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8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8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400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108637E-442B-46D8-A3B9-C9BAE56DDC79}" type="slidenum">
              <a:rPr lang="en-US" altLang="en-US" sz="1200" b="0" i="0" smtClean="0">
                <a:latin typeface="Times New Roman" pitchFamily="18" charset="0"/>
              </a:rPr>
              <a:pPr/>
              <a:t>45</a:t>
            </a:fld>
            <a:endParaRPr lang="en-US" altLang="en-US" sz="1200" b="0" i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1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24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71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3375"/>
            <a:ext cx="50641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83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263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8938"/>
            <a:ext cx="2286000" cy="5526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8938"/>
            <a:ext cx="6705600" cy="5526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91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8938"/>
            <a:ext cx="9144000" cy="611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47713" y="1482725"/>
            <a:ext cx="7772400" cy="44323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4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361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53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7713" y="1482725"/>
            <a:ext cx="3810000" cy="443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113" y="1482725"/>
            <a:ext cx="3810000" cy="443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032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038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17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7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625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75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388938"/>
            <a:ext cx="9144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713" y="1482725"/>
            <a:ext cx="77724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823644" y="6565777"/>
            <a:ext cx="2244156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1" tIns="45245" rIns="92051" bIns="45245">
            <a:spAutoFit/>
          </a:bodyPr>
          <a:lstStyle>
            <a:lvl1pPr defTabSz="9080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80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80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80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80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altLang="en-US" sz="900" i="0" dirty="0"/>
              <a:t>RAND HRS Data Files - </a:t>
            </a:r>
            <a:fld id="{7EDDA1B8-7C59-4AB0-8812-ABB4390556DA}" type="slidenum">
              <a:rPr lang="en-US" altLang="en-US" sz="900" i="0" smtClean="0"/>
              <a:pPr algn="r">
                <a:lnSpc>
                  <a:spcPct val="90000"/>
                </a:lnSpc>
                <a:defRPr/>
              </a:pPr>
              <a:t>‹#›</a:t>
            </a:fld>
            <a:r>
              <a:rPr lang="en-US" altLang="en-US" sz="900" i="0" dirty="0"/>
              <a:t>  June-2018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82"/>
          <a:stretch/>
        </p:blipFill>
        <p:spPr bwMode="auto">
          <a:xfrm>
            <a:off x="152400" y="6248003"/>
            <a:ext cx="534714" cy="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Franklin Gothic Medium" panose="020B0603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Char char="•"/>
        <a:defRPr sz="3200" b="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0">
          <a:solidFill>
            <a:schemeClr val="tx1"/>
          </a:solidFill>
          <a:latin typeface="Franklin Gothic Book" panose="020B05030201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sz="2400" b="0">
          <a:solidFill>
            <a:schemeClr val="tx1"/>
          </a:solidFill>
          <a:latin typeface="Franklin Gothic Book" panose="020B05030201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000" b="0">
          <a:solidFill>
            <a:schemeClr val="tx1"/>
          </a:solidFill>
          <a:latin typeface="Franklin Gothic Book" panose="020B05030201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 b="0">
          <a:solidFill>
            <a:schemeClr val="tx1"/>
          </a:solidFill>
          <a:latin typeface="Franklin Gothic Book" panose="020B050302010202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.org/pubs/working_papers/WR1150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rs.isr.umich.edu/data-product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.org/labor/aging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andhrshelp@rand.or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105400"/>
            <a:ext cx="6400800" cy="914400"/>
          </a:xfrm>
          <a:noFill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2800" dirty="0"/>
              <a:t>RAND Center for the Study of Aging</a:t>
            </a:r>
          </a:p>
          <a:p>
            <a:pPr marL="0" indent="0" algn="ctr">
              <a:buFontTx/>
              <a:buNone/>
            </a:pPr>
            <a:r>
              <a:rPr lang="en-US" altLang="en-US" sz="2200" dirty="0"/>
              <a:t>June 2018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2365375"/>
          </a:xfrm>
          <a:noFill/>
        </p:spPr>
        <p:txBody>
          <a:bodyPr/>
          <a:lstStyle/>
          <a:p>
            <a:r>
              <a:rPr lang="en-US" altLang="en-US" dirty="0"/>
              <a:t>Complementing the Health and Retirement Study:</a:t>
            </a:r>
            <a:br>
              <a:rPr lang="en-US" altLang="en-US" sz="2800" dirty="0"/>
            </a:br>
            <a:r>
              <a:rPr lang="en-US" altLang="en-US" sz="2800" dirty="0"/>
              <a:t> </a:t>
            </a:r>
            <a:br>
              <a:rPr lang="en-US" altLang="en-US" dirty="0"/>
            </a:br>
            <a:r>
              <a:rPr lang="en-US" altLang="en-US" dirty="0"/>
              <a:t>RAND HRS Data Files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Who (and What Survey) Is In Each Wave?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87198"/>
              </p:ext>
            </p:extLst>
          </p:nvPr>
        </p:nvGraphicFramePr>
        <p:xfrm>
          <a:off x="1424150" y="1043150"/>
          <a:ext cx="6248400" cy="5373582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0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Wave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Core Survey Year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Cohorts</a:t>
                      </a:r>
                      <a:b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Included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1992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HRS,</a:t>
                      </a:r>
                      <a:b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AHEAD</a:t>
                      </a:r>
                    </a:p>
                  </a:txBody>
                  <a:tcPr marL="6882" marR="6882" marT="68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1993, 1994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1995, 1996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HRS, AHEAD,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CODA, WB</a:t>
                      </a:r>
                    </a:p>
                  </a:txBody>
                  <a:tcPr marL="6882" marR="6882" marT="68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HRS, AHEAD,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CODA, WB, EBB</a:t>
                      </a:r>
                    </a:p>
                  </a:txBody>
                  <a:tcPr marL="6882" marR="6882" marT="68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HRS, AHEAD,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CODA, WB, EBB, MBB</a:t>
                      </a:r>
                    </a:p>
                  </a:txBody>
                  <a:tcPr marL="6882" marR="6882" marT="68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What’s In RAND HRS Longitudinal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8925"/>
            <a:ext cx="7910513" cy="4308475"/>
          </a:xfrm>
        </p:spPr>
        <p:txBody>
          <a:bodyPr/>
          <a:lstStyle/>
          <a:p>
            <a:r>
              <a:rPr lang="en-US" sz="2600" dirty="0"/>
              <a:t>Derived variables drawn from </a:t>
            </a:r>
            <a:r>
              <a:rPr lang="en-US" sz="2600" b="1" dirty="0">
                <a:solidFill>
                  <a:srgbClr val="66338F"/>
                </a:solidFill>
              </a:rPr>
              <a:t>Tracker</a:t>
            </a:r>
            <a:r>
              <a:rPr lang="en-US" sz="2600" dirty="0"/>
              <a:t> and respondent and household level modules of </a:t>
            </a:r>
            <a:r>
              <a:rPr lang="en-US" sz="2600" b="1" dirty="0">
                <a:solidFill>
                  <a:srgbClr val="66338F"/>
                </a:solidFill>
              </a:rPr>
              <a:t>Core HRS</a:t>
            </a:r>
            <a:r>
              <a:rPr lang="en-US" sz="2600" dirty="0"/>
              <a:t> data</a:t>
            </a:r>
          </a:p>
          <a:p>
            <a:r>
              <a:rPr lang="en-US" sz="2600" b="1" dirty="0">
                <a:solidFill>
                  <a:srgbClr val="66338F"/>
                </a:solidFill>
              </a:rPr>
              <a:t>Sections</a:t>
            </a:r>
            <a:r>
              <a:rPr lang="en-US" sz="2600" dirty="0"/>
              <a:t> include demographics, health, income, financial and housing wealth, family structure, employment history, retirement plans</a:t>
            </a:r>
          </a:p>
          <a:p>
            <a:r>
              <a:rPr lang="en-US" sz="2600" dirty="0"/>
              <a:t>Key variables (w=wave):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/>
              <a:t>HHIDPN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66338F"/>
                </a:solidFill>
              </a:rPr>
              <a:t>unique identifie</a:t>
            </a:r>
            <a:r>
              <a:rPr lang="en-US" sz="2000" dirty="0"/>
              <a:t>r that can be used to merge the RAND HRS Longitudinal File with other HRS and RAND datasets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 err="1"/>
              <a:t>SwHHIDPN</a:t>
            </a:r>
            <a:r>
              <a:rPr lang="en-US" sz="2000" dirty="0"/>
              <a:t>: HHIDPN for a </a:t>
            </a:r>
            <a:r>
              <a:rPr lang="en-US" sz="2000" b="1" dirty="0">
                <a:solidFill>
                  <a:srgbClr val="66338F"/>
                </a:solidFill>
              </a:rPr>
              <a:t>respondent’s spouse</a:t>
            </a:r>
            <a:r>
              <a:rPr lang="en-US" sz="2000" dirty="0"/>
              <a:t> in a given wave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 err="1"/>
              <a:t>INWw</a:t>
            </a:r>
            <a:r>
              <a:rPr lang="en-US" sz="2000" dirty="0"/>
              <a:t>: flags that identify whether a respondent </a:t>
            </a:r>
            <a:r>
              <a:rPr lang="en-US" sz="2000" b="1" dirty="0">
                <a:solidFill>
                  <a:srgbClr val="66338F"/>
                </a:solidFill>
              </a:rPr>
              <a:t>completed a particular survey </a:t>
            </a:r>
            <a:r>
              <a:rPr lang="en-US" sz="2000" dirty="0"/>
              <a:t>wave</a:t>
            </a:r>
          </a:p>
        </p:txBody>
      </p:sp>
    </p:spTree>
    <p:extLst>
      <p:ext uri="{BB962C8B-B14F-4D97-AF65-F5344CB8AC3E}">
        <p14:creationId xmlns:p14="http://schemas.microsoft.com/office/powerpoint/2010/main" val="92330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11187"/>
          </a:xfrm>
        </p:spPr>
        <p:txBody>
          <a:bodyPr/>
          <a:lstStyle/>
          <a:p>
            <a:r>
              <a:rPr lang="en-US" sz="4000" dirty="0"/>
              <a:t>Example: Tenure at Current Job 2012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447800"/>
          </a:xfrm>
        </p:spPr>
        <p:txBody>
          <a:bodyPr/>
          <a:lstStyle/>
          <a:p>
            <a:r>
              <a:rPr lang="en-US" sz="2000" dirty="0"/>
              <a:t>If working, the respondent is asked about </a:t>
            </a:r>
            <a:r>
              <a:rPr lang="en-US" sz="2000" b="1" dirty="0">
                <a:solidFill>
                  <a:srgbClr val="66338F"/>
                </a:solidFill>
              </a:rPr>
              <a:t>job start date</a:t>
            </a:r>
            <a:r>
              <a:rPr lang="en-US" sz="2000" dirty="0"/>
              <a:t> at first interview</a:t>
            </a:r>
          </a:p>
          <a:p>
            <a:r>
              <a:rPr lang="en-US" sz="2000" dirty="0"/>
              <a:t>If respondent is still working at same job in subsequent interview, job start date question is </a:t>
            </a:r>
            <a:r>
              <a:rPr lang="en-US" sz="2000" b="1" dirty="0">
                <a:solidFill>
                  <a:srgbClr val="66338F"/>
                </a:solidFill>
              </a:rPr>
              <a:t>not repeated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31586"/>
              </p:ext>
            </p:extLst>
          </p:nvPr>
        </p:nvGraphicFramePr>
        <p:xfrm>
          <a:off x="228600" y="2590799"/>
          <a:ext cx="2641600" cy="1476375"/>
        </p:xfrm>
        <a:graphic>
          <a:graphicData uri="http://schemas.openxmlformats.org/drawingml/2006/table">
            <a:tbl>
              <a:tblPr/>
              <a:tblGrid>
                <a:gridCol w="6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NJ020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NJ248/9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Working?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99806"/>
              </p:ext>
            </p:extLst>
          </p:nvPr>
        </p:nvGraphicFramePr>
        <p:xfrm>
          <a:off x="3302000" y="2590799"/>
          <a:ext cx="2641600" cy="1476375"/>
        </p:xfrm>
        <a:graphic>
          <a:graphicData uri="http://schemas.openxmlformats.org/drawingml/2006/table">
            <a:tbl>
              <a:tblPr/>
              <a:tblGrid>
                <a:gridCol w="6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MJ020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MJ248/9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Working?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08038"/>
              </p:ext>
            </p:extLst>
          </p:nvPr>
        </p:nvGraphicFramePr>
        <p:xfrm>
          <a:off x="6353175" y="2590799"/>
          <a:ext cx="2565401" cy="1476375"/>
        </p:xfrm>
        <a:graphic>
          <a:graphicData uri="http://schemas.openxmlformats.org/drawingml/2006/table">
            <a:tbl>
              <a:tblPr/>
              <a:tblGrid>
                <a:gridCol w="53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2008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LJ020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LJ248/9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Working?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8600" y="2057400"/>
            <a:ext cx="8686800" cy="400110"/>
            <a:chOff x="762000" y="2438400"/>
            <a:chExt cx="7353300" cy="411699"/>
          </a:xfrm>
        </p:grpSpPr>
        <p:sp>
          <p:nvSpPr>
            <p:cNvPr id="10" name="TextBox 9"/>
            <p:cNvSpPr txBox="1"/>
            <p:nvPr/>
          </p:nvSpPr>
          <p:spPr>
            <a:xfrm>
              <a:off x="762000" y="2438400"/>
              <a:ext cx="7353300" cy="41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0" dirty="0">
                  <a:latin typeface="Franklin Gothic Book" panose="020B0503020102020204" pitchFamily="34" charset="0"/>
                </a:rPr>
                <a:t>Raw HRS Employment Data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762000" y="2827247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62000" y="2443619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 bwMode="auto">
          <a:xfrm>
            <a:off x="2870200" y="3328986"/>
            <a:ext cx="431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338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69000" y="3324223"/>
            <a:ext cx="431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338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28600" y="4200464"/>
            <a:ext cx="8686800" cy="400110"/>
          </a:xfrm>
          <a:prstGeom prst="rect">
            <a:avLst/>
          </a:prstGeom>
          <a:solidFill>
            <a:srgbClr val="66338F"/>
          </a:solidFill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RAND HRS Longitudinal File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73477"/>
              </p:ext>
            </p:extLst>
          </p:nvPr>
        </p:nvGraphicFramePr>
        <p:xfrm>
          <a:off x="1866900" y="5324475"/>
          <a:ext cx="5372100" cy="11811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 /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R8JCTEN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R9JCTEN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R10JCTEN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R11JCTEN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1000" y="45720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latin typeface="Franklin Gothic Book" panose="020B0503020102020204" pitchFamily="34" charset="0"/>
              </a:rPr>
              <a:t>The amount of time working at the job is </a:t>
            </a:r>
            <a:r>
              <a:rPr lang="en-US" sz="20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carried forward</a:t>
            </a:r>
            <a:r>
              <a:rPr lang="en-US" sz="2000" b="0" i="0" dirty="0">
                <a:latin typeface="Franklin Gothic Book" panose="020B0503020102020204" pitchFamily="34" charset="0"/>
              </a:rPr>
              <a:t>, as appropriate, so to find job tenure in 2012, you need only look at R11JCTEN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4425" y="5238750"/>
            <a:ext cx="1130300" cy="1333500"/>
          </a:xfrm>
          <a:prstGeom prst="rect">
            <a:avLst/>
          </a:prstGeom>
          <a:noFill/>
          <a:ln w="381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8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(V2)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81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15854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3" grpId="0" animBg="1"/>
      <p:bldP spid="14" grpId="0"/>
      <p:bldP spid="16" grpId="0" animBg="1"/>
      <p:bldP spid="4" grpId="0"/>
      <p:bldP spid="10" grpId="0" animBg="1"/>
      <p:bldP spid="19" grpId="0" animBg="1"/>
      <p:bldP spid="7" grpId="0"/>
      <p:bldP spid="18" grpId="0" animBg="1"/>
      <p:bldP spid="17" grpId="0" animBg="1"/>
      <p:bldP spid="6" grpId="0"/>
      <p:bldP spid="20" grpId="0" animBg="1"/>
      <p:bldP spid="21" grpId="0" animBg="1"/>
      <p:bldP spid="5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 HRS Fat Files 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09600" y="1482725"/>
            <a:ext cx="8077200" cy="439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0" i="0" dirty="0"/>
              <a:t>One </a:t>
            </a:r>
            <a:r>
              <a:rPr lang="en-US" sz="2600" b="1" i="0" dirty="0">
                <a:solidFill>
                  <a:srgbClr val="66338F"/>
                </a:solidFill>
              </a:rPr>
              <a:t>file for each survey</a:t>
            </a:r>
            <a:r>
              <a:rPr lang="en-US" sz="2600" b="0" i="0" dirty="0"/>
              <a:t> year (1992, 1993, 1994, etc.)</a:t>
            </a:r>
            <a:endParaRPr lang="en-US" sz="2600" b="0" i="0" baseline="30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0" i="0" dirty="0"/>
              <a:t>Contain </a:t>
            </a:r>
            <a:r>
              <a:rPr lang="en-US" sz="2600" b="1" i="0" dirty="0">
                <a:solidFill>
                  <a:srgbClr val="66338F"/>
                </a:solidFill>
              </a:rPr>
              <a:t>most raw</a:t>
            </a:r>
            <a:r>
              <a:rPr lang="en-US" sz="2600" b="0" i="0" dirty="0"/>
              <a:t> HRS variables from household and respondent level </a:t>
            </a:r>
            <a:r>
              <a:rPr lang="en-US" sz="2600" b="1" i="0" dirty="0">
                <a:solidFill>
                  <a:srgbClr val="66338F"/>
                </a:solidFill>
              </a:rPr>
              <a:t>core modules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0" i="0" dirty="0"/>
              <a:t>Merged to the </a:t>
            </a:r>
            <a:r>
              <a:rPr lang="en-US" sz="2600" b="1" i="0" dirty="0">
                <a:solidFill>
                  <a:srgbClr val="66338F"/>
                </a:solidFill>
              </a:rPr>
              <a:t>respondent</a:t>
            </a:r>
            <a:r>
              <a:rPr lang="en-US" sz="2600" b="0" i="0" dirty="0"/>
              <a:t> level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Each Fat file can be </a:t>
            </a:r>
            <a:r>
              <a:rPr lang="en-US" sz="2600" b="1" dirty="0">
                <a:solidFill>
                  <a:srgbClr val="66338F"/>
                </a:solidFill>
              </a:rPr>
              <a:t>easily merged</a:t>
            </a:r>
            <a:r>
              <a:rPr lang="en-US" sz="2600" dirty="0"/>
              <a:t> with other Fat files, RAND HRS data files, and raw HRS modules</a:t>
            </a:r>
          </a:p>
          <a:p>
            <a:pPr marL="800100" lvl="1" indent="-457200">
              <a:buFont typeface="Franklin Gothic Book" panose="020B0503020102020204" pitchFamily="34" charset="0"/>
              <a:buChar char="−"/>
            </a:pPr>
            <a:r>
              <a:rPr lang="en-US" sz="2600" dirty="0"/>
              <a:t>Merge to RAND HRS data files with </a:t>
            </a:r>
            <a:r>
              <a:rPr lang="en-US" sz="2600" b="1" dirty="0">
                <a:solidFill>
                  <a:srgbClr val="66338F"/>
                </a:solidFill>
              </a:rPr>
              <a:t>HHIDPN</a:t>
            </a:r>
          </a:p>
          <a:p>
            <a:pPr marL="800100" lvl="1" indent="-457200">
              <a:buFont typeface="Franklin Gothic Book" panose="020B0503020102020204" pitchFamily="34" charset="0"/>
              <a:buChar char="−"/>
            </a:pPr>
            <a:r>
              <a:rPr lang="en-US" sz="2600" dirty="0"/>
              <a:t>Merge</a:t>
            </a:r>
            <a:r>
              <a:rPr lang="en-US" sz="2600" b="1" dirty="0">
                <a:solidFill>
                  <a:srgbClr val="66338F"/>
                </a:solidFill>
              </a:rPr>
              <a:t> </a:t>
            </a:r>
            <a:r>
              <a:rPr lang="en-US" sz="2600" dirty="0"/>
              <a:t>to raw HRS modules with a combination of </a:t>
            </a:r>
            <a:r>
              <a:rPr lang="en-US" sz="2600" b="1" dirty="0">
                <a:solidFill>
                  <a:srgbClr val="66338F"/>
                </a:solidFill>
              </a:rPr>
              <a:t>HHID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66338F"/>
                </a:solidFill>
              </a:rPr>
              <a:t>PN</a:t>
            </a:r>
          </a:p>
          <a:p>
            <a:pPr marL="176213" lvl="1" indent="-176213">
              <a:buNone/>
            </a:pPr>
            <a:endParaRPr lang="en-US" sz="1600" baseline="30000" dirty="0"/>
          </a:p>
          <a:p>
            <a:pPr marL="176213" lvl="1" indent="-176213">
              <a:buNone/>
            </a:pP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395312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What’s in RAND HRS Fat Files?</a:t>
            </a:r>
            <a:br>
              <a:rPr lang="en-US" altLang="en-US" sz="2400" dirty="0"/>
            </a:br>
            <a:r>
              <a:rPr lang="en-US" altLang="en-US" sz="2400" dirty="0"/>
              <a:t>(one for each survey year)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0600" y="1525871"/>
            <a:ext cx="3124200" cy="2870463"/>
            <a:chOff x="475600" y="990600"/>
            <a:chExt cx="3124200" cy="2252277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533400" y="990600"/>
              <a:ext cx="2971800" cy="2252277"/>
            </a:xfrm>
            <a:prstGeom prst="roundRect">
              <a:avLst/>
            </a:prstGeom>
            <a:solidFill>
              <a:srgbClr val="002E62"/>
            </a:solidFill>
            <a:ln w="3175" cap="flat" cmpd="sng" algn="ctr">
              <a:solidFill>
                <a:srgbClr val="002E6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475600" y="1096694"/>
              <a:ext cx="3124200" cy="171460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tx1"/>
                </a:buClr>
                <a:buSzPct val="115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tx1"/>
                </a:buClr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HOUSEHOLD 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 u="sng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MODULES</a:t>
              </a:r>
              <a:r>
                <a:rPr lang="en-US" altLang="en-US" sz="20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: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Preload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Coverscreen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 (</a:t>
              </a: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CsR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Family Structure (</a:t>
              </a: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FamR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Housing (</a:t>
              </a: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Assets and Income (</a:t>
              </a: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Asset Change (</a:t>
              </a: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76800" y="1486223"/>
            <a:ext cx="3439510" cy="5006357"/>
            <a:chOff x="5257800" y="1066801"/>
            <a:chExt cx="3668110" cy="5181600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5257800" y="1066801"/>
              <a:ext cx="3657600" cy="5181600"/>
            </a:xfrm>
            <a:prstGeom prst="roundRect">
              <a:avLst/>
            </a:prstGeom>
            <a:solidFill>
              <a:srgbClr val="002E6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5268310" y="1201795"/>
              <a:ext cx="3657600" cy="481010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tx1"/>
                </a:buClr>
                <a:buSzPct val="115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tx1"/>
                </a:buClr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RESPONDENT 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 u="sng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MODULES</a:t>
              </a:r>
              <a:r>
                <a:rPr lang="en-US" altLang="en-US" sz="20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: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Preload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Coverscreen</a:t>
              </a:r>
              <a:endParaRPr lang="en-US" altLang="en-US" sz="1600" b="0" i="0" dirty="0">
                <a:solidFill>
                  <a:srgbClr val="FBCE33"/>
                </a:solidFill>
                <a:latin typeface="Franklin Gothic Book" panose="020B05030201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Demographics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Physical Health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Cognition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Parents and Siblings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Functional Limitations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Physical Measures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Employment (1-6 sections)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Health Services and Insurance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Expectations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Widowhood and Divorce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Wills and Life Insurance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Experimental Modules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Event History and Social Security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Interviewer Observations</a:t>
              </a:r>
            </a:p>
          </p:txBody>
        </p:sp>
      </p:grp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2362200" y="4495800"/>
            <a:ext cx="381000" cy="685800"/>
          </a:xfrm>
          <a:prstGeom prst="downArrow">
            <a:avLst>
              <a:gd name="adj1" fmla="val 50000"/>
              <a:gd name="adj2" fmla="val 80000"/>
            </a:avLst>
          </a:prstGeom>
          <a:solidFill>
            <a:schemeClr val="bg1"/>
          </a:solidFill>
          <a:ln w="38100" algn="ctr">
            <a:solidFill>
              <a:srgbClr val="66338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4038600" y="5562600"/>
            <a:ext cx="740980" cy="381000"/>
          </a:xfrm>
          <a:prstGeom prst="leftArrow">
            <a:avLst>
              <a:gd name="adj1" fmla="val 50000"/>
              <a:gd name="adj2" fmla="val 96429"/>
            </a:avLst>
          </a:prstGeom>
          <a:noFill/>
          <a:ln w="38100" algn="ctr">
            <a:solidFill>
              <a:srgbClr val="66338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174530" y="5257800"/>
            <a:ext cx="2762900" cy="769441"/>
          </a:xfrm>
          <a:prstGeom prst="rect">
            <a:avLst/>
          </a:prstGeom>
          <a:solidFill>
            <a:srgbClr val="66338F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RESPONDENT LEVEL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FAT FILE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Translating Household Level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482725"/>
            <a:ext cx="4329112" cy="4432300"/>
          </a:xfrm>
        </p:spPr>
        <p:txBody>
          <a:bodyPr/>
          <a:lstStyle/>
          <a:p>
            <a:r>
              <a:rPr lang="en-US" sz="2800" dirty="0"/>
              <a:t>Some raw HRS modules are only </a:t>
            </a:r>
            <a:r>
              <a:rPr lang="en-US" sz="2800" b="1" dirty="0">
                <a:solidFill>
                  <a:srgbClr val="66338F"/>
                </a:solidFill>
              </a:rPr>
              <a:t>asked of one member</a:t>
            </a:r>
            <a:r>
              <a:rPr lang="en-US" sz="2800" dirty="0"/>
              <a:t> of a household</a:t>
            </a:r>
          </a:p>
          <a:p>
            <a:r>
              <a:rPr lang="en-US" sz="2800" dirty="0"/>
              <a:t>Information from these modules are </a:t>
            </a:r>
            <a:r>
              <a:rPr lang="en-US" sz="2800" b="1" dirty="0">
                <a:solidFill>
                  <a:srgbClr val="66338F"/>
                </a:solidFill>
              </a:rPr>
              <a:t>attached to both</a:t>
            </a:r>
            <a:r>
              <a:rPr lang="en-US" sz="2800" dirty="0"/>
              <a:t> the respondent and spouse record, with </a:t>
            </a:r>
            <a:r>
              <a:rPr lang="en-US" sz="2800" b="1" dirty="0">
                <a:solidFill>
                  <a:srgbClr val="66338F"/>
                </a:solidFill>
              </a:rPr>
              <a:t>additional variables</a:t>
            </a:r>
            <a:r>
              <a:rPr lang="en-US" sz="2800" dirty="0"/>
              <a:t> to clarify to whom information applies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7737"/>
            <a:ext cx="3505200" cy="2870463"/>
            <a:chOff x="475600" y="990600"/>
            <a:chExt cx="3124200" cy="2252277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533400" y="990600"/>
              <a:ext cx="2971800" cy="2252277"/>
            </a:xfrm>
            <a:prstGeom prst="roundRect">
              <a:avLst/>
            </a:prstGeom>
            <a:solidFill>
              <a:srgbClr val="002E62"/>
            </a:solidFill>
            <a:ln w="3175" cap="flat" cmpd="sng" algn="ctr">
              <a:solidFill>
                <a:srgbClr val="002E6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75600" y="1096694"/>
              <a:ext cx="3124200" cy="1907799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tx1"/>
                </a:buClr>
                <a:buSzPct val="115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tx1"/>
                </a:buClr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HOUSEHOLD 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MODULES: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Preload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Coverscreen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 (</a:t>
              </a: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CsR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Family Structure (</a:t>
              </a: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FamR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Housing (</a:t>
              </a: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Assets and Income (</a:t>
              </a: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Asset Change (</a:t>
              </a: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484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1788"/>
            <a:ext cx="9144000" cy="611187"/>
          </a:xfrm>
        </p:spPr>
        <p:txBody>
          <a:bodyPr/>
          <a:lstStyle/>
          <a:p>
            <a:r>
              <a:rPr lang="en-US" altLang="en-US" sz="4000" dirty="0"/>
              <a:t>Example: Wage/Salary, HRS 2006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71550"/>
            <a:ext cx="7834313" cy="1066800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66338F"/>
                </a:solidFill>
              </a:rPr>
              <a:t>KQ020</a:t>
            </a:r>
            <a:r>
              <a:rPr lang="en-US" altLang="en-US" sz="2200" dirty="0"/>
              <a:t> is the amount that the Financial Respondent (</a:t>
            </a:r>
            <a:r>
              <a:rPr lang="en-US" altLang="en-US" sz="2200" dirty="0" err="1"/>
              <a:t>FinR</a:t>
            </a:r>
            <a:r>
              <a:rPr lang="en-US" altLang="en-US" sz="2200" dirty="0"/>
              <a:t>) made from wages and salary in the last calendar year </a:t>
            </a:r>
          </a:p>
          <a:p>
            <a:r>
              <a:rPr lang="en-US" altLang="en-US" sz="2200" b="1" dirty="0">
                <a:solidFill>
                  <a:srgbClr val="66338F"/>
                </a:solidFill>
              </a:rPr>
              <a:t>KQ045</a:t>
            </a:r>
            <a:r>
              <a:rPr lang="en-US" altLang="en-US" sz="2200" dirty="0"/>
              <a:t> is the same information for the </a:t>
            </a:r>
            <a:r>
              <a:rPr lang="en-US" altLang="en-US" sz="2200" dirty="0" err="1"/>
              <a:t>FinR’s</a:t>
            </a:r>
            <a:r>
              <a:rPr lang="en-US" altLang="en-US" sz="2200" dirty="0"/>
              <a:t> spouse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2520" y="2551798"/>
            <a:ext cx="419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0" dirty="0"/>
              <a:t>Demographics (Respondent level)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105400" y="2438400"/>
            <a:ext cx="2819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800" i="0" dirty="0"/>
              <a:t>Assets and Income</a:t>
            </a:r>
          </a:p>
          <a:p>
            <a:pPr algn="ctr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800" i="0" dirty="0"/>
              <a:t>(Household level)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2000" y="2057401"/>
            <a:ext cx="7353300" cy="400110"/>
            <a:chOff x="762000" y="2438400"/>
            <a:chExt cx="7353300" cy="411699"/>
          </a:xfrm>
        </p:grpSpPr>
        <p:sp>
          <p:nvSpPr>
            <p:cNvPr id="2" name="TextBox 1"/>
            <p:cNvSpPr txBox="1"/>
            <p:nvPr/>
          </p:nvSpPr>
          <p:spPr>
            <a:xfrm>
              <a:off x="762000" y="2438400"/>
              <a:ext cx="7353300" cy="41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0" dirty="0">
                  <a:latin typeface="Franklin Gothic Medium" panose="020B0603020102020204" pitchFamily="34" charset="0"/>
                </a:rPr>
                <a:t>Raw data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762000" y="2827247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62000" y="2443619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6902"/>
              </p:ext>
            </p:extLst>
          </p:nvPr>
        </p:nvGraphicFramePr>
        <p:xfrm>
          <a:off x="762000" y="2921130"/>
          <a:ext cx="3733800" cy="1135380"/>
        </p:xfrm>
        <a:graphic>
          <a:graphicData uri="http://schemas.openxmlformats.org/drawingml/2006/table">
            <a:tbl>
              <a:tblPr/>
              <a:tblGrid>
                <a:gridCol w="84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36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KFINR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KPN_SP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 FINR?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Spouse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88590"/>
              </p:ext>
            </p:extLst>
          </p:nvPr>
        </p:nvGraphicFramePr>
        <p:xfrm>
          <a:off x="4884899" y="3067050"/>
          <a:ext cx="3230401" cy="1000125"/>
        </p:xfrm>
        <a:graphic>
          <a:graphicData uri="http://schemas.openxmlformats.org/drawingml/2006/table">
            <a:tbl>
              <a:tblPr/>
              <a:tblGrid>
                <a:gridCol w="6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62000" y="4248090"/>
            <a:ext cx="7353300" cy="400110"/>
          </a:xfrm>
          <a:prstGeom prst="rect">
            <a:avLst/>
          </a:prstGeom>
          <a:solidFill>
            <a:srgbClr val="66338F"/>
          </a:solidFill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25497"/>
              </p:ext>
            </p:extLst>
          </p:nvPr>
        </p:nvGraphicFramePr>
        <p:xfrm>
          <a:off x="1314450" y="4819590"/>
          <a:ext cx="6248400" cy="1135380"/>
        </p:xfrm>
        <a:graphic>
          <a:graphicData uri="http://schemas.openxmlformats.org/drawingml/2006/table">
            <a:tbl>
              <a:tblPr/>
              <a:tblGrid>
                <a:gridCol w="60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2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KFINR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</a:t>
                      </a:r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</a:t>
                      </a:r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 FINR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1295400" y="4724400"/>
            <a:ext cx="3962400" cy="1390590"/>
          </a:xfrm>
          <a:prstGeom prst="rect">
            <a:avLst/>
          </a:prstGeom>
          <a:noFill/>
          <a:ln w="381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334000" y="4724400"/>
            <a:ext cx="2209800" cy="1390590"/>
          </a:xfrm>
          <a:prstGeom prst="rect">
            <a:avLst/>
          </a:prstGeom>
          <a:noFill/>
          <a:ln w="381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1359" y="61531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/>
              <a:t>1. Merge 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53050" y="615315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/>
              <a:t>2. Add clarifying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34" grpId="0" animBg="1"/>
      <p:bldP spid="24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(V2)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81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22119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6" grpId="0" animBg="1"/>
      <p:bldP spid="4" grpId="0"/>
      <p:bldP spid="10" grpId="0" animBg="1"/>
      <p:bldP spid="19" grpId="0" animBg="1"/>
      <p:bldP spid="7" grpId="0"/>
      <p:bldP spid="18" grpId="0" animBg="1"/>
      <p:bldP spid="17" grpId="0" animBg="1"/>
      <p:bldP spid="6" grpId="0"/>
      <p:bldP spid="20" grpId="0" animBg="1"/>
      <p:bldP spid="5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958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66338F"/>
                </a:solidFill>
              </a:rPr>
              <a:t>Longitudinal file</a:t>
            </a:r>
            <a:r>
              <a:rPr lang="en-US" altLang="en-US" sz="2400" dirty="0"/>
              <a:t> (1992-2014) with one record for every individual who has completed </a:t>
            </a:r>
            <a:r>
              <a:rPr lang="en-US" altLang="en-US" sz="2400" b="1" dirty="0">
                <a:solidFill>
                  <a:srgbClr val="66338F"/>
                </a:solidFill>
              </a:rPr>
              <a:t>at least one </a:t>
            </a:r>
            <a:r>
              <a:rPr lang="en-US" altLang="en-US" sz="2400" dirty="0"/>
              <a:t>HRS interview</a:t>
            </a:r>
          </a:p>
          <a:p>
            <a:r>
              <a:rPr lang="en-US" altLang="en-US" sz="2400" dirty="0"/>
              <a:t>Derived variable file to </a:t>
            </a:r>
            <a:r>
              <a:rPr lang="en-US" altLang="en-US" sz="2400" b="1" dirty="0">
                <a:solidFill>
                  <a:srgbClr val="66338F"/>
                </a:solidFill>
              </a:rPr>
              <a:t>supplement</a:t>
            </a:r>
            <a:r>
              <a:rPr lang="en-US" altLang="en-US" sz="2400" dirty="0"/>
              <a:t> the RAND HRS Longitudinal File</a:t>
            </a:r>
          </a:p>
          <a:p>
            <a:r>
              <a:rPr lang="en-US" altLang="en-US" sz="2400" dirty="0"/>
              <a:t>Contains additional variables to provide </a:t>
            </a:r>
            <a:r>
              <a:rPr lang="en-US" altLang="en-US" sz="2400" b="1" dirty="0">
                <a:solidFill>
                  <a:srgbClr val="66338F"/>
                </a:solidFill>
              </a:rPr>
              <a:t>greater granularity</a:t>
            </a:r>
            <a:r>
              <a:rPr lang="en-US" altLang="en-US" sz="2400" dirty="0"/>
              <a:t> about Income, Wealth and Out-of-Pocket Medical Expenditures</a:t>
            </a:r>
          </a:p>
          <a:p>
            <a:r>
              <a:rPr lang="en-US" altLang="en-US" sz="2400" dirty="0"/>
              <a:t>Two sets of </a:t>
            </a:r>
            <a:r>
              <a:rPr lang="en-US" altLang="en-US" sz="2400" b="1" dirty="0">
                <a:solidFill>
                  <a:srgbClr val="66338F"/>
                </a:solidFill>
              </a:rPr>
              <a:t>Wealth</a:t>
            </a:r>
            <a:r>
              <a:rPr lang="en-US" altLang="en-US" sz="2400" dirty="0"/>
              <a:t> imputations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000" b="1" dirty="0"/>
              <a:t>Cross-section</a:t>
            </a:r>
            <a:r>
              <a:rPr lang="en-US" altLang="en-US" sz="2000" dirty="0"/>
              <a:t>: Imputation models that create estimates using only data from the </a:t>
            </a:r>
            <a:r>
              <a:rPr lang="en-US" altLang="en-US" sz="2000" b="1" dirty="0">
                <a:solidFill>
                  <a:srgbClr val="66338F"/>
                </a:solidFill>
              </a:rPr>
              <a:t>current wave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000" b="1" dirty="0"/>
              <a:t>Cross-wave</a:t>
            </a:r>
            <a:r>
              <a:rPr lang="en-US" altLang="en-US" sz="2000" dirty="0"/>
              <a:t>: Imputation models that that create estimates using data from the </a:t>
            </a:r>
            <a:r>
              <a:rPr lang="en-US" altLang="en-US" sz="2000" b="1" dirty="0">
                <a:solidFill>
                  <a:srgbClr val="66338F"/>
                </a:solidFill>
              </a:rPr>
              <a:t>current and adjacent waves</a:t>
            </a:r>
          </a:p>
          <a:p>
            <a:pPr marL="285750" lvl="1" indent="-174625">
              <a:buNone/>
            </a:pPr>
            <a:endParaRPr lang="en-US" sz="1600" baseline="30000" dirty="0"/>
          </a:p>
          <a:p>
            <a:pPr marL="285750" lvl="1" indent="-174625">
              <a:buNone/>
            </a:pPr>
            <a:endParaRPr lang="en-US" sz="1600" baseline="30000" dirty="0"/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endParaRPr lang="en-US" altLang="en-US" sz="2200" b="1" dirty="0">
              <a:solidFill>
                <a:srgbClr val="66338F"/>
              </a:solidFill>
            </a:endParaRPr>
          </a:p>
          <a:p>
            <a:pPr lvl="2"/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685800"/>
          </a:xfrm>
        </p:spPr>
        <p:txBody>
          <a:bodyPr/>
          <a:lstStyle/>
          <a:p>
            <a:r>
              <a:rPr lang="en-US" altLang="en-US" dirty="0"/>
              <a:t>RAND Detailed Imputations File</a:t>
            </a:r>
            <a:br>
              <a:rPr lang="en-US" altLang="en-US" sz="4200" dirty="0"/>
            </a:br>
            <a:r>
              <a:rPr lang="en-US" altLang="en-US" sz="2400" dirty="0"/>
              <a:t>2014 (V2)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752600"/>
            <a:ext cx="7772400" cy="3657600"/>
          </a:xfrm>
        </p:spPr>
        <p:txBody>
          <a:bodyPr/>
          <a:lstStyle/>
          <a:p>
            <a:pPr marL="457200" indent="-457200"/>
            <a:r>
              <a:rPr lang="en-US" b="0" dirty="0"/>
              <a:t>Funding for the HRS data collection and RAND HRS data development provided by the Social Security Administration (SSA) and the National Institute on Aging (NIA)</a:t>
            </a:r>
          </a:p>
          <a:p>
            <a:endParaRPr lang="en-US" b="0" dirty="0"/>
          </a:p>
          <a:p>
            <a:pPr marL="457200" indent="-457200"/>
            <a:r>
              <a:rPr lang="en-US" b="0" dirty="0"/>
              <a:t>Data developed by the RAND Center for the Study of Aging</a:t>
            </a:r>
          </a:p>
        </p:txBody>
      </p:sp>
    </p:spTree>
    <p:extLst>
      <p:ext uri="{BB962C8B-B14F-4D97-AF65-F5344CB8AC3E}">
        <p14:creationId xmlns:p14="http://schemas.microsoft.com/office/powerpoint/2010/main" val="3666892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Imputation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5125"/>
            <a:ext cx="8229600" cy="4003675"/>
          </a:xfrm>
        </p:spPr>
        <p:txBody>
          <a:bodyPr/>
          <a:lstStyle/>
          <a:p>
            <a:r>
              <a:rPr lang="en-US" sz="2400" dirty="0"/>
              <a:t>The imputation process is </a:t>
            </a:r>
            <a:r>
              <a:rPr lang="en-US" sz="2400" b="1" dirty="0">
                <a:solidFill>
                  <a:srgbClr val="66338F"/>
                </a:solidFill>
              </a:rPr>
              <a:t>progressive</a:t>
            </a:r>
            <a:r>
              <a:rPr lang="en-US" sz="2400" dirty="0"/>
              <a:t>, that is - we impute ownership, then brackets, and then amounts</a:t>
            </a:r>
          </a:p>
          <a:p>
            <a:r>
              <a:rPr lang="en-US" sz="2400" dirty="0"/>
              <a:t>For </a:t>
            </a:r>
            <a:r>
              <a:rPr lang="en-US" sz="2400" b="1" dirty="0">
                <a:solidFill>
                  <a:srgbClr val="66338F"/>
                </a:solidFill>
              </a:rPr>
              <a:t>further details </a:t>
            </a:r>
            <a:r>
              <a:rPr lang="en-US" sz="2400" dirty="0"/>
              <a:t>on the imputation methods, see: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400" dirty="0"/>
              <a:t>RAND HRS Longitudinal File Codebook 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400" dirty="0"/>
              <a:t>RAND Detailed Imputations File Codebook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400" dirty="0"/>
              <a:t>Mi</a:t>
            </a:r>
            <a:r>
              <a:rPr lang="de-DE" sz="2400" dirty="0"/>
              <a:t>chael D. Hurd, Erik Meijer, Michael Moldoff, and Susann Rohwedder. </a:t>
            </a:r>
            <a:r>
              <a:rPr lang="en-US" sz="2400" u="sng" dirty="0"/>
              <a:t>Improved Wealth Measures in the Health and Retirement Study: Asset Reconciliation and Cross-Wave Imputation</a:t>
            </a:r>
            <a:r>
              <a:rPr lang="en-US" sz="2400" dirty="0"/>
              <a:t>. Santa Monica, CA: RAND Corporation, 2016. </a:t>
            </a:r>
            <a:r>
              <a:rPr lang="en-US" sz="2400" u="sng" dirty="0">
                <a:hlinkClick r:id="rId3"/>
              </a:rPr>
              <a:t>http://www.rand.org/pubs/working_papers/WR1150.html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63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11187"/>
          </a:xfrm>
        </p:spPr>
        <p:txBody>
          <a:bodyPr/>
          <a:lstStyle/>
          <a:p>
            <a:r>
              <a:rPr lang="en-US" sz="4000" dirty="0"/>
              <a:t>Example: Individual Earnings (</a:t>
            </a:r>
            <a:r>
              <a:rPr lang="en-US" sz="4000" dirty="0" err="1"/>
              <a:t>RwIEARN</a:t>
            </a:r>
            <a:r>
              <a:rPr lang="en-US" sz="40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7712" y="1295400"/>
            <a:ext cx="7862887" cy="4800600"/>
          </a:xfrm>
        </p:spPr>
        <p:txBody>
          <a:bodyPr/>
          <a:lstStyle/>
          <a:p>
            <a:r>
              <a:rPr lang="en-US" sz="2400" dirty="0" err="1"/>
              <a:t>RwIEARN</a:t>
            </a:r>
            <a:r>
              <a:rPr lang="en-US" sz="2400" dirty="0"/>
              <a:t>: Individual Earnings, along with </a:t>
            </a:r>
            <a:r>
              <a:rPr lang="en-US" sz="2400" dirty="0" err="1"/>
              <a:t>RwIFEARN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66338F"/>
                </a:solidFill>
              </a:rPr>
              <a:t>appears in both</a:t>
            </a:r>
            <a:r>
              <a:rPr lang="en-US" sz="2400" dirty="0"/>
              <a:t> RAND HRS Longitudinal File and the RAND Detailed Imputations File</a:t>
            </a:r>
          </a:p>
          <a:p>
            <a:r>
              <a:rPr lang="en-US" sz="2400" dirty="0"/>
              <a:t>RAND Detailed Imputations also has </a:t>
            </a:r>
            <a:r>
              <a:rPr lang="en-US" sz="2400" b="1" dirty="0">
                <a:solidFill>
                  <a:srgbClr val="66338F"/>
                </a:solidFill>
              </a:rPr>
              <a:t>component variables</a:t>
            </a:r>
            <a:r>
              <a:rPr lang="en-US" sz="2400" dirty="0"/>
              <a:t>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dirty="0" err="1"/>
              <a:t>RwIWAGE</a:t>
            </a:r>
            <a:r>
              <a:rPr lang="en-US" sz="2000" dirty="0"/>
              <a:t>: Wage/salary income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dirty="0" err="1"/>
              <a:t>RwIBON</a:t>
            </a:r>
            <a:r>
              <a:rPr lang="en-US" sz="2000" dirty="0"/>
              <a:t>: Bonuses/overtime pay/commissions/tips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RwI2ND: 2</a:t>
            </a:r>
            <a:r>
              <a:rPr lang="en-US" sz="2000" baseline="30000" dirty="0"/>
              <a:t>nd</a:t>
            </a:r>
            <a:r>
              <a:rPr lang="en-US" sz="2000" dirty="0"/>
              <a:t> job/military reserve earnings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dirty="0" err="1"/>
              <a:t>RwITRAD</a:t>
            </a:r>
            <a:r>
              <a:rPr lang="en-US" sz="2000" dirty="0"/>
              <a:t>: Professional practice/trade income</a:t>
            </a:r>
          </a:p>
          <a:p>
            <a:r>
              <a:rPr lang="en-US" sz="2400" dirty="0"/>
              <a:t>Additional details about each component: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/>
              <a:t>Ownership flags</a:t>
            </a:r>
            <a:r>
              <a:rPr lang="en-US" sz="2000" dirty="0"/>
              <a:t>: indicate whether respondent </a:t>
            </a:r>
            <a:r>
              <a:rPr lang="en-US" sz="2000" b="1" dirty="0">
                <a:solidFill>
                  <a:srgbClr val="66338F"/>
                </a:solidFill>
              </a:rPr>
              <a:t>receives any income</a:t>
            </a:r>
            <a:r>
              <a:rPr lang="en-US" sz="2000" dirty="0"/>
              <a:t> of that type (</a:t>
            </a:r>
            <a:r>
              <a:rPr lang="en-US" sz="2000" dirty="0" err="1"/>
              <a:t>RwI</a:t>
            </a:r>
            <a:r>
              <a:rPr lang="en-US" sz="2000" b="1" u="sng" dirty="0" err="1"/>
              <a:t>O</a:t>
            </a:r>
            <a:r>
              <a:rPr lang="en-US" sz="2000" dirty="0" err="1"/>
              <a:t>WAGE</a:t>
            </a:r>
            <a:r>
              <a:rPr lang="en-US" sz="2000" dirty="0"/>
              <a:t>, </a:t>
            </a:r>
            <a:r>
              <a:rPr lang="en-US" sz="2000" dirty="0" err="1"/>
              <a:t>RwI</a:t>
            </a:r>
            <a:r>
              <a:rPr lang="en-US" sz="2000" b="1" u="sng" dirty="0" err="1"/>
              <a:t>O</a:t>
            </a:r>
            <a:r>
              <a:rPr lang="en-US" sz="2000" dirty="0" err="1"/>
              <a:t>BON</a:t>
            </a:r>
            <a:r>
              <a:rPr lang="en-US" sz="2000" dirty="0"/>
              <a:t>, RwI</a:t>
            </a:r>
            <a:r>
              <a:rPr lang="en-US" sz="2000" b="1" u="sng" dirty="0"/>
              <a:t>O</a:t>
            </a:r>
            <a:r>
              <a:rPr lang="en-US" sz="2000" dirty="0"/>
              <a:t>2ND, etc.)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/>
              <a:t>Imputation status variables</a:t>
            </a:r>
            <a:r>
              <a:rPr lang="en-US" sz="2000" dirty="0"/>
              <a:t>: indicate whether the amount has been </a:t>
            </a:r>
            <a:r>
              <a:rPr lang="en-US" sz="2000" b="1" dirty="0">
                <a:solidFill>
                  <a:srgbClr val="66338F"/>
                </a:solidFill>
              </a:rPr>
              <a:t>imputed</a:t>
            </a:r>
            <a:r>
              <a:rPr lang="en-US" sz="2000" dirty="0"/>
              <a:t> (</a:t>
            </a:r>
            <a:r>
              <a:rPr lang="en-US" sz="2000" dirty="0" err="1"/>
              <a:t>RwI</a:t>
            </a:r>
            <a:r>
              <a:rPr lang="en-US" sz="2000" b="1" u="sng" dirty="0" err="1"/>
              <a:t>F</a:t>
            </a:r>
            <a:r>
              <a:rPr lang="en-US" sz="2000" dirty="0" err="1"/>
              <a:t>WAGE</a:t>
            </a:r>
            <a:r>
              <a:rPr lang="en-US" sz="2000" dirty="0"/>
              <a:t>, </a:t>
            </a:r>
            <a:r>
              <a:rPr lang="en-US" sz="2000" dirty="0" err="1"/>
              <a:t>RwI</a:t>
            </a:r>
            <a:r>
              <a:rPr lang="en-US" sz="2000" b="1" u="sng" dirty="0" err="1"/>
              <a:t>F</a:t>
            </a:r>
            <a:r>
              <a:rPr lang="en-US" sz="2000" dirty="0" err="1"/>
              <a:t>BON</a:t>
            </a:r>
            <a:r>
              <a:rPr lang="en-US" sz="2000" dirty="0"/>
              <a:t>, RwI</a:t>
            </a:r>
            <a:r>
              <a:rPr lang="en-US" sz="2000" b="1" u="sng" dirty="0"/>
              <a:t>F</a:t>
            </a:r>
            <a:r>
              <a:rPr lang="en-US" sz="2000" dirty="0"/>
              <a:t>2ND,  etc.)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038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11187"/>
          </a:xfrm>
        </p:spPr>
        <p:txBody>
          <a:bodyPr/>
          <a:lstStyle/>
          <a:p>
            <a:r>
              <a:rPr lang="en-US" sz="3400" dirty="0">
                <a:solidFill>
                  <a:srgbClr val="000000"/>
                </a:solidFill>
              </a:rPr>
              <a:t>Example: Value of all mortgages/land contracts</a:t>
            </a:r>
            <a:br>
              <a:rPr lang="en-US" sz="3400" dirty="0">
                <a:solidFill>
                  <a:srgbClr val="000000"/>
                </a:solidFill>
              </a:rPr>
            </a:br>
            <a:r>
              <a:rPr lang="en-US" sz="3400" dirty="0">
                <a:solidFill>
                  <a:srgbClr val="000000"/>
                </a:solidFill>
              </a:rPr>
              <a:t>(primary residence) (</a:t>
            </a:r>
            <a:r>
              <a:rPr lang="en-US" sz="3400" dirty="0" err="1">
                <a:solidFill>
                  <a:srgbClr val="000000"/>
                </a:solidFill>
              </a:rPr>
              <a:t>HwAMORT</a:t>
            </a:r>
            <a:r>
              <a:rPr lang="en-US" sz="3400" dirty="0">
                <a:solidFill>
                  <a:srgbClr val="000000"/>
                </a:solidFill>
              </a:rPr>
              <a:t>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924800" cy="4800600"/>
          </a:xfrm>
        </p:spPr>
        <p:txBody>
          <a:bodyPr/>
          <a:lstStyle/>
          <a:p>
            <a:r>
              <a:rPr lang="en-US" sz="2400" dirty="0" err="1"/>
              <a:t>HwAMORT</a:t>
            </a:r>
            <a:r>
              <a:rPr lang="en-US" sz="2400" dirty="0"/>
              <a:t>: Total value of all mortgages (cross-wave), along with </a:t>
            </a:r>
            <a:r>
              <a:rPr lang="en-US" sz="2400" dirty="0" err="1"/>
              <a:t>HwAFMORT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66338F"/>
                </a:solidFill>
              </a:rPr>
              <a:t>appears in both </a:t>
            </a:r>
            <a:r>
              <a:rPr lang="en-US" sz="2400" dirty="0"/>
              <a:t>RAND HRS Longitudinal File and the RAND Detailed Imputations File</a:t>
            </a:r>
          </a:p>
          <a:p>
            <a:r>
              <a:rPr lang="en-US" sz="2400" dirty="0"/>
              <a:t>Additional information found only in RAND Detailed Imputations File:</a:t>
            </a:r>
          </a:p>
          <a:p>
            <a:pPr marL="685800" lvl="1" indent="-338138">
              <a:buFont typeface="Franklin Gothic Book" panose="020B0503020102020204" pitchFamily="34" charset="0"/>
              <a:buChar char="−"/>
            </a:pPr>
            <a:r>
              <a:rPr lang="en-US" sz="1800" b="1" dirty="0"/>
              <a:t>Component values</a:t>
            </a:r>
            <a:r>
              <a:rPr lang="en-US" sz="1800" dirty="0"/>
              <a:t>: 1</a:t>
            </a:r>
            <a:r>
              <a:rPr lang="en-US" sz="1800" baseline="30000" dirty="0"/>
              <a:t>st</a:t>
            </a:r>
            <a:r>
              <a:rPr lang="en-US" sz="1800" dirty="0"/>
              <a:t> (HwAMRT1) and 2</a:t>
            </a:r>
            <a:r>
              <a:rPr lang="en-US" sz="1800" baseline="30000" dirty="0"/>
              <a:t>nd</a:t>
            </a:r>
            <a:r>
              <a:rPr lang="en-US" sz="1800" dirty="0"/>
              <a:t> (HwAMRT2) mortgages  </a:t>
            </a:r>
          </a:p>
          <a:p>
            <a:pPr marL="685800" lvl="1" indent="-338138">
              <a:buFont typeface="Franklin Gothic Book" panose="020B0503020102020204" pitchFamily="34" charset="0"/>
              <a:buChar char="−"/>
            </a:pPr>
            <a:r>
              <a:rPr lang="en-US" sz="1800" b="1" dirty="0"/>
              <a:t>Ownership flags</a:t>
            </a:r>
            <a:r>
              <a:rPr lang="en-US" sz="1800" dirty="0"/>
              <a:t>: indicate if household has </a:t>
            </a:r>
            <a:r>
              <a:rPr lang="en-US" sz="1800" b="1" dirty="0">
                <a:solidFill>
                  <a:srgbClr val="66338F"/>
                </a:solidFill>
              </a:rPr>
              <a:t>any outstanding mortgage debt </a:t>
            </a:r>
            <a:r>
              <a:rPr lang="en-US" sz="1800" dirty="0"/>
              <a:t>(</a:t>
            </a:r>
            <a:r>
              <a:rPr lang="en-US" sz="1800" dirty="0" err="1"/>
              <a:t>HwA</a:t>
            </a:r>
            <a:r>
              <a:rPr lang="en-US" sz="1800" b="1" u="sng" dirty="0" err="1"/>
              <a:t>O</a:t>
            </a:r>
            <a:r>
              <a:rPr lang="en-US" sz="1800" dirty="0" err="1"/>
              <a:t>MORT</a:t>
            </a:r>
            <a:r>
              <a:rPr lang="en-US" sz="1800" dirty="0"/>
              <a:t>, HwA</a:t>
            </a:r>
            <a:r>
              <a:rPr lang="en-US" sz="1800" b="1" u="sng" dirty="0"/>
              <a:t>O</a:t>
            </a:r>
            <a:r>
              <a:rPr lang="en-US" sz="1800" dirty="0"/>
              <a:t>MRT1, HwA</a:t>
            </a:r>
            <a:r>
              <a:rPr lang="en-US" sz="1800" b="1" u="sng" dirty="0"/>
              <a:t>O</a:t>
            </a:r>
            <a:r>
              <a:rPr lang="en-US" sz="1800" dirty="0"/>
              <a:t>MRT2)</a:t>
            </a:r>
          </a:p>
          <a:p>
            <a:pPr marL="685800" lvl="1" indent="-338138">
              <a:buFont typeface="Franklin Gothic Book" panose="020B0503020102020204" pitchFamily="34" charset="0"/>
              <a:buChar char="−"/>
            </a:pPr>
            <a:r>
              <a:rPr lang="en-US" sz="1800" b="1" dirty="0"/>
              <a:t>Imputation status variables</a:t>
            </a:r>
            <a:r>
              <a:rPr lang="en-US" sz="1800" dirty="0"/>
              <a:t>: indicate if amount has been </a:t>
            </a:r>
            <a:r>
              <a:rPr lang="en-US" sz="1800" b="1" dirty="0">
                <a:solidFill>
                  <a:srgbClr val="66338F"/>
                </a:solidFill>
              </a:rPr>
              <a:t>imputed</a:t>
            </a:r>
            <a:r>
              <a:rPr lang="en-US" sz="1800" dirty="0"/>
              <a:t> (</a:t>
            </a:r>
            <a:r>
              <a:rPr lang="en-US" sz="1800" dirty="0" err="1"/>
              <a:t>HwAFMORT</a:t>
            </a:r>
            <a:r>
              <a:rPr lang="en-US" sz="1800" dirty="0"/>
              <a:t>, HwAFMRT1, HwAFMRT2)</a:t>
            </a:r>
          </a:p>
          <a:p>
            <a:pPr marL="685800" lvl="1" indent="-338138">
              <a:buFont typeface="Franklin Gothic Book" panose="020B0503020102020204" pitchFamily="34" charset="0"/>
              <a:buChar char="−"/>
            </a:pPr>
            <a:r>
              <a:rPr lang="en-US" sz="1800" b="1" dirty="0"/>
              <a:t>Cross-section imputation variables</a:t>
            </a:r>
            <a:r>
              <a:rPr lang="en-US" sz="1800" dirty="0"/>
              <a:t>: include </a:t>
            </a:r>
            <a:r>
              <a:rPr lang="en-US" sz="1800" b="1" dirty="0">
                <a:solidFill>
                  <a:srgbClr val="66338F"/>
                </a:solidFill>
              </a:rPr>
              <a:t>amounts</a:t>
            </a:r>
            <a:r>
              <a:rPr lang="en-US" sz="1800" dirty="0"/>
              <a:t> (</a:t>
            </a:r>
            <a:r>
              <a:rPr lang="en-US" sz="1800" dirty="0" err="1"/>
              <a:t>Hw</a:t>
            </a:r>
            <a:r>
              <a:rPr lang="en-US" sz="1800" b="1" u="sng" dirty="0" err="1"/>
              <a:t>W</a:t>
            </a:r>
            <a:r>
              <a:rPr lang="en-US" sz="1800" dirty="0" err="1"/>
              <a:t>MORT</a:t>
            </a:r>
            <a:r>
              <a:rPr lang="en-US" sz="1800" dirty="0"/>
              <a:t>, Hw</a:t>
            </a:r>
            <a:r>
              <a:rPr lang="en-US" sz="1800" b="1" u="sng" dirty="0"/>
              <a:t>W</a:t>
            </a:r>
            <a:r>
              <a:rPr lang="en-US" sz="1800" dirty="0"/>
              <a:t>MRT1, Hw</a:t>
            </a:r>
            <a:r>
              <a:rPr lang="en-US" sz="1800" b="1" u="sng" dirty="0"/>
              <a:t>W</a:t>
            </a:r>
            <a:r>
              <a:rPr lang="en-US" sz="1800" dirty="0"/>
              <a:t>MRT2), </a:t>
            </a:r>
            <a:r>
              <a:rPr lang="en-US" sz="1800" b="1" dirty="0">
                <a:solidFill>
                  <a:srgbClr val="66338F"/>
                </a:solidFill>
              </a:rPr>
              <a:t>ownership</a:t>
            </a:r>
            <a:r>
              <a:rPr lang="en-US" sz="1800" dirty="0"/>
              <a:t> flags (</a:t>
            </a:r>
            <a:r>
              <a:rPr lang="en-US" sz="1800" dirty="0" err="1"/>
              <a:t>Hw</a:t>
            </a:r>
            <a:r>
              <a:rPr lang="en-US" sz="1800" b="1" u="sng" dirty="0" err="1"/>
              <a:t>WO</a:t>
            </a:r>
            <a:r>
              <a:rPr lang="en-US" sz="1800" dirty="0" err="1"/>
              <a:t>MORT</a:t>
            </a:r>
            <a:r>
              <a:rPr lang="en-US" sz="1800" dirty="0"/>
              <a:t>, Hw</a:t>
            </a:r>
            <a:r>
              <a:rPr lang="en-US" sz="1800" b="1" u="sng" dirty="0"/>
              <a:t>WO</a:t>
            </a:r>
            <a:r>
              <a:rPr lang="en-US" sz="1800" dirty="0"/>
              <a:t>MRT1, Hw</a:t>
            </a:r>
            <a:r>
              <a:rPr lang="en-US" sz="1800" b="1" u="sng" dirty="0"/>
              <a:t>WO</a:t>
            </a:r>
            <a:r>
              <a:rPr lang="en-US" sz="1800" dirty="0"/>
              <a:t>MRT2) and </a:t>
            </a:r>
            <a:r>
              <a:rPr lang="en-US" sz="1800" b="1" dirty="0">
                <a:solidFill>
                  <a:srgbClr val="66338F"/>
                </a:solidFill>
              </a:rPr>
              <a:t>imputation</a:t>
            </a:r>
            <a:r>
              <a:rPr lang="en-US" sz="1800" dirty="0"/>
              <a:t> status variables (</a:t>
            </a:r>
            <a:r>
              <a:rPr lang="en-US" sz="1800" dirty="0" err="1"/>
              <a:t>Hw</a:t>
            </a:r>
            <a:r>
              <a:rPr lang="en-US" sz="1800" b="1" u="sng" dirty="0" err="1"/>
              <a:t>WF</a:t>
            </a:r>
            <a:r>
              <a:rPr lang="en-US" sz="1800" dirty="0" err="1"/>
              <a:t>MORT</a:t>
            </a:r>
            <a:r>
              <a:rPr lang="en-US" sz="1800" dirty="0"/>
              <a:t>, Hw</a:t>
            </a:r>
            <a:r>
              <a:rPr lang="en-US" sz="1800" b="1" u="sng" dirty="0"/>
              <a:t>WF</a:t>
            </a:r>
            <a:r>
              <a:rPr lang="en-US" sz="1800" dirty="0"/>
              <a:t>MRT1, Hw</a:t>
            </a:r>
            <a:r>
              <a:rPr lang="en-US" sz="1800" b="1" u="sng" dirty="0"/>
              <a:t>WF</a:t>
            </a:r>
            <a:r>
              <a:rPr lang="en-US" sz="1800" dirty="0"/>
              <a:t>MRT2)</a:t>
            </a:r>
          </a:p>
        </p:txBody>
      </p:sp>
    </p:spTree>
    <p:extLst>
      <p:ext uri="{BB962C8B-B14F-4D97-AF65-F5344CB8AC3E}">
        <p14:creationId xmlns:p14="http://schemas.microsoft.com/office/powerpoint/2010/main" val="712338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(V2)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10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4332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6" grpId="0" animBg="1"/>
      <p:bldP spid="4" grpId="0"/>
      <p:bldP spid="10" grpId="0" animBg="1"/>
      <p:bldP spid="19" grpId="0" animBg="1"/>
      <p:bldP spid="7" grpId="0"/>
      <p:bldP spid="17" grpId="0" animBg="1"/>
      <p:bldP spid="20" grpId="0" animBg="1"/>
      <p:bldP spid="21" grpId="0" animBg="1"/>
      <p:bldP spid="5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HRS Family Data Files</a:t>
            </a:r>
            <a:br>
              <a:rPr lang="en-US" dirty="0"/>
            </a:br>
            <a:r>
              <a:rPr lang="en-US" sz="2400" dirty="0"/>
              <a:t>2014 (V1)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63700"/>
            <a:ext cx="8077200" cy="4356100"/>
          </a:xfrm>
        </p:spPr>
        <p:txBody>
          <a:bodyPr/>
          <a:lstStyle/>
          <a:p>
            <a:r>
              <a:rPr lang="en-US" sz="2600" dirty="0"/>
              <a:t>Two files supplement the RAND HRS Longitudinal File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b="1" dirty="0"/>
              <a:t>Respondent-kid file</a:t>
            </a:r>
            <a:r>
              <a:rPr lang="en-US" sz="2200" dirty="0"/>
              <a:t>: each record is one respondent/kid pair for respondents who completed at least one wave of the core HRS 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b="1" dirty="0"/>
              <a:t>Respondent file</a:t>
            </a:r>
            <a:r>
              <a:rPr lang="en-US" sz="2200" dirty="0"/>
              <a:t>: each record is one respondent who completed at least one wave of the core HRS</a:t>
            </a:r>
          </a:p>
          <a:p>
            <a:r>
              <a:rPr lang="en-US" sz="2600" dirty="0"/>
              <a:t>Longitudinal files (1992-2014)</a:t>
            </a:r>
          </a:p>
          <a:p>
            <a:r>
              <a:rPr lang="en-US" sz="2600" dirty="0"/>
              <a:t>Contain additional variables to provide </a:t>
            </a:r>
            <a:r>
              <a:rPr lang="en-US" sz="2600" b="1" dirty="0">
                <a:solidFill>
                  <a:srgbClr val="66338F"/>
                </a:solidFill>
              </a:rPr>
              <a:t>greater granularity</a:t>
            </a:r>
            <a:r>
              <a:rPr lang="en-US" sz="2600" dirty="0"/>
              <a:t> about the characteristics of respondent’s families, including </a:t>
            </a:r>
            <a:r>
              <a:rPr lang="en-US" sz="2600" b="1" dirty="0">
                <a:solidFill>
                  <a:srgbClr val="66338F"/>
                </a:solidFill>
              </a:rPr>
              <a:t>kids, kids-in-law, parents and siblings</a:t>
            </a:r>
          </a:p>
        </p:txBody>
      </p:sp>
    </p:spTree>
    <p:extLst>
      <p:ext uri="{BB962C8B-B14F-4D97-AF65-F5344CB8AC3E}">
        <p14:creationId xmlns:p14="http://schemas.microsoft.com/office/powerpoint/2010/main" val="1343990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RAND HRS Longitudinal vs. RAND HRS Family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482725"/>
            <a:ext cx="3810000" cy="4432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RAND HRS Longitudinal File has only limited variables about respondents’ families: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 err="1">
                <a:solidFill>
                  <a:srgbClr val="66338F"/>
                </a:solidFill>
              </a:rPr>
              <a:t>HwHHRES</a:t>
            </a:r>
            <a:r>
              <a:rPr lang="en-US" sz="2000" dirty="0"/>
              <a:t>: number of people living in household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 err="1">
                <a:solidFill>
                  <a:srgbClr val="66338F"/>
                </a:solidFill>
              </a:rPr>
              <a:t>HwCHILD</a:t>
            </a:r>
            <a:r>
              <a:rPr lang="en-US" sz="2000" dirty="0"/>
              <a:t>: number of living children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 err="1">
                <a:solidFill>
                  <a:srgbClr val="66338F"/>
                </a:solidFill>
              </a:rPr>
              <a:t>RwLIVBRO</a:t>
            </a:r>
            <a:r>
              <a:rPr lang="en-US" sz="2000" b="1" dirty="0">
                <a:solidFill>
                  <a:srgbClr val="66338F"/>
                </a:solidFill>
              </a:rPr>
              <a:t>, </a:t>
            </a:r>
            <a:r>
              <a:rPr lang="en-US" sz="2000" b="1" dirty="0" err="1">
                <a:solidFill>
                  <a:srgbClr val="66338F"/>
                </a:solidFill>
              </a:rPr>
              <a:t>RwLIVSIS</a:t>
            </a:r>
            <a:r>
              <a:rPr lang="en-US" sz="2000" dirty="0"/>
              <a:t>: number of living brothers/sisters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>
                <a:solidFill>
                  <a:srgbClr val="66338F"/>
                </a:solidFill>
              </a:rPr>
              <a:t>RAEVBRN</a:t>
            </a:r>
            <a:r>
              <a:rPr lang="en-US" sz="2000" dirty="0"/>
              <a:t>: Number of children ever born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0113" y="1482724"/>
            <a:ext cx="3810000" cy="48418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RAND HRS Family Data Files have comprehensive information in the following areas: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Kid &amp; parent </a:t>
            </a:r>
            <a:r>
              <a:rPr lang="en-US" sz="2000" b="1" dirty="0">
                <a:solidFill>
                  <a:srgbClr val="66338F"/>
                </a:solidFill>
              </a:rPr>
              <a:t>demographics</a:t>
            </a:r>
            <a:r>
              <a:rPr lang="en-US" sz="2000" dirty="0"/>
              <a:t>: age, education, marital status, etc.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Kid </a:t>
            </a:r>
            <a:r>
              <a:rPr lang="en-US" sz="2000" b="1" dirty="0">
                <a:solidFill>
                  <a:srgbClr val="66338F"/>
                </a:solidFill>
              </a:rPr>
              <a:t>assistance to respondent</a:t>
            </a:r>
            <a:r>
              <a:rPr lang="en-US" sz="2000" dirty="0"/>
              <a:t>: ADLs, IADLs, finances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Respondent </a:t>
            </a:r>
            <a:r>
              <a:rPr lang="en-US" sz="2000" b="1" dirty="0">
                <a:solidFill>
                  <a:srgbClr val="66338F"/>
                </a:solidFill>
              </a:rPr>
              <a:t>assistance to kid</a:t>
            </a:r>
            <a:r>
              <a:rPr lang="en-US" sz="2000" dirty="0"/>
              <a:t>: childcare, finances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Respondent </a:t>
            </a:r>
            <a:r>
              <a:rPr lang="en-US" sz="2000" b="1" dirty="0">
                <a:solidFill>
                  <a:srgbClr val="66338F"/>
                </a:solidFill>
              </a:rPr>
              <a:t>assistance to parent</a:t>
            </a:r>
            <a:r>
              <a:rPr lang="en-US" sz="2000" dirty="0"/>
              <a:t>: personal care, finances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Sibling assistance to parents</a:t>
            </a:r>
          </a:p>
        </p:txBody>
      </p:sp>
    </p:spTree>
    <p:extLst>
      <p:ext uri="{BB962C8B-B14F-4D97-AF65-F5344CB8AC3E}">
        <p14:creationId xmlns:p14="http://schemas.microsoft.com/office/powerpoint/2010/main" val="48027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Example: Financial Assistance to Kids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711325"/>
            <a:ext cx="7986713" cy="3470275"/>
          </a:xfrm>
        </p:spPr>
        <p:txBody>
          <a:bodyPr/>
          <a:lstStyle/>
          <a:p>
            <a:r>
              <a:rPr lang="en-US" sz="2800" dirty="0"/>
              <a:t>Two levels of analysis available: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400" b="1" dirty="0" err="1"/>
              <a:t>KwTCAMT</a:t>
            </a:r>
            <a:r>
              <a:rPr lang="en-US" sz="2400" dirty="0"/>
              <a:t>: amount of financial assistance of over $500 provided to an </a:t>
            </a:r>
            <a:r>
              <a:rPr lang="en-US" sz="2400" b="1" dirty="0">
                <a:solidFill>
                  <a:srgbClr val="66338F"/>
                </a:solidFill>
              </a:rPr>
              <a:t>individual kid </a:t>
            </a:r>
            <a:r>
              <a:rPr lang="en-US" sz="2400" dirty="0"/>
              <a:t>in past 2 years (R-K file)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400" b="1" dirty="0" err="1"/>
              <a:t>HwTCAMT</a:t>
            </a:r>
            <a:r>
              <a:rPr lang="en-US" sz="2400" dirty="0"/>
              <a:t>: total amount of financial assistance over $500 provided to </a:t>
            </a:r>
            <a:r>
              <a:rPr lang="en-US" sz="2400" b="1" dirty="0">
                <a:solidFill>
                  <a:srgbClr val="66338F"/>
                </a:solidFill>
              </a:rPr>
              <a:t>all kids </a:t>
            </a:r>
            <a:r>
              <a:rPr lang="en-US" sz="2400" dirty="0"/>
              <a:t>in past 2 years (R file)</a:t>
            </a:r>
          </a:p>
          <a:p>
            <a:r>
              <a:rPr lang="en-US" sz="2800" dirty="0"/>
              <a:t>HRS variables used in calculations are in the Family Structure (Children) and Transfers module (E_TC), which is </a:t>
            </a:r>
            <a:r>
              <a:rPr lang="en-US" sz="2800" b="1" dirty="0">
                <a:solidFill>
                  <a:srgbClr val="66338F"/>
                </a:solidFill>
              </a:rPr>
              <a:t>not included</a:t>
            </a:r>
            <a:r>
              <a:rPr lang="en-US" sz="2800" dirty="0"/>
              <a:t> in RAND HRS Fat files</a:t>
            </a:r>
          </a:p>
        </p:txBody>
      </p:sp>
    </p:spTree>
    <p:extLst>
      <p:ext uri="{BB962C8B-B14F-4D97-AF65-F5344CB8AC3E}">
        <p14:creationId xmlns:p14="http://schemas.microsoft.com/office/powerpoint/2010/main" val="2396339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(V2)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10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42290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6" grpId="0" animBg="1"/>
      <p:bldP spid="4" grpId="0"/>
      <p:bldP spid="10" grpId="0" animBg="1"/>
      <p:bldP spid="18" grpId="0" animBg="1"/>
      <p:bldP spid="17" grpId="0" animBg="1"/>
      <p:bldP spid="6" grpId="0"/>
      <p:bldP spid="20" grpId="0" animBg="1"/>
      <p:bldP spid="21" grpId="0" animBg="1"/>
      <p:bldP spid="5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HRS CAMS Data File</a:t>
            </a:r>
            <a:br>
              <a:rPr lang="en-US" dirty="0"/>
            </a:br>
            <a:r>
              <a:rPr lang="en-US" sz="2400" dirty="0"/>
              <a:t>2015 (V2)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622425"/>
            <a:ext cx="8229600" cy="4473575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3200" b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000" b="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000" b="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ClrTx/>
            </a:pPr>
            <a:r>
              <a:rPr lang="en-US" sz="2800" i="0" kern="0" dirty="0"/>
              <a:t>User friendly version of </a:t>
            </a:r>
            <a:r>
              <a:rPr lang="en-US" sz="2800" b="1" i="0" kern="0" dirty="0">
                <a:solidFill>
                  <a:srgbClr val="66338F"/>
                </a:solidFill>
              </a:rPr>
              <a:t>Part B</a:t>
            </a:r>
            <a:r>
              <a:rPr lang="en-US" sz="2800" b="1" i="0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i="0" kern="0" dirty="0"/>
              <a:t>of the CAMS survey</a:t>
            </a:r>
          </a:p>
          <a:p>
            <a:pPr marL="8001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i="0" kern="0" dirty="0"/>
              <a:t>Contains </a:t>
            </a:r>
            <a:r>
              <a:rPr lang="en-US" b="1" i="0" kern="0" dirty="0">
                <a:solidFill>
                  <a:srgbClr val="66338F"/>
                </a:solidFill>
              </a:rPr>
              <a:t>annualized, cleaned and aggregated </a:t>
            </a:r>
            <a:r>
              <a:rPr lang="en-US" i="0" kern="0" dirty="0"/>
              <a:t>spending and consumption variables</a:t>
            </a:r>
          </a:p>
          <a:p>
            <a:pPr marL="457200" indent="-457200">
              <a:buClrTx/>
            </a:pPr>
            <a:r>
              <a:rPr lang="en-US" sz="2800" i="0" kern="0" dirty="0"/>
              <a:t>Data from </a:t>
            </a:r>
            <a:r>
              <a:rPr lang="en-US" sz="2800" b="1" i="0" kern="0" dirty="0">
                <a:solidFill>
                  <a:srgbClr val="66338F"/>
                </a:solidFill>
              </a:rPr>
              <a:t>all waves </a:t>
            </a:r>
            <a:r>
              <a:rPr lang="en-US" sz="2800" i="0" kern="0" dirty="0"/>
              <a:t>of CAMS: every odd year beginning in 2001</a:t>
            </a:r>
            <a:endParaRPr lang="en-US" sz="2800" i="0" kern="0" baseline="30000" dirty="0"/>
          </a:p>
          <a:p>
            <a:pPr marL="457200" indent="-457200">
              <a:buClrTx/>
            </a:pPr>
            <a:r>
              <a:rPr lang="en-US" sz="2800" i="0" kern="0" dirty="0"/>
              <a:t>Respondent-level file containing data for all respondents who </a:t>
            </a:r>
            <a:r>
              <a:rPr lang="en-US" sz="2800" b="1" i="0" kern="0" dirty="0">
                <a:solidFill>
                  <a:srgbClr val="66338F"/>
                </a:solidFill>
              </a:rPr>
              <a:t>completed Part B</a:t>
            </a:r>
            <a:r>
              <a:rPr lang="en-US" sz="2800" i="0" kern="0" dirty="0"/>
              <a:t> of the survey for at least one wave</a:t>
            </a:r>
          </a:p>
          <a:p>
            <a:pPr marL="228600" indent="-228600">
              <a:buClrTx/>
              <a:buNone/>
            </a:pPr>
            <a:endParaRPr lang="en-US" sz="2800" i="0" kern="0" baseline="30000" dirty="0"/>
          </a:p>
          <a:p>
            <a:pPr marL="0" indent="0">
              <a:buFontTx/>
              <a:buNone/>
            </a:pP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312707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HRS CAMS Data File</a:t>
            </a:r>
            <a:br>
              <a:rPr lang="en-US" dirty="0"/>
            </a:b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244725"/>
            <a:ext cx="3810000" cy="339407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Seven </a:t>
            </a:r>
            <a:r>
              <a:rPr lang="en-US" sz="2600" b="1" dirty="0">
                <a:solidFill>
                  <a:srgbClr val="66338F"/>
                </a:solidFill>
              </a:rPr>
              <a:t>spending</a:t>
            </a:r>
            <a:r>
              <a:rPr lang="en-US" sz="2600" dirty="0"/>
              <a:t> measures: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Total household spending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Total durables spending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Total non-durables spending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Total transportation spending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Total housing spending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Car purchases and payments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Mortgage payments and interest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244725"/>
            <a:ext cx="4114800" cy="225107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Four </a:t>
            </a:r>
            <a:r>
              <a:rPr lang="en-US" sz="2600" b="1" dirty="0">
                <a:solidFill>
                  <a:srgbClr val="66338F"/>
                </a:solidFill>
              </a:rPr>
              <a:t>consumption</a:t>
            </a:r>
            <a:r>
              <a:rPr lang="en-US" sz="2600" dirty="0"/>
              <a:t> measures:</a:t>
            </a:r>
          </a:p>
          <a:p>
            <a:pPr marL="347662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Total household consumption</a:t>
            </a:r>
          </a:p>
          <a:p>
            <a:pPr marL="347662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Total durables consumption</a:t>
            </a:r>
          </a:p>
          <a:p>
            <a:pPr marL="347662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Total transportation consumption</a:t>
            </a:r>
          </a:p>
          <a:p>
            <a:pPr marL="347662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Total housing consumption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22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0" i="0" dirty="0">
                <a:latin typeface="Franklin Gothic Book" panose="020B0503020102020204" pitchFamily="34" charset="0"/>
              </a:rPr>
              <a:t>All measures reported at the household level</a:t>
            </a:r>
          </a:p>
        </p:txBody>
      </p:sp>
    </p:spTree>
    <p:extLst>
      <p:ext uri="{BB962C8B-B14F-4D97-AF65-F5344CB8AC3E}">
        <p14:creationId xmlns:p14="http://schemas.microsoft.com/office/powerpoint/2010/main" val="117962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E1CA-467A-44EE-89B3-B0D9549A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11187"/>
          </a:xfrm>
        </p:spPr>
        <p:txBody>
          <a:bodyPr/>
          <a:lstStyle/>
          <a:p>
            <a:r>
              <a:rPr lang="en-US" dirty="0"/>
              <a:t>New Names for RAND HRS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F22C6F-926A-49D2-AD9B-91BC7AA00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96740"/>
              </p:ext>
            </p:extLst>
          </p:nvPr>
        </p:nvGraphicFramePr>
        <p:xfrm>
          <a:off x="457200" y="3947160"/>
          <a:ext cx="82296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1766381788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780946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base name</a:t>
                      </a:r>
                    </a:p>
                  </a:txBody>
                  <a:tcPr>
                    <a:solidFill>
                      <a:srgbClr val="6633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base name</a:t>
                      </a:r>
                    </a:p>
                  </a:txBody>
                  <a:tcPr>
                    <a:solidFill>
                      <a:srgbClr val="6633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7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 HRS Data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 HRS Longitudinal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5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 Income &amp; Wealth Imputation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 HRS Detailed Imputations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2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 Family 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 HRS Family Data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 CAMS Spending Data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 HRS CAMS Data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9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 Enhanced Fat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 HRS Fat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33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53AE14-8B70-475E-B7D9-5DBC23459D73}"/>
              </a:ext>
            </a:extLst>
          </p:cNvPr>
          <p:cNvSpPr txBox="1"/>
          <p:nvPr/>
        </p:nvSpPr>
        <p:spPr>
          <a:xfrm>
            <a:off x="533400" y="105886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latin typeface="Franklin Gothic Book" panose="020B0503020102020204" pitchFamily="34" charset="0"/>
              </a:rPr>
              <a:t>Beginning with files </a:t>
            </a:r>
            <a:r>
              <a:rPr lang="en-US" sz="24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released in fall 2017</a:t>
            </a:r>
            <a:r>
              <a:rPr lang="en-US" sz="2400" b="0" i="0" dirty="0">
                <a:latin typeface="Franklin Gothic Book" panose="020B0503020102020204" pitchFamily="34" charset="0"/>
              </a:rPr>
              <a:t>, RAND HRS data products follow new naming conventions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3D28F-5784-4144-9D4D-34329FCB71F4}"/>
              </a:ext>
            </a:extLst>
          </p:cNvPr>
          <p:cNvSpPr txBox="1"/>
          <p:nvPr/>
        </p:nvSpPr>
        <p:spPr>
          <a:xfrm>
            <a:off x="267476" y="262774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0" dirty="0">
                <a:latin typeface="Franklin Gothic Book" panose="020B0503020102020204" pitchFamily="34" charset="0"/>
              </a:rPr>
              <a:t>RAND HRS Longitudinal File </a:t>
            </a:r>
            <a:r>
              <a:rPr lang="en-US" sz="30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2014</a:t>
            </a:r>
            <a:r>
              <a:rPr lang="en-US" sz="3000" i="0" dirty="0">
                <a:latin typeface="Franklin Gothic Book" panose="020B0503020102020204" pitchFamily="34" charset="0"/>
              </a:rPr>
              <a:t> (V2)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BB7A8-2896-4729-900A-CF66EE1074C6}"/>
              </a:ext>
            </a:extLst>
          </p:cNvPr>
          <p:cNvSpPr txBox="1"/>
          <p:nvPr/>
        </p:nvSpPr>
        <p:spPr>
          <a:xfrm>
            <a:off x="2590800" y="325749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latin typeface="Franklin Gothic Book" panose="020B0503020102020204" pitchFamily="34" charset="0"/>
              </a:rPr>
              <a:t>File base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A2779-E9E5-4424-9E49-E08659AB0D51}"/>
              </a:ext>
            </a:extLst>
          </p:cNvPr>
          <p:cNvSpPr txBox="1"/>
          <p:nvPr/>
        </p:nvSpPr>
        <p:spPr>
          <a:xfrm>
            <a:off x="6344814" y="324815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latin typeface="Franklin Gothic Book" panose="020B0503020102020204" pitchFamily="34" charset="0"/>
              </a:rPr>
              <a:t>RAND release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705AD-B81C-4243-AB17-BF211F13BE75}"/>
              </a:ext>
            </a:extLst>
          </p:cNvPr>
          <p:cNvSpPr txBox="1"/>
          <p:nvPr/>
        </p:nvSpPr>
        <p:spPr>
          <a:xfrm>
            <a:off x="4710413" y="189318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Latest year of </a:t>
            </a:r>
          </a:p>
          <a:p>
            <a:r>
              <a:rPr 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data available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C3953C-D58F-46D5-AB5F-E2A8707A91E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86813" y="2487688"/>
            <a:ext cx="0" cy="2651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6338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096DF8-1824-47E4-B3B5-8E64D3BFC50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57600" y="3079732"/>
            <a:ext cx="0" cy="2651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A4F292-4A98-4FF3-9D30-D62B701F0B4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35414" y="3078247"/>
            <a:ext cx="0" cy="2651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1610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Example: Total transportation consumption (</a:t>
            </a:r>
            <a:r>
              <a:rPr lang="en-US" sz="3600" dirty="0" err="1"/>
              <a:t>HwCTRANSC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739900"/>
            <a:ext cx="7772400" cy="42799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100" dirty="0"/>
              <a:t>Components:</a:t>
            </a:r>
          </a:p>
          <a:p>
            <a:pPr marL="625475" lvl="1" indent="-279400">
              <a:buFont typeface="Franklin Gothic Book" panose="020B0503020102020204" pitchFamily="34" charset="0"/>
              <a:buChar char="−"/>
            </a:pPr>
            <a:r>
              <a:rPr lang="en-US" altLang="en-US" dirty="0"/>
              <a:t>Interest on the value of all automobiles</a:t>
            </a:r>
          </a:p>
          <a:p>
            <a:pPr marL="914400" lvl="2" indent="-288925"/>
            <a:r>
              <a:rPr lang="en-US" altLang="en-US" dirty="0"/>
              <a:t>Value derived from HRS from years surrounding CAMS survey</a:t>
            </a:r>
          </a:p>
          <a:p>
            <a:pPr marL="914400" lvl="2" indent="-288925"/>
            <a:r>
              <a:rPr lang="en-US" altLang="en-US" dirty="0"/>
              <a:t>Interest rate is 3-year moving average on 48 month auto loans published by Federal reserve </a:t>
            </a:r>
          </a:p>
          <a:p>
            <a:pPr marL="625475" lvl="1">
              <a:buFont typeface="Franklin Gothic Book" panose="020B0503020102020204" pitchFamily="34" charset="0"/>
              <a:buChar char="−"/>
            </a:pPr>
            <a:r>
              <a:rPr lang="en-US" altLang="en-US" dirty="0"/>
              <a:t>10% depreciation</a:t>
            </a:r>
          </a:p>
          <a:p>
            <a:pPr marL="625475" lvl="1">
              <a:buFont typeface="Franklin Gothic Book" panose="020B0503020102020204" pitchFamily="34" charset="0"/>
              <a:buChar char="−"/>
            </a:pPr>
            <a:r>
              <a:rPr lang="en-US" altLang="en-US" dirty="0"/>
              <a:t>Auto insurance costs</a:t>
            </a:r>
          </a:p>
          <a:p>
            <a:pPr marL="625475" lvl="1">
              <a:buFont typeface="Franklin Gothic Book" panose="020B0503020102020204" pitchFamily="34" charset="0"/>
              <a:buChar char="−"/>
            </a:pPr>
            <a:r>
              <a:rPr lang="en-US" altLang="en-US" dirty="0"/>
              <a:t>Spending on gasoline</a:t>
            </a:r>
          </a:p>
          <a:p>
            <a:pPr lvl="1"/>
            <a:endParaRPr lang="en-US" altLang="en-US" dirty="0"/>
          </a:p>
          <a:p>
            <a:r>
              <a:rPr lang="en-US" altLang="en-US" sz="3100" dirty="0"/>
              <a:t>More details on the methods used in RAND HRS CAMS are available in the </a:t>
            </a:r>
            <a:r>
              <a:rPr lang="en-US" altLang="en-US" sz="3100" b="1" dirty="0">
                <a:solidFill>
                  <a:srgbClr val="66338F"/>
                </a:solidFill>
              </a:rPr>
              <a:t>RAND HRS CAMS codebook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79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(V2)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101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180014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6" grpId="0" animBg="1"/>
      <p:bldP spid="4" grpId="0"/>
      <p:bldP spid="10" grpId="0" animBg="1"/>
      <p:bldP spid="19" grpId="0" animBg="1"/>
      <p:bldP spid="7" grpId="0"/>
      <p:bldP spid="18" grpId="0" animBg="1"/>
      <p:bldP spid="17" grpId="0" animBg="1"/>
      <p:bldP spid="6" grpId="0"/>
      <p:bldP spid="21" grpId="0" animBg="1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RAND HRS Exit/Post-Exit Interview Files</a:t>
            </a:r>
            <a:br>
              <a:rPr lang="en-US" sz="3600" dirty="0"/>
            </a:br>
            <a:r>
              <a:rPr lang="en-US" sz="2400" dirty="0"/>
              <a:t>2014 (V1)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2" y="1828800"/>
            <a:ext cx="7939087" cy="3851275"/>
          </a:xfrm>
        </p:spPr>
        <p:txBody>
          <a:bodyPr/>
          <a:lstStyle/>
          <a:p>
            <a:r>
              <a:rPr lang="en-US" sz="2600" dirty="0"/>
              <a:t>Include all respondents from the </a:t>
            </a:r>
            <a:r>
              <a:rPr lang="en-US" sz="2600" b="1" dirty="0">
                <a:solidFill>
                  <a:srgbClr val="66338F"/>
                </a:solidFill>
              </a:rPr>
              <a:t>Exit and Post-Exit</a:t>
            </a:r>
            <a:r>
              <a:rPr lang="en-US" sz="2600" dirty="0"/>
              <a:t> Interviews</a:t>
            </a:r>
          </a:p>
          <a:p>
            <a:r>
              <a:rPr lang="en-US" sz="2600" dirty="0"/>
              <a:t>One </a:t>
            </a:r>
            <a:r>
              <a:rPr lang="en-US" sz="2600" b="1" dirty="0">
                <a:solidFill>
                  <a:srgbClr val="66338F"/>
                </a:solidFill>
              </a:rPr>
              <a:t>file for each year</a:t>
            </a:r>
            <a:r>
              <a:rPr lang="en-US" sz="2600" dirty="0"/>
              <a:t>, beginning with HRS 1994</a:t>
            </a:r>
          </a:p>
          <a:p>
            <a:r>
              <a:rPr lang="en-US" sz="2600" dirty="0"/>
              <a:t>Each file includes all of the </a:t>
            </a:r>
            <a:r>
              <a:rPr lang="en-US" sz="2600" b="1" dirty="0">
                <a:solidFill>
                  <a:srgbClr val="66338F"/>
                </a:solidFill>
              </a:rPr>
              <a:t>respondent-level modules</a:t>
            </a:r>
            <a:r>
              <a:rPr lang="en-US" sz="2600" dirty="0"/>
              <a:t>, but not those collected at other levels (e.g., Section G: Functional Limitations and Helpers)</a:t>
            </a:r>
          </a:p>
          <a:p>
            <a:r>
              <a:rPr lang="en-US" sz="2600" dirty="0"/>
              <a:t>A </a:t>
            </a:r>
            <a:r>
              <a:rPr lang="en-US" sz="2600" b="1" dirty="0">
                <a:solidFill>
                  <a:srgbClr val="66338F"/>
                </a:solidFill>
              </a:rPr>
              <a:t>Finder file </a:t>
            </a:r>
            <a:r>
              <a:rPr lang="en-US" sz="2600" dirty="0"/>
              <a:t>permits users to combine information from the Exit/Post-Exit Interviews, and merge them with Core Interviews</a:t>
            </a:r>
          </a:p>
        </p:txBody>
      </p:sp>
    </p:spTree>
    <p:extLst>
      <p:ext uri="{BB962C8B-B14F-4D97-AF65-F5344CB8AC3E}">
        <p14:creationId xmlns:p14="http://schemas.microsoft.com/office/powerpoint/2010/main" val="2451201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RAND HRS Exit/Post-Exit Interview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724400"/>
          </a:xfrm>
        </p:spPr>
        <p:txBody>
          <a:bodyPr/>
          <a:lstStyle/>
          <a:p>
            <a:r>
              <a:rPr lang="en-US" sz="2600" dirty="0"/>
              <a:t>How are the Exit/Post-Exit Interview data combined?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dirty="0"/>
              <a:t>Similar </a:t>
            </a:r>
            <a:r>
              <a:rPr lang="en-US" sz="2200" b="1" dirty="0">
                <a:solidFill>
                  <a:srgbClr val="66338F"/>
                </a:solidFill>
              </a:rPr>
              <a:t>variable naming conventions</a:t>
            </a:r>
            <a:r>
              <a:rPr lang="en-US" sz="2200" dirty="0"/>
              <a:t> (e.g., 2014 net value of estate, Exit = YT173, Post-Exit = Y</a:t>
            </a:r>
            <a:r>
              <a:rPr lang="en-US" sz="2200" u="sng" dirty="0"/>
              <a:t>P</a:t>
            </a:r>
            <a:r>
              <a:rPr lang="en-US" sz="2200" dirty="0"/>
              <a:t>T173)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dirty="0"/>
              <a:t>Rename </a:t>
            </a:r>
            <a:r>
              <a:rPr lang="en-US" sz="2200" b="1" dirty="0"/>
              <a:t>Post-Exit variable names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66338F"/>
                </a:solidFill>
              </a:rPr>
              <a:t>append Post-Exit Interview data</a:t>
            </a:r>
            <a:r>
              <a:rPr lang="en-US" sz="2200" dirty="0"/>
              <a:t> on the Exit Interview data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b="1" dirty="0">
                <a:solidFill>
                  <a:srgbClr val="66338F"/>
                </a:solidFill>
              </a:rPr>
              <a:t>POST_EXIT flag </a:t>
            </a:r>
            <a:r>
              <a:rPr lang="en-US" sz="2200" dirty="0"/>
              <a:t>is included to distinguish Exit (= 0) and Post-Exit (= 1) Interviews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dirty="0"/>
              <a:t>Respondents never have both an Exit and a Post-Exit Interview </a:t>
            </a:r>
            <a:r>
              <a:rPr lang="en-US" sz="2200" b="1" dirty="0">
                <a:solidFill>
                  <a:srgbClr val="66338F"/>
                </a:solidFill>
              </a:rPr>
              <a:t>in the same year</a:t>
            </a:r>
          </a:p>
          <a:p>
            <a:r>
              <a:rPr lang="en-US" sz="2600" dirty="0"/>
              <a:t>Key Identifiers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dirty="0"/>
              <a:t>Exit/Post-Exit </a:t>
            </a:r>
            <a:r>
              <a:rPr lang="en-US" sz="2200" b="1" dirty="0">
                <a:solidFill>
                  <a:srgbClr val="66338F"/>
                </a:solidFill>
              </a:rPr>
              <a:t>Interview</a:t>
            </a:r>
            <a:r>
              <a:rPr lang="en-US" sz="2200" dirty="0"/>
              <a:t> Files: HHIDPN, HHID, PN, SUBHH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dirty="0"/>
              <a:t>Exit/Post-Exit </a:t>
            </a:r>
            <a:r>
              <a:rPr lang="en-US" sz="2200" b="1" dirty="0">
                <a:solidFill>
                  <a:srgbClr val="66338F"/>
                </a:solidFill>
              </a:rPr>
              <a:t>Finder</a:t>
            </a:r>
            <a:r>
              <a:rPr lang="en-US" sz="2200" dirty="0"/>
              <a:t> File: HHIDPN</a:t>
            </a:r>
          </a:p>
          <a:p>
            <a:pPr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7282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1788"/>
            <a:ext cx="9144000" cy="611187"/>
          </a:xfrm>
        </p:spPr>
        <p:txBody>
          <a:bodyPr/>
          <a:lstStyle/>
          <a:p>
            <a:r>
              <a:rPr lang="en-US" altLang="en-US" sz="4000" dirty="0"/>
              <a:t>Example: </a:t>
            </a:r>
            <a:r>
              <a:rPr lang="en-US" sz="4000" dirty="0"/>
              <a:t>Disposition of Home</a:t>
            </a:r>
            <a:endParaRPr lang="en-US" alt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5777"/>
            <a:ext cx="7834313" cy="713023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66338F"/>
                </a:solidFill>
              </a:rPr>
              <a:t>HRS Exit 2004: </a:t>
            </a:r>
            <a:r>
              <a:rPr lang="en-US" altLang="en-US" sz="2200" dirty="0"/>
              <a:t>W</a:t>
            </a:r>
            <a:r>
              <a:rPr lang="en-US" sz="2000" dirty="0"/>
              <a:t>hat happened to that home (</a:t>
            </a:r>
            <a:r>
              <a:rPr lang="en-US" altLang="en-US" sz="2000" b="1" dirty="0">
                <a:solidFill>
                  <a:srgbClr val="66338F"/>
                </a:solidFill>
              </a:rPr>
              <a:t>TT102</a:t>
            </a:r>
            <a:r>
              <a:rPr lang="en-US" altLang="en-US" sz="2000" dirty="0"/>
              <a:t>)</a:t>
            </a:r>
            <a:r>
              <a:rPr lang="en-US" sz="2000" dirty="0"/>
              <a:t>?</a:t>
            </a:r>
          </a:p>
          <a:p>
            <a:r>
              <a:rPr lang="en-US" altLang="en-US" sz="2200" b="1" dirty="0">
                <a:solidFill>
                  <a:srgbClr val="66338F"/>
                </a:solidFill>
              </a:rPr>
              <a:t>HRS Post-Exit 2004: </a:t>
            </a:r>
            <a:r>
              <a:rPr lang="en-US" sz="2000" dirty="0"/>
              <a:t>What happened to that home (</a:t>
            </a:r>
            <a:r>
              <a:rPr lang="en-US" altLang="en-US" sz="2000" b="1" dirty="0">
                <a:solidFill>
                  <a:srgbClr val="66338F"/>
                </a:solidFill>
              </a:rPr>
              <a:t>T</a:t>
            </a:r>
            <a:r>
              <a:rPr lang="en-US" altLang="en-US" sz="2000" b="1" u="sng" dirty="0">
                <a:solidFill>
                  <a:srgbClr val="66338F"/>
                </a:solidFill>
              </a:rPr>
              <a:t>P</a:t>
            </a:r>
            <a:r>
              <a:rPr lang="en-US" altLang="en-US" sz="2000" b="1" dirty="0">
                <a:solidFill>
                  <a:srgbClr val="66338F"/>
                </a:solidFill>
              </a:rPr>
              <a:t>T102</a:t>
            </a:r>
            <a:r>
              <a:rPr lang="en-US" altLang="en-US" sz="2000" dirty="0"/>
              <a:t>)</a:t>
            </a:r>
            <a:r>
              <a:rPr lang="en-US" sz="2000" dirty="0"/>
              <a:t>?</a:t>
            </a:r>
          </a:p>
          <a:p>
            <a:endParaRPr lang="en-US" altLang="en-US" sz="2200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219200" y="2551798"/>
            <a:ext cx="2303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0" dirty="0"/>
              <a:t>Exit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800" i="0" dirty="0"/>
              <a:t>Post-Exit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2000" y="2057401"/>
            <a:ext cx="7353300" cy="400110"/>
            <a:chOff x="762000" y="2438400"/>
            <a:chExt cx="7353300" cy="411699"/>
          </a:xfrm>
        </p:grpSpPr>
        <p:sp>
          <p:nvSpPr>
            <p:cNvPr id="2" name="TextBox 1"/>
            <p:cNvSpPr txBox="1"/>
            <p:nvPr/>
          </p:nvSpPr>
          <p:spPr>
            <a:xfrm>
              <a:off x="762000" y="2438400"/>
              <a:ext cx="7353300" cy="41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0" dirty="0">
                  <a:latin typeface="Franklin Gothic Medium" panose="020B0603020102020204" pitchFamily="34" charset="0"/>
                </a:rPr>
                <a:t>Raw data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762000" y="2827247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62000" y="2443619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758956" y="3733800"/>
            <a:ext cx="7356344" cy="400110"/>
          </a:xfrm>
          <a:prstGeom prst="rect">
            <a:avLst/>
          </a:prstGeom>
          <a:solidFill>
            <a:srgbClr val="66338F"/>
          </a:solidFill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Exit/Post-Exit 2004 Interview and Finder 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4" y="5651938"/>
            <a:ext cx="335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/>
              <a:t>1. Combine Exit and Post-Exit 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91100" y="565193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/>
              <a:t>2. Finder File variables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7266"/>
              </p:ext>
            </p:extLst>
          </p:nvPr>
        </p:nvGraphicFramePr>
        <p:xfrm>
          <a:off x="762001" y="2971800"/>
          <a:ext cx="3352802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686">
                  <a:extLst>
                    <a:ext uri="{9D8B030D-6E8A-4147-A177-3AD203B41FA5}">
                      <a16:colId xmlns:a16="http://schemas.microsoft.com/office/drawing/2014/main" val="1679846371"/>
                    </a:ext>
                  </a:extLst>
                </a:gridCol>
                <a:gridCol w="2218116">
                  <a:extLst>
                    <a:ext uri="{9D8B030D-6E8A-4147-A177-3AD203B41FA5}">
                      <a16:colId xmlns:a16="http://schemas.microsoft.com/office/drawing/2014/main" val="20711942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HHIPDN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TT102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57768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 DK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1617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68761"/>
              </p:ext>
            </p:extLst>
          </p:nvPr>
        </p:nvGraphicFramePr>
        <p:xfrm>
          <a:off x="4343401" y="2971800"/>
          <a:ext cx="37719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134">
                  <a:extLst>
                    <a:ext uri="{9D8B030D-6E8A-4147-A177-3AD203B41FA5}">
                      <a16:colId xmlns:a16="http://schemas.microsoft.com/office/drawing/2014/main" val="2618800905"/>
                    </a:ext>
                  </a:extLst>
                </a:gridCol>
                <a:gridCol w="2740766">
                  <a:extLst>
                    <a:ext uri="{9D8B030D-6E8A-4147-A177-3AD203B41FA5}">
                      <a16:colId xmlns:a16="http://schemas.microsoft.com/office/drawing/2014/main" val="306596501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HHIPDN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TPT102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038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 Sold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5124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24958"/>
              </p:ext>
            </p:extLst>
          </p:nvPr>
        </p:nvGraphicFramePr>
        <p:xfrm>
          <a:off x="762000" y="4406629"/>
          <a:ext cx="3352804" cy="80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961156774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444558038"/>
                    </a:ext>
                  </a:extLst>
                </a:gridCol>
                <a:gridCol w="864112">
                  <a:extLst>
                    <a:ext uri="{9D8B030D-6E8A-4147-A177-3AD203B41FA5}">
                      <a16:colId xmlns:a16="http://schemas.microsoft.com/office/drawing/2014/main" val="3573735744"/>
                    </a:ext>
                  </a:extLst>
                </a:gridCol>
              </a:tblGrid>
              <a:tr h="26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HHIDPN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TT102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POST_EXIT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361165"/>
                  </a:ext>
                </a:extLst>
              </a:tr>
              <a:tr h="26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Jack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8. DK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95503"/>
                  </a:ext>
                </a:extLst>
              </a:tr>
              <a:tr h="26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2. Sold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2106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75116"/>
              </p:ext>
            </p:extLst>
          </p:nvPr>
        </p:nvGraphicFramePr>
        <p:xfrm>
          <a:off x="4343401" y="4404945"/>
          <a:ext cx="3771900" cy="809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334">
                  <a:extLst>
                    <a:ext uri="{9D8B030D-6E8A-4147-A177-3AD203B41FA5}">
                      <a16:colId xmlns:a16="http://schemas.microsoft.com/office/drawing/2014/main" val="1560545408"/>
                    </a:ext>
                  </a:extLst>
                </a:gridCol>
                <a:gridCol w="656830">
                  <a:extLst>
                    <a:ext uri="{9D8B030D-6E8A-4147-A177-3AD203B41FA5}">
                      <a16:colId xmlns:a16="http://schemas.microsoft.com/office/drawing/2014/main" val="641517164"/>
                    </a:ext>
                  </a:extLst>
                </a:gridCol>
                <a:gridCol w="812911">
                  <a:extLst>
                    <a:ext uri="{9D8B030D-6E8A-4147-A177-3AD203B41FA5}">
                      <a16:colId xmlns:a16="http://schemas.microsoft.com/office/drawing/2014/main" val="3176511116"/>
                    </a:ext>
                  </a:extLst>
                </a:gridCol>
                <a:gridCol w="806406">
                  <a:extLst>
                    <a:ext uri="{9D8B030D-6E8A-4147-A177-3AD203B41FA5}">
                      <a16:colId xmlns:a16="http://schemas.microsoft.com/office/drawing/2014/main" val="677567854"/>
                    </a:ext>
                  </a:extLst>
                </a:gridCol>
                <a:gridCol w="832419">
                  <a:extLst>
                    <a:ext uri="{9D8B030D-6E8A-4147-A177-3AD203B41FA5}">
                      <a16:colId xmlns:a16="http://schemas.microsoft.com/office/drawing/2014/main" val="3012278886"/>
                    </a:ext>
                  </a:extLst>
                </a:gridCol>
              </a:tblGrid>
              <a:tr h="269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HHIDPN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EXIT1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POSTEXIT1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POSTEXIT2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POSTEXIT3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458977"/>
                  </a:ext>
                </a:extLst>
              </a:tr>
              <a:tr h="269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Jack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85373"/>
                  </a:ext>
                </a:extLst>
              </a:tr>
              <a:tr h="269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28170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758955" y="4404145"/>
            <a:ext cx="3355848" cy="80467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4404145"/>
            <a:ext cx="3771899" cy="80467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/>
      <p:bldP spid="36" grpId="0"/>
      <p:bldP spid="12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(V2)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101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27931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6" grpId="0" animBg="1"/>
      <p:bldP spid="4" grpId="0"/>
      <p:bldP spid="10" grpId="0" animBg="1"/>
      <p:bldP spid="19" grpId="0" animBg="1"/>
      <p:bldP spid="7" grpId="0"/>
      <p:bldP spid="18" grpId="0" animBg="1"/>
      <p:bldP spid="6" grpId="0"/>
      <p:bldP spid="20" grpId="0" animBg="1"/>
      <p:bldP spid="21" grpId="0" animBg="1"/>
      <p:bldP spid="5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HRS Tax Calculations</a:t>
            </a:r>
            <a:br>
              <a:rPr lang="en-US" dirty="0"/>
            </a:br>
            <a:r>
              <a:rPr lang="en-US" sz="2800" dirty="0"/>
              <a:t>2014 (V2)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sz="2000" dirty="0"/>
              <a:t>Use the NBER Internet TAXSIM</a:t>
            </a:r>
            <a:r>
              <a:rPr lang="en-US" sz="2000" baseline="30000" dirty="0"/>
              <a:t>**</a:t>
            </a:r>
            <a:r>
              <a:rPr lang="en-US" sz="2000" dirty="0"/>
              <a:t> calculator to </a:t>
            </a:r>
            <a:r>
              <a:rPr lang="en-US" sz="2000" b="1" dirty="0">
                <a:solidFill>
                  <a:srgbClr val="66338F"/>
                </a:solidFill>
              </a:rPr>
              <a:t>compute federal, state, and FICA taxes</a:t>
            </a:r>
            <a:r>
              <a:rPr lang="en-US" sz="2000" dirty="0"/>
              <a:t> for respondents to the HRS 2000 – 2014 surveys</a:t>
            </a:r>
          </a:p>
          <a:p>
            <a:r>
              <a:rPr lang="en-US" sz="2000" b="1" dirty="0">
                <a:solidFill>
                  <a:srgbClr val="66338F"/>
                </a:solidFill>
              </a:rPr>
              <a:t>Two files </a:t>
            </a:r>
            <a:r>
              <a:rPr lang="en-US" sz="2000" dirty="0"/>
              <a:t>for each year, beginning with HRS 2000: </a:t>
            </a:r>
          </a:p>
          <a:p>
            <a:pPr marL="684213">
              <a:buFont typeface="Franklin Gothic Book" panose="020B0503020102020204" pitchFamily="34" charset="0"/>
              <a:buChar char="−"/>
            </a:pPr>
            <a:r>
              <a:rPr lang="en-US" sz="2000" dirty="0"/>
              <a:t>TAXSIM input and output variables</a:t>
            </a:r>
          </a:p>
          <a:p>
            <a:pPr marL="684213">
              <a:buFont typeface="Franklin Gothic Book" panose="020B0503020102020204" pitchFamily="34" charset="0"/>
              <a:buChar char="−"/>
            </a:pPr>
            <a:r>
              <a:rPr lang="en-US" sz="2000" dirty="0"/>
              <a:t>“Raw” variables used in the derivations</a:t>
            </a:r>
          </a:p>
          <a:p>
            <a:r>
              <a:rPr lang="en-US" sz="2000" dirty="0"/>
              <a:t>Marginal tax rates (i.e., how much would the household pay in taxes if its income increased by a given amount) are included in the form of “finite difference” calculations (i.e., $1k, $5k, $10k, and $50k)</a:t>
            </a:r>
          </a:p>
          <a:p>
            <a:pPr marL="230188" indent="-230188">
              <a:buNone/>
            </a:pPr>
            <a:endParaRPr lang="en-US" sz="1600" baseline="30000" dirty="0"/>
          </a:p>
          <a:p>
            <a:pPr marL="230188" indent="-230188">
              <a:buNone/>
            </a:pPr>
            <a:endParaRPr lang="en-US" sz="1600" baseline="30000" dirty="0"/>
          </a:p>
          <a:p>
            <a:pPr marL="230188" indent="-230188">
              <a:buNone/>
            </a:pPr>
            <a:endParaRPr lang="en-US" sz="1600" baseline="30000" dirty="0"/>
          </a:p>
          <a:p>
            <a:pPr marL="230188" indent="-230188">
              <a:buNone/>
            </a:pPr>
            <a:endParaRPr lang="en-US" sz="1600" baseline="30000" dirty="0"/>
          </a:p>
          <a:p>
            <a:pPr marL="230188" indent="-230188">
              <a:buNone/>
            </a:pPr>
            <a:r>
              <a:rPr lang="en-US" sz="1600" baseline="30000" dirty="0"/>
              <a:t>**	</a:t>
            </a:r>
            <a:r>
              <a:rPr lang="en-US" sz="1600" dirty="0"/>
              <a:t>Feenberg, D.R., and Coutts, E. (1993), “An Introduction to the TAXSIM Model”, </a:t>
            </a:r>
            <a:r>
              <a:rPr lang="en-US" sz="1600" i="1" dirty="0"/>
              <a:t>Journal of Policy Analysis and Management</a:t>
            </a:r>
            <a:r>
              <a:rPr lang="en-US" sz="1600" dirty="0"/>
              <a:t>, 12(1), 189-194.</a:t>
            </a:r>
          </a:p>
        </p:txBody>
      </p:sp>
    </p:spTree>
    <p:extLst>
      <p:ext uri="{BB962C8B-B14F-4D97-AF65-F5344CB8AC3E}">
        <p14:creationId xmlns:p14="http://schemas.microsoft.com/office/powerpoint/2010/main" val="1098013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8938"/>
            <a:ext cx="9144000" cy="677862"/>
          </a:xfrm>
        </p:spPr>
        <p:txBody>
          <a:bodyPr/>
          <a:lstStyle/>
          <a:p>
            <a:r>
              <a:rPr lang="en-US" dirty="0"/>
              <a:t>RAND HRS Tax Calculations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3775075"/>
          </a:xfrm>
        </p:spPr>
        <p:txBody>
          <a:bodyPr/>
          <a:lstStyle/>
          <a:p>
            <a:r>
              <a:rPr lang="en-US" dirty="0"/>
              <a:t>HRS respondents are generally asked to report their </a:t>
            </a:r>
            <a:r>
              <a:rPr lang="en-US" b="1" dirty="0">
                <a:solidFill>
                  <a:srgbClr val="66338F"/>
                </a:solidFill>
              </a:rPr>
              <a:t>income before taxes </a:t>
            </a:r>
            <a:r>
              <a:rPr lang="en-US" dirty="0"/>
              <a:t>and any other deductions</a:t>
            </a:r>
          </a:p>
          <a:p>
            <a:r>
              <a:rPr lang="en-US" dirty="0"/>
              <a:t>For a number of research purposes, </a:t>
            </a:r>
            <a:r>
              <a:rPr lang="en-US" b="1" dirty="0">
                <a:solidFill>
                  <a:srgbClr val="66338F"/>
                </a:solidFill>
              </a:rPr>
              <a:t>after-tax income</a:t>
            </a:r>
            <a:r>
              <a:rPr lang="en-US" dirty="0"/>
              <a:t> would be the most appropriate: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dirty="0"/>
              <a:t>Saving behavior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dirty="0"/>
              <a:t>Economic well-being</a:t>
            </a:r>
          </a:p>
        </p:txBody>
      </p:sp>
    </p:spTree>
    <p:extLst>
      <p:ext uri="{BB962C8B-B14F-4D97-AF65-F5344CB8AC3E}">
        <p14:creationId xmlns:p14="http://schemas.microsoft.com/office/powerpoint/2010/main" val="3186466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11187"/>
          </a:xfrm>
        </p:spPr>
        <p:txBody>
          <a:bodyPr/>
          <a:lstStyle/>
          <a:p>
            <a:r>
              <a:rPr lang="en-US" dirty="0"/>
              <a:t>RAND HRS Tax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765675"/>
          </a:xfrm>
        </p:spPr>
        <p:txBody>
          <a:bodyPr/>
          <a:lstStyle/>
          <a:p>
            <a:r>
              <a:rPr lang="en-US" sz="2600" dirty="0"/>
              <a:t>Input variables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000" b="1" dirty="0">
                <a:solidFill>
                  <a:srgbClr val="66338F"/>
                </a:solidFill>
              </a:rPr>
              <a:t>22 fields</a:t>
            </a:r>
            <a:r>
              <a:rPr lang="en-US" sz="2000" dirty="0"/>
              <a:t>, including tax year, marital status, wage and salary income, deductions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000" dirty="0"/>
              <a:t>Constructed using information from our </a:t>
            </a:r>
            <a:r>
              <a:rPr lang="en-US" sz="2000" b="1" dirty="0">
                <a:solidFill>
                  <a:srgbClr val="66338F"/>
                </a:solidFill>
              </a:rPr>
              <a:t>other data products</a:t>
            </a:r>
            <a:r>
              <a:rPr lang="en-US" sz="2000" dirty="0"/>
              <a:t>:</a:t>
            </a:r>
          </a:p>
          <a:p>
            <a:pPr marL="1085850" lvl="1">
              <a:buFont typeface="Franklin Gothic Book" panose="020B0503020102020204" pitchFamily="34" charset="0"/>
              <a:buChar char="−"/>
            </a:pPr>
            <a:r>
              <a:rPr lang="en-US" sz="1600" dirty="0"/>
              <a:t>RAND HRS Longitudinal File </a:t>
            </a:r>
          </a:p>
          <a:p>
            <a:pPr marL="1085850" lvl="1">
              <a:buFont typeface="Franklin Gothic Book" panose="020B0503020102020204" pitchFamily="34" charset="0"/>
              <a:buChar char="−"/>
            </a:pPr>
            <a:r>
              <a:rPr lang="en-US" sz="1600" dirty="0"/>
              <a:t>RAND Detailed Imputations File</a:t>
            </a:r>
          </a:p>
          <a:p>
            <a:pPr marL="1085850" lvl="1">
              <a:buFont typeface="Franklin Gothic Book" panose="020B0503020102020204" pitchFamily="34" charset="0"/>
              <a:buChar char="−"/>
            </a:pPr>
            <a:r>
              <a:rPr lang="en-US" sz="1600" dirty="0"/>
              <a:t>RAND HRS Fat Files</a:t>
            </a:r>
          </a:p>
          <a:p>
            <a:r>
              <a:rPr lang="en-US" sz="2600" dirty="0"/>
              <a:t>Output Variables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000" dirty="0"/>
              <a:t>Federal, state, and FICA (Social Security and Medicare) taxes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000" dirty="0"/>
              <a:t>Marginal tax rates in the form of finite difference calculations (i.e., $1k, $5k, $10k, and $50k)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000" dirty="0"/>
              <a:t>Calculations </a:t>
            </a:r>
            <a:r>
              <a:rPr lang="en-US" sz="2000" b="1" dirty="0">
                <a:solidFill>
                  <a:srgbClr val="66338F"/>
                </a:solidFill>
              </a:rPr>
              <a:t>performed 51 times </a:t>
            </a:r>
            <a:r>
              <a:rPr lang="en-US" sz="2000" dirty="0"/>
              <a:t>for each respondent, once for each state and DC</a:t>
            </a:r>
          </a:p>
          <a:p>
            <a:r>
              <a:rPr lang="en-US" sz="2600" dirty="0"/>
              <a:t>Key Identifiers: </a:t>
            </a:r>
            <a:r>
              <a:rPr lang="en-US" sz="2000" dirty="0"/>
              <a:t>HHIDPN, HHID, and PN</a:t>
            </a:r>
          </a:p>
        </p:txBody>
      </p:sp>
    </p:spTree>
    <p:extLst>
      <p:ext uri="{BB962C8B-B14F-4D97-AF65-F5344CB8AC3E}">
        <p14:creationId xmlns:p14="http://schemas.microsoft.com/office/powerpoint/2010/main" val="3279284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3013"/>
            <a:ext cx="9144000" cy="611187"/>
          </a:xfrm>
        </p:spPr>
        <p:txBody>
          <a:bodyPr/>
          <a:lstStyle/>
          <a:p>
            <a:r>
              <a:rPr lang="en-US" dirty="0"/>
              <a:t>Getting Started Using RAND Data</a:t>
            </a:r>
          </a:p>
        </p:txBody>
      </p:sp>
    </p:spTree>
    <p:extLst>
      <p:ext uri="{BB962C8B-B14F-4D97-AF65-F5344CB8AC3E}">
        <p14:creationId xmlns:p14="http://schemas.microsoft.com/office/powerpoint/2010/main" val="421818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RAND HRS Data Files?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10513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/>
              <a:t>Purpose</a:t>
            </a:r>
            <a:r>
              <a:rPr lang="en-US" altLang="en-US" sz="2400" dirty="0"/>
              <a:t>: to facilitate empirical research on aging by creating easy-to-use files containing select HRS data</a:t>
            </a:r>
          </a:p>
          <a:p>
            <a:pPr>
              <a:spcBef>
                <a:spcPts val="0"/>
              </a:spcBef>
            </a:pPr>
            <a:endParaRPr lang="en-US" altLang="en-US" sz="1000" dirty="0"/>
          </a:p>
          <a:p>
            <a:r>
              <a:rPr lang="en-US" altLang="en-US" sz="2200" dirty="0"/>
              <a:t>Save </a:t>
            </a:r>
            <a:r>
              <a:rPr lang="en-US" altLang="en-US" sz="2200" b="1" dirty="0">
                <a:solidFill>
                  <a:srgbClr val="66338F"/>
                </a:solidFill>
              </a:rPr>
              <a:t>time</a:t>
            </a:r>
            <a:r>
              <a:rPr lang="en-US" altLang="en-US" sz="2200" dirty="0"/>
              <a:t> and </a:t>
            </a:r>
            <a:r>
              <a:rPr lang="en-US" altLang="en-US" sz="2200" b="1" dirty="0">
                <a:solidFill>
                  <a:srgbClr val="66338F"/>
                </a:solidFill>
              </a:rPr>
              <a:t>effort</a:t>
            </a:r>
            <a:r>
              <a:rPr lang="en-US" altLang="en-US" sz="2200" dirty="0"/>
              <a:t> </a:t>
            </a:r>
          </a:p>
          <a:p>
            <a:r>
              <a:rPr lang="en-US" altLang="en-US" sz="2200" dirty="0"/>
              <a:t>Quality and consistency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Used by many researchers with a wide variety of interests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b="1" dirty="0">
                <a:solidFill>
                  <a:srgbClr val="66338F"/>
                </a:solidFill>
              </a:rPr>
              <a:t>Feedback</a:t>
            </a:r>
            <a:r>
              <a:rPr lang="en-US" altLang="en-US" sz="2200" dirty="0"/>
              <a:t> from researchers improves the quality of variables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Capitalize on the </a:t>
            </a:r>
            <a:r>
              <a:rPr lang="en-US" altLang="en-US" sz="2200" b="1" dirty="0">
                <a:solidFill>
                  <a:srgbClr val="66338F"/>
                </a:solidFill>
              </a:rPr>
              <a:t>experience</a:t>
            </a:r>
            <a:r>
              <a:rPr lang="en-US" altLang="en-US" sz="2200" dirty="0"/>
              <a:t> of HRS PIs and the RAND programming team (“No need to reinvent the wheel”)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External “</a:t>
            </a:r>
            <a:r>
              <a:rPr lang="en-US" altLang="en-US" sz="2200" b="1" dirty="0">
                <a:solidFill>
                  <a:srgbClr val="66338F"/>
                </a:solidFill>
              </a:rPr>
              <a:t>sanity check</a:t>
            </a:r>
            <a:r>
              <a:rPr lang="en-US" altLang="en-US" sz="2200" dirty="0"/>
              <a:t>” for your own variable derivations</a:t>
            </a:r>
          </a:p>
          <a:p>
            <a:r>
              <a:rPr lang="en-US" altLang="en-US" sz="2200" dirty="0"/>
              <a:t>Contribute to a </a:t>
            </a:r>
            <a:r>
              <a:rPr lang="en-US" altLang="en-US" sz="2200" b="1" dirty="0">
                <a:solidFill>
                  <a:srgbClr val="66338F"/>
                </a:solidFill>
              </a:rPr>
              <a:t>community</a:t>
            </a:r>
            <a:r>
              <a:rPr lang="en-US" altLang="en-US" sz="2200" dirty="0"/>
              <a:t> of data users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Examine </a:t>
            </a:r>
            <a:r>
              <a:rPr lang="en-US" altLang="en-US" sz="2200" b="1" dirty="0">
                <a:solidFill>
                  <a:srgbClr val="66338F"/>
                </a:solidFill>
              </a:rPr>
              <a:t>quality of variables </a:t>
            </a:r>
            <a:r>
              <a:rPr lang="en-US" altLang="en-US" sz="2200" dirty="0"/>
              <a:t>in your area of expertise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Provide </a:t>
            </a:r>
            <a:r>
              <a:rPr lang="en-US" altLang="en-US" sz="2200" b="1" dirty="0">
                <a:solidFill>
                  <a:srgbClr val="66338F"/>
                </a:solidFill>
              </a:rPr>
              <a:t>valuable feedback</a:t>
            </a:r>
            <a:r>
              <a:rPr lang="en-US" altLang="en-US" sz="2200" dirty="0"/>
              <a:t> to the aging research community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8506"/>
            <a:ext cx="6096000" cy="609600"/>
          </a:xfrm>
        </p:spPr>
        <p:txBody>
          <a:bodyPr/>
          <a:lstStyle/>
          <a:p>
            <a:r>
              <a:rPr lang="en-US" altLang="en-US" sz="4000" dirty="0"/>
              <a:t>Identifying Respondents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75867"/>
              </p:ext>
            </p:extLst>
          </p:nvPr>
        </p:nvGraphicFramePr>
        <p:xfrm>
          <a:off x="704273" y="1100731"/>
          <a:ext cx="7830127" cy="4766670"/>
        </p:xfrm>
        <a:graphic>
          <a:graphicData uri="http://schemas.openxmlformats.org/drawingml/2006/table">
            <a:tbl>
              <a:tblPr/>
              <a:tblGrid>
                <a:gridCol w="257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Set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Variables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Example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Public Release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 [char 3]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"010"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Longitudinal File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Family Data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Detailed Imputations 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</a:t>
                      </a:r>
                      <a:b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 [char 3]</a:t>
                      </a:r>
                      <a:b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 [num] / RAHHIDPN [char 9]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"010"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54321010 / "054321010"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7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Fat Files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 / HHIDN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 [char 3] / PNN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 / RAHHIDPN [char 9]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 / 54321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"010" / 10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54321010 / "054321010"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CAMS Data File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endParaRPr lang="en-US" sz="16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54321010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Tax Calculations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</a:t>
                      </a:r>
                      <a:b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 [char 3]</a:t>
                      </a:r>
                      <a:b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 [num]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"010"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54321010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589157"/>
                  </a:ext>
                </a:extLst>
              </a:tr>
              <a:tr h="823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Exit/Post-Exit Files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 / HHIDN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 [char 3] / PNN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 / RAHHIDPN [char 9]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 / 54321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"010" / 10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54321010 / "054321010"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0662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963" y="249563"/>
            <a:ext cx="6096000" cy="718037"/>
          </a:xfrm>
        </p:spPr>
        <p:txBody>
          <a:bodyPr/>
          <a:lstStyle/>
          <a:p>
            <a:r>
              <a:rPr lang="en-US" altLang="en-US" sz="4000" dirty="0"/>
              <a:t>Identifying Households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68555400"/>
              </p:ext>
            </p:extLst>
          </p:nvPr>
        </p:nvGraphicFramePr>
        <p:xfrm>
          <a:off x="631372" y="1075530"/>
          <a:ext cx="7848600" cy="457562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9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Set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Variables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Example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6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Public Release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xSUBHH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[char 1]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Longitudinal File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Family Data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Detailed Imputations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HwHHID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Fat Files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 / HHIDN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xSUBHH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[char 1] /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xSUBHHN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xHHID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[char 7]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xHHIDN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HwHHID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 / 54321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"0" / 0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"0543210"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CAMS Data File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household ID variables - use respondent variables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Tax Calculations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42734"/>
                  </a:ext>
                </a:extLst>
              </a:tr>
              <a:tr h="881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Exit/Post-Exit Files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 / HHIDN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 </a:t>
                      </a:r>
                    </a:p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xSUBHH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[char 1] /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xSUBHHN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xHHID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[char 7] /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xHHIDN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 / 54321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"0" / 0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"0543210" / 543210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35075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5764947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0" indent="-176213"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baseline="30000" dirty="0">
                <a:latin typeface="Calibri"/>
              </a:rPr>
              <a:t>*</a:t>
            </a:r>
            <a:r>
              <a:rPr lang="en-US" sz="1600" b="0" i="0" dirty="0">
                <a:latin typeface="Calibri"/>
              </a:rPr>
              <a:t>	For current (e.g., 2014) and previous (e.g., 2012) waves.  See </a:t>
            </a:r>
            <a:r>
              <a:rPr lang="en-US" sz="1600" b="0" i="0" dirty="0">
                <a:solidFill>
                  <a:srgbClr val="000000"/>
                </a:solidFill>
                <a:latin typeface="Calibri"/>
              </a:rPr>
              <a:t>RAND HRS Exit/Post-Exit</a:t>
            </a:r>
            <a:r>
              <a:rPr lang="en-US" sz="1600" b="0" i="0" dirty="0">
                <a:latin typeface="Calibri"/>
              </a:rPr>
              <a:t> documentation, and HRS Data Description and Usage documentation for more details.</a:t>
            </a:r>
            <a:endParaRPr lang="en-US" sz="1600" b="0" i="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RAND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762000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Go to </a:t>
            </a:r>
            <a:r>
              <a:rPr lang="en-US" sz="1800" dirty="0">
                <a:solidFill>
                  <a:srgbClr val="66338F"/>
                </a:solidFill>
                <a:hlinkClick r:id="rId3"/>
              </a:rPr>
              <a:t>https://hrs.isr.umich.edu/data-products</a:t>
            </a:r>
            <a:r>
              <a:rPr lang="en-US" sz="1800" dirty="0"/>
              <a:t> and click </a:t>
            </a:r>
            <a:r>
              <a:rPr lang="en-US" sz="1800" b="1" dirty="0">
                <a:solidFill>
                  <a:srgbClr val="7030A0"/>
                </a:solidFill>
              </a:rPr>
              <a:t>Register and Access Public Data</a:t>
            </a:r>
          </a:p>
          <a:p>
            <a:r>
              <a:rPr lang="en-US" sz="1800" dirty="0"/>
              <a:t>Click </a:t>
            </a:r>
            <a:r>
              <a:rPr lang="en-US" sz="1800" b="1" dirty="0">
                <a:solidFill>
                  <a:srgbClr val="7030A0"/>
                </a:solidFill>
              </a:rPr>
              <a:t>Registered Users</a:t>
            </a:r>
            <a:r>
              <a:rPr lang="en-US" sz="1800" dirty="0">
                <a:solidFill>
                  <a:srgbClr val="66338F"/>
                </a:solidFill>
              </a:rPr>
              <a:t> </a:t>
            </a:r>
            <a:r>
              <a:rPr lang="en-US" sz="1800" dirty="0"/>
              <a:t>(registration is required), and enter </a:t>
            </a:r>
            <a:r>
              <a:rPr lang="en-US" sz="1800" b="1" dirty="0" err="1">
                <a:solidFill>
                  <a:srgbClr val="7030A0"/>
                </a:solidFill>
              </a:rPr>
              <a:t>Userid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7030A0"/>
                </a:solidFill>
              </a:rPr>
              <a:t>Password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35256-982C-4C3E-968B-BC14F5A4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057400"/>
            <a:ext cx="6248400" cy="42438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1600200" y="5591628"/>
            <a:ext cx="19812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2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846E1-0779-47CF-AC29-DB14D4DCA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2" t="11964" r="5883" b="8356"/>
          <a:stretch/>
        </p:blipFill>
        <p:spPr>
          <a:xfrm>
            <a:off x="1578482" y="2523309"/>
            <a:ext cx="6489586" cy="3855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RAND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738" y="1262835"/>
            <a:ext cx="7857182" cy="1175565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3200" b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000" b="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000" b="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/>
            <a:r>
              <a:rPr lang="en-US" sz="2200" i="0" kern="0" dirty="0"/>
              <a:t>After logging in, proceed to the </a:t>
            </a:r>
            <a:r>
              <a:rPr lang="en-US" sz="2200" b="1" i="0" kern="0" dirty="0">
                <a:solidFill>
                  <a:srgbClr val="7030A0"/>
                </a:solidFill>
              </a:rPr>
              <a:t>Data Downloads</a:t>
            </a:r>
            <a:r>
              <a:rPr lang="en-US" sz="2200" i="0" kern="0" dirty="0"/>
              <a:t> page</a:t>
            </a:r>
          </a:p>
          <a:p>
            <a:pPr marL="342900" indent="-342900"/>
            <a:r>
              <a:rPr lang="en-US" sz="2200" i="0" kern="0" dirty="0"/>
              <a:t>The RAND versions of the HRS data can be found in the </a:t>
            </a:r>
            <a:r>
              <a:rPr lang="en-US" sz="2200" b="1" i="0" kern="0" dirty="0">
                <a:solidFill>
                  <a:srgbClr val="7030A0"/>
                </a:solidFill>
              </a:rPr>
              <a:t>RAND Contributed Files</a:t>
            </a:r>
            <a:r>
              <a:rPr lang="en-US" sz="2200" i="0" kern="0" dirty="0"/>
              <a:t> and </a:t>
            </a:r>
            <a:r>
              <a:rPr lang="en-US" sz="2200" b="1" i="0" kern="0" dirty="0">
                <a:solidFill>
                  <a:srgbClr val="7030A0"/>
                </a:solidFill>
              </a:rPr>
              <a:t>HRS Biennial Data Products </a:t>
            </a:r>
            <a:r>
              <a:rPr lang="en-US" sz="2200" i="0" kern="0" dirty="0"/>
              <a:t>sections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669152" y="3955869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4564749" y="5388429"/>
            <a:ext cx="3352800" cy="115751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672779" y="3697515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46738" y="4191000"/>
            <a:ext cx="107363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66338F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87293" y="4283892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661895" y="4778829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672779" y="5348514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83666" y="5921829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54328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Included in the Download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295400"/>
            <a:ext cx="7772400" cy="4876800"/>
          </a:xfrm>
        </p:spPr>
        <p:txBody>
          <a:bodyPr/>
          <a:lstStyle/>
          <a:p>
            <a:r>
              <a:rPr lang="en-US" sz="2600" dirty="0"/>
              <a:t>Select desired format of file: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SAS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STATA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SPSS</a:t>
            </a:r>
          </a:p>
          <a:p>
            <a:r>
              <a:rPr lang="en-US" sz="2600" dirty="0"/>
              <a:t>Each .zip file contains the following: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Codebook or Data README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Formats (SAS)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Data file (SAS, STATA, SPSS)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Programs to create derived variables (SAS)</a:t>
            </a:r>
            <a:r>
              <a:rPr lang="en-US" sz="2200" baseline="30000" dirty="0"/>
              <a:t>*</a:t>
            </a:r>
          </a:p>
          <a:p>
            <a:pPr marL="285750" lvl="1" indent="-174625">
              <a:buNone/>
            </a:pPr>
            <a:endParaRPr lang="en-US" sz="2400" baseline="30000" dirty="0"/>
          </a:p>
          <a:p>
            <a:pPr marL="285750" lvl="1" indent="-174625">
              <a:buNone/>
            </a:pPr>
            <a:endParaRPr lang="en-US" sz="1600" baseline="30000" dirty="0"/>
          </a:p>
          <a:p>
            <a:pPr marL="228600" lvl="1" indent="-117475">
              <a:buNone/>
            </a:pPr>
            <a:r>
              <a:rPr lang="en-US" sz="1600" baseline="30000" dirty="0"/>
              <a:t>*</a:t>
            </a:r>
            <a:r>
              <a:rPr lang="en-US" sz="1600" dirty="0"/>
              <a:t>	The RAND HRS Longitudinal File, and the RAND HRS Detailed Imputations File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650917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up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051300"/>
          </a:xfrm>
        </p:spPr>
        <p:txBody>
          <a:bodyPr/>
          <a:lstStyle/>
          <a:p>
            <a:r>
              <a:rPr lang="en-US" sz="2600" dirty="0"/>
              <a:t>Many of the variables derived by RAND have been </a:t>
            </a:r>
            <a:r>
              <a:rPr lang="en-US" sz="2600" b="1" dirty="0">
                <a:solidFill>
                  <a:srgbClr val="66338F"/>
                </a:solidFill>
              </a:rPr>
              <a:t>assigned SAS formats </a:t>
            </a:r>
            <a:r>
              <a:rPr lang="en-US" sz="2600" dirty="0"/>
              <a:t>or value labels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600" dirty="0"/>
              <a:t>To view data, you will first need to create a </a:t>
            </a:r>
            <a:r>
              <a:rPr lang="en-US" sz="2600" b="1" dirty="0">
                <a:solidFill>
                  <a:srgbClr val="66338F"/>
                </a:solidFill>
              </a:rPr>
              <a:t>formats catalog</a:t>
            </a:r>
            <a:r>
              <a:rPr lang="en-US" sz="2600" dirty="0"/>
              <a:t> using the following code:</a:t>
            </a:r>
          </a:p>
          <a:p>
            <a:pPr marL="917575" lvl="1" indent="0">
              <a:buNone/>
            </a:pPr>
            <a:endParaRPr lang="en-US" sz="2000" dirty="0"/>
          </a:p>
          <a:p>
            <a:pPr marL="917575" lvl="1" indent="0">
              <a:buNone/>
            </a:pPr>
            <a:r>
              <a:rPr lang="en-US" sz="2000"/>
              <a:t>libname </a:t>
            </a:r>
            <a:r>
              <a:rPr lang="en-US" sz="2000" dirty="0" err="1"/>
              <a:t>library</a:t>
            </a:r>
            <a:r>
              <a:rPr lang="en-US" sz="2000" dirty="0"/>
              <a:t> “[fill in file path here]”;</a:t>
            </a:r>
          </a:p>
          <a:p>
            <a:pPr marL="917575" lvl="1" indent="0">
              <a:buNone/>
            </a:pPr>
            <a:r>
              <a:rPr lang="en-US" sz="2000" dirty="0"/>
              <a:t>proc format library=library </a:t>
            </a:r>
            <a:r>
              <a:rPr lang="en-US" sz="2000" dirty="0" err="1"/>
              <a:t>cntlin</a:t>
            </a:r>
            <a:r>
              <a:rPr lang="en-US" sz="2000" dirty="0"/>
              <a:t>=</a:t>
            </a:r>
            <a:r>
              <a:rPr lang="en-US" sz="2000" dirty="0" err="1"/>
              <a:t>library.sasfmts</a:t>
            </a:r>
            <a:r>
              <a:rPr lang="en-US" sz="2000" dirty="0"/>
              <a:t>;</a:t>
            </a:r>
          </a:p>
          <a:p>
            <a:pPr marL="917575" lvl="1" indent="0">
              <a:buNone/>
            </a:pPr>
            <a:r>
              <a:rPr lang="en-US" sz="2000" dirty="0"/>
              <a:t>run;</a:t>
            </a:r>
          </a:p>
          <a:p>
            <a:pPr marL="917575" lvl="1" indent="0">
              <a:buNone/>
            </a:pPr>
            <a:endParaRPr lang="en-US" sz="1000" dirty="0"/>
          </a:p>
          <a:p>
            <a:pPr lvl="0">
              <a:buClr>
                <a:srgbClr val="000000"/>
              </a:buClr>
            </a:pPr>
            <a:r>
              <a:rPr lang="en-US" sz="2600" dirty="0">
                <a:solidFill>
                  <a:srgbClr val="000000"/>
                </a:solidFill>
              </a:rPr>
              <a:t>This will create a file called </a:t>
            </a:r>
            <a:r>
              <a:rPr lang="en-US" sz="2600" b="1" dirty="0">
                <a:solidFill>
                  <a:srgbClr val="66338F"/>
                </a:solidFill>
              </a:rPr>
              <a:t>[file path]\formats.sas7bdat</a:t>
            </a:r>
          </a:p>
          <a:p>
            <a:pPr marL="3175" lvl="1" indent="0"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Merge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838200" y="3886200"/>
            <a:ext cx="73152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data </a:t>
            </a:r>
            <a:r>
              <a:rPr lang="en-US" altLang="en-US" sz="1800" b="0" i="0" dirty="0" err="1">
                <a:latin typeface="Franklin Gothic Book" panose="020B0503020102020204" pitchFamily="34" charset="0"/>
              </a:rPr>
              <a:t>hrsout.newhrs</a:t>
            </a:r>
            <a:r>
              <a:rPr lang="en-US" altLang="en-US" sz="1800" b="0" i="0" dirty="0">
                <a:latin typeface="Franklin Gothic Book" panose="020B0503020102020204" pitchFamily="34" charset="0"/>
              </a:rPr>
              <a:t>;</a:t>
            </a:r>
          </a:p>
          <a:p>
            <a:pPr marL="23018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merge	</a:t>
            </a:r>
            <a:r>
              <a:rPr lang="en-US" altLang="en-US" sz="1800" b="0" i="0" dirty="0" err="1">
                <a:latin typeface="Franklin Gothic Book" panose="020B0503020102020204" pitchFamily="34" charset="0"/>
              </a:rPr>
              <a:t>hrsin</a:t>
            </a:r>
            <a:r>
              <a:rPr lang="en-US" altLang="en-US" sz="1800" b="0" i="0" dirty="0">
                <a:latin typeface="Franklin Gothic Book" panose="020B0503020102020204" pitchFamily="34" charset="0"/>
              </a:rPr>
              <a:t>. randhrs1992_2014v2 (keep=HHIDPN R12JCTEN ..)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                hrsin.h14f2a (keep=HHIDPN OQR020 ..)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	hrsin.randhrsimp1992_2014v2 (keep=HHIDPN ..)</a:t>
            </a:r>
          </a:p>
          <a:p>
            <a:pPr marL="23018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by HHIDPN;</a:t>
            </a:r>
          </a:p>
          <a:p>
            <a:pPr marL="23018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[ code to derive new variables]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 rot="10800000" flipV="1">
            <a:off x="3160712" y="2516326"/>
            <a:ext cx="27432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RAND HRS 2014 Fat File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(h14f2a)</a:t>
            </a:r>
          </a:p>
        </p:txBody>
      </p:sp>
      <p:sp>
        <p:nvSpPr>
          <p:cNvPr id="6" name="Text Box 70"/>
          <p:cNvSpPr txBox="1">
            <a:spLocks noChangeArrowheads="1"/>
          </p:cNvSpPr>
          <p:nvPr/>
        </p:nvSpPr>
        <p:spPr bwMode="auto">
          <a:xfrm rot="10800000" flipV="1">
            <a:off x="381000" y="1789294"/>
            <a:ext cx="27432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RAND HRS Longitudinal File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(randhrs1992_2014v2)</a:t>
            </a:r>
          </a:p>
        </p:txBody>
      </p:sp>
      <p:sp>
        <p:nvSpPr>
          <p:cNvPr id="7" name="Text Box 71"/>
          <p:cNvSpPr txBox="1">
            <a:spLocks noChangeArrowheads="1"/>
          </p:cNvSpPr>
          <p:nvPr/>
        </p:nvSpPr>
        <p:spPr bwMode="auto">
          <a:xfrm rot="10800000" flipV="1">
            <a:off x="5943600" y="1788319"/>
            <a:ext cx="289242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RAND HRS Detailed Imputations File (randhrsimp1992_2014v2)</a:t>
            </a:r>
          </a:p>
        </p:txBody>
      </p:sp>
      <p:cxnSp>
        <p:nvCxnSpPr>
          <p:cNvPr id="12" name="Straight Arrow Connector 11"/>
          <p:cNvCxnSpPr>
            <a:cxnSpLocks/>
            <a:stCxn id="6" idx="2"/>
          </p:cNvCxnSpPr>
          <p:nvPr/>
        </p:nvCxnSpPr>
        <p:spPr bwMode="auto">
          <a:xfrm>
            <a:off x="1752600" y="2712624"/>
            <a:ext cx="225424" cy="11735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5" idx="2"/>
          </p:cNvCxnSpPr>
          <p:nvPr/>
        </p:nvCxnSpPr>
        <p:spPr bwMode="auto">
          <a:xfrm>
            <a:off x="4532312" y="3162657"/>
            <a:ext cx="0" cy="6473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cxnSpLocks/>
            <a:stCxn id="7" idx="2"/>
          </p:cNvCxnSpPr>
          <p:nvPr/>
        </p:nvCxnSpPr>
        <p:spPr bwMode="auto">
          <a:xfrm flipH="1">
            <a:off x="7086600" y="2711649"/>
            <a:ext cx="303212" cy="10983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896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Overlap cases</a:t>
            </a:r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Two types of overlap case users should be aware of: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HRS-AHEAD overlaps</a:t>
            </a:r>
          </a:p>
          <a:p>
            <a:pPr marL="690562" lvl="1" indent="-342900">
              <a:lnSpc>
                <a:spcPct val="90000"/>
              </a:lnSpc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Interviewed in 1992 as </a:t>
            </a:r>
            <a:r>
              <a:rPr lang="en-US" altLang="en-US" sz="2200" b="1" dirty="0">
                <a:solidFill>
                  <a:srgbClr val="66338F"/>
                </a:solidFill>
              </a:rPr>
              <a:t>HRS households</a:t>
            </a:r>
            <a:r>
              <a:rPr lang="en-US" altLang="en-US" sz="2200" dirty="0"/>
              <a:t>, with HRS IDs</a:t>
            </a:r>
          </a:p>
          <a:p>
            <a:pPr marL="690562" lvl="1" indent="-342900">
              <a:lnSpc>
                <a:spcPct val="90000"/>
              </a:lnSpc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Given to AHEAD 1993, and continue to be </a:t>
            </a:r>
            <a:r>
              <a:rPr lang="en-US" altLang="en-US" sz="2200" b="1" dirty="0">
                <a:solidFill>
                  <a:srgbClr val="66338F"/>
                </a:solidFill>
              </a:rPr>
              <a:t>followed as AHEAD </a:t>
            </a:r>
            <a:r>
              <a:rPr lang="en-US" altLang="en-US" sz="2200" dirty="0"/>
              <a:t>households, with AHEAD IDs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AHEAD-AHEAD overlaps</a:t>
            </a:r>
          </a:p>
          <a:p>
            <a:pPr marL="690562" lvl="1" indent="-342900">
              <a:lnSpc>
                <a:spcPct val="90000"/>
              </a:lnSpc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Married into a different AHEAD household</a:t>
            </a:r>
          </a:p>
          <a:p>
            <a:pPr marL="690562" lvl="1" indent="-342900">
              <a:lnSpc>
                <a:spcPct val="90000"/>
              </a:lnSpc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Linked longitudinally in RAND HRS data products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More information available in the </a:t>
            </a:r>
            <a:r>
              <a:rPr lang="en-US" altLang="en-US" sz="2600" b="1" dirty="0">
                <a:solidFill>
                  <a:srgbClr val="66338F"/>
                </a:solidFill>
              </a:rPr>
              <a:t>RAND HRS Longitudinal File codebook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338" y="2286000"/>
            <a:ext cx="7327323" cy="2708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/>
              <a:t>RAND Center for the Study of Aging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solidFill>
                  <a:srgbClr val="66338F"/>
                </a:solidFill>
                <a:hlinkClick r:id="rId3"/>
              </a:rPr>
              <a:t>www.rand.org/labor/aging</a:t>
            </a:r>
            <a:endParaRPr lang="en-US" dirty="0">
              <a:solidFill>
                <a:srgbClr val="66338F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/>
              <a:t>RAND HRS Help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Email: </a:t>
            </a:r>
            <a:r>
              <a:rPr lang="en-US" dirty="0">
                <a:hlinkClick r:id="rId4"/>
              </a:rPr>
              <a:t>randhrshelp@rand.org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0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Facilitate Longitudinal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482725"/>
            <a:ext cx="7772400" cy="4664650"/>
          </a:xfrm>
        </p:spPr>
        <p:txBody>
          <a:bodyPr/>
          <a:lstStyle/>
          <a:p>
            <a:r>
              <a:rPr lang="en-US" sz="2800" dirty="0"/>
              <a:t>RAND data files contain observations for </a:t>
            </a:r>
            <a:r>
              <a:rPr lang="en-US" sz="2800" b="1" dirty="0">
                <a:solidFill>
                  <a:srgbClr val="66338F"/>
                </a:solidFill>
              </a:rPr>
              <a:t>every individual</a:t>
            </a:r>
            <a:r>
              <a:rPr lang="en-US" sz="2800" dirty="0"/>
              <a:t> who has </a:t>
            </a:r>
            <a:r>
              <a:rPr lang="en-US" sz="2800" b="1" dirty="0">
                <a:solidFill>
                  <a:srgbClr val="66338F"/>
                </a:solidFill>
              </a:rPr>
              <a:t>ever completed </a:t>
            </a:r>
            <a:r>
              <a:rPr lang="en-US" sz="2800" dirty="0"/>
              <a:t>a survey</a:t>
            </a:r>
            <a:r>
              <a:rPr lang="en-US" sz="2800" baseline="30000" dirty="0"/>
              <a:t>*</a:t>
            </a:r>
            <a:r>
              <a:rPr lang="en-US" sz="2800" dirty="0"/>
              <a:t> from the HRS </a:t>
            </a:r>
          </a:p>
          <a:p>
            <a:r>
              <a:rPr lang="en-US" sz="2800" dirty="0"/>
              <a:t>Variables are constructed to be </a:t>
            </a:r>
            <a:r>
              <a:rPr lang="en-US" sz="2800" b="1" dirty="0">
                <a:solidFill>
                  <a:srgbClr val="66338F"/>
                </a:solidFill>
              </a:rPr>
              <a:t>longitudinally comparable</a:t>
            </a:r>
            <a:r>
              <a:rPr lang="en-US" sz="2800" dirty="0"/>
              <a:t> across survey years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400" dirty="0"/>
              <a:t>Consistent </a:t>
            </a:r>
            <a:r>
              <a:rPr lang="en-US" sz="2400" b="1" dirty="0">
                <a:solidFill>
                  <a:srgbClr val="66338F"/>
                </a:solidFill>
              </a:rPr>
              <a:t>naming</a:t>
            </a:r>
            <a:r>
              <a:rPr lang="en-US" sz="2400" dirty="0"/>
              <a:t> conventions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400" dirty="0"/>
              <a:t>Extensive </a:t>
            </a:r>
            <a:r>
              <a:rPr lang="en-US" sz="2400" b="1" dirty="0">
                <a:solidFill>
                  <a:srgbClr val="66338F"/>
                </a:solidFill>
              </a:rPr>
              <a:t>documentation</a:t>
            </a:r>
            <a:r>
              <a:rPr lang="en-US" sz="2400" dirty="0"/>
              <a:t>, especially useful for tracking cross-wave changes in the survey instrument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5626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 algn="l"/>
            <a:r>
              <a:rPr lang="en-US" sz="1600" b="0" i="0" baseline="30000" dirty="0">
                <a:latin typeface="Franklin Gothic Book" panose="020B0503020102020204" pitchFamily="34" charset="0"/>
              </a:rPr>
              <a:t>*</a:t>
            </a:r>
            <a:r>
              <a:rPr lang="en-US" sz="1600" b="0" i="0" dirty="0">
                <a:latin typeface="Franklin Gothic Book" panose="020B0503020102020204" pitchFamily="34" charset="0"/>
              </a:rPr>
              <a:t>	Later slides provide details on which survey respondents must complete in order to be included in a particular RAND data file.</a:t>
            </a:r>
          </a:p>
        </p:txBody>
      </p:sp>
    </p:spTree>
    <p:extLst>
      <p:ext uri="{BB962C8B-B14F-4D97-AF65-F5344CB8AC3E}">
        <p14:creationId xmlns:p14="http://schemas.microsoft.com/office/powerpoint/2010/main" val="101936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295400"/>
            <a:ext cx="7772400" cy="879475"/>
          </a:xfrm>
        </p:spPr>
        <p:txBody>
          <a:bodyPr/>
          <a:lstStyle/>
          <a:p>
            <a:r>
              <a:rPr lang="en-US" sz="2800" dirty="0"/>
              <a:t>All </a:t>
            </a:r>
            <a:r>
              <a:rPr lang="en-US" sz="2800" b="1" dirty="0">
                <a:solidFill>
                  <a:srgbClr val="66338F"/>
                </a:solidFill>
              </a:rPr>
              <a:t>derived</a:t>
            </a:r>
            <a:r>
              <a:rPr lang="en-US" sz="2800" dirty="0"/>
              <a:t> variables in RAND HRS data files follow a standardized naming convention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0200" y="3100550"/>
            <a:ext cx="655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000" b="0" i="0" dirty="0">
                <a:latin typeface="Calibri"/>
              </a:rPr>
              <a:t>R</a:t>
            </a:r>
            <a:r>
              <a:rPr lang="en-US" sz="7000" b="0" i="0" dirty="0">
                <a:solidFill>
                  <a:srgbClr val="66338F"/>
                </a:solidFill>
                <a:latin typeface="Calibri"/>
              </a:rPr>
              <a:t>6</a:t>
            </a:r>
            <a:r>
              <a:rPr lang="en-US" sz="7000" b="0" i="0" dirty="0">
                <a:latin typeface="Calibri"/>
              </a:rPr>
              <a:t>SHLT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4337917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dirty="0">
                <a:latin typeface="Calibri"/>
              </a:rPr>
              <a:t>Who variable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dirty="0">
                <a:latin typeface="Calibri"/>
              </a:rPr>
              <a:t>reports on</a:t>
            </a:r>
            <a:r>
              <a:rPr lang="en-US" sz="2400" b="0" i="0" dirty="0">
                <a:latin typeface="Calibri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u="sng" dirty="0">
                <a:latin typeface="Calibri"/>
              </a:rPr>
              <a:t>R</a:t>
            </a:r>
            <a:r>
              <a:rPr lang="en-US" sz="2400" b="0" i="0" dirty="0">
                <a:latin typeface="Calibri"/>
              </a:rPr>
              <a:t>espondent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u="sng" dirty="0">
                <a:latin typeface="Calibri"/>
              </a:rPr>
              <a:t>S</a:t>
            </a:r>
            <a:r>
              <a:rPr lang="en-US" sz="2400" b="0" i="0" dirty="0">
                <a:latin typeface="Calibri"/>
              </a:rPr>
              <a:t>pouse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u="sng" dirty="0">
                <a:latin typeface="Calibri"/>
              </a:rPr>
              <a:t>H</a:t>
            </a:r>
            <a:r>
              <a:rPr lang="en-US" sz="2400" b="0" i="0" dirty="0">
                <a:latin typeface="Calibri"/>
              </a:rPr>
              <a:t>ousehold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71800" y="3838509"/>
            <a:ext cx="533400" cy="4992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76600" y="2362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dirty="0">
                <a:solidFill>
                  <a:srgbClr val="66338F"/>
                </a:solidFill>
                <a:latin typeface="Calibri"/>
              </a:rPr>
              <a:t>RAND HRS Wave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90850" y="2823865"/>
            <a:ext cx="0" cy="475481"/>
          </a:xfrm>
          <a:prstGeom prst="straightConnector1">
            <a:avLst/>
          </a:prstGeom>
          <a:noFill/>
          <a:ln w="38100" cap="flat" cmpd="sng" algn="ctr">
            <a:solidFill>
              <a:srgbClr val="66338F"/>
            </a:solidFill>
            <a:prstDash val="soli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913586" y="4631256"/>
            <a:ext cx="30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dirty="0">
                <a:latin typeface="Calibri"/>
              </a:rPr>
              <a:t>Variable stem</a:t>
            </a:r>
            <a:r>
              <a:rPr lang="en-US" sz="2400" b="0" i="0" dirty="0">
                <a:latin typeface="Calibri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latin typeface="Calibri"/>
              </a:rPr>
              <a:t>Self-reported health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10200" y="4065346"/>
            <a:ext cx="304800" cy="56591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689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Variable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Each group of variables has standardized documentation in the Codebook:</a:t>
            </a:r>
          </a:p>
          <a:p>
            <a:r>
              <a:rPr lang="en-US" sz="2000" b="1" dirty="0"/>
              <a:t>Variable list</a:t>
            </a:r>
            <a:r>
              <a:rPr lang="en-US" sz="2000" dirty="0"/>
              <a:t>: for each wave, contains </a:t>
            </a:r>
            <a:r>
              <a:rPr lang="en-US" sz="2000" b="1" dirty="0">
                <a:solidFill>
                  <a:srgbClr val="66338F"/>
                </a:solidFill>
              </a:rPr>
              <a:t>name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338F"/>
                </a:solidFill>
              </a:rPr>
              <a:t>label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66338F"/>
                </a:solidFill>
              </a:rPr>
              <a:t>variable type</a:t>
            </a:r>
            <a:r>
              <a:rPr lang="en-US" sz="2000" dirty="0"/>
              <a:t> (continuous or categorical)</a:t>
            </a:r>
          </a:p>
          <a:p>
            <a:r>
              <a:rPr lang="en-US" sz="2000" b="1" dirty="0"/>
              <a:t>Descriptive statistics:</a:t>
            </a:r>
            <a:r>
              <a:rPr lang="en-US" sz="2000" dirty="0"/>
              <a:t> N, mean, </a:t>
            </a:r>
            <a:r>
              <a:rPr lang="en-US" sz="2000" dirty="0" err="1"/>
              <a:t>std</a:t>
            </a:r>
            <a:r>
              <a:rPr lang="en-US" sz="2000" dirty="0"/>
              <a:t> deviation, minimum, maximum</a:t>
            </a:r>
            <a:endParaRPr lang="en-US" sz="2000" b="1" dirty="0"/>
          </a:p>
          <a:p>
            <a:r>
              <a:rPr lang="en-US" sz="2000" b="1" dirty="0"/>
              <a:t>Categorical variable codes</a:t>
            </a:r>
            <a:r>
              <a:rPr lang="en-US" sz="2000" dirty="0"/>
              <a:t>: all variable </a:t>
            </a:r>
            <a:r>
              <a:rPr lang="en-US" sz="2000" b="1" dirty="0">
                <a:solidFill>
                  <a:srgbClr val="66338F"/>
                </a:solidFill>
              </a:rPr>
              <a:t>values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66338F"/>
                </a:solidFill>
              </a:rPr>
              <a:t>frequencies</a:t>
            </a:r>
            <a:r>
              <a:rPr lang="en-US" sz="2000" dirty="0"/>
              <a:t> by survey wave</a:t>
            </a:r>
          </a:p>
          <a:p>
            <a:r>
              <a:rPr lang="en-US" sz="2000" b="1" dirty="0"/>
              <a:t>How constructed</a:t>
            </a:r>
            <a:r>
              <a:rPr lang="en-US" sz="2000" dirty="0"/>
              <a:t>: defines what information the variable captures and describes missing values</a:t>
            </a:r>
          </a:p>
          <a:p>
            <a:r>
              <a:rPr lang="en-US" sz="2000" b="1" dirty="0"/>
              <a:t>Cross wave differences in the original HRS data</a:t>
            </a:r>
            <a:r>
              <a:rPr lang="en-US" sz="2000" dirty="0"/>
              <a:t>: describes any changes in the survey that may </a:t>
            </a:r>
            <a:r>
              <a:rPr lang="en-US" sz="2000" b="1" dirty="0">
                <a:solidFill>
                  <a:srgbClr val="66338F"/>
                </a:solidFill>
              </a:rPr>
              <a:t>impact longitudinal analysis</a:t>
            </a:r>
            <a:r>
              <a:rPr lang="en-US" sz="2000" dirty="0"/>
              <a:t> </a:t>
            </a:r>
          </a:p>
          <a:p>
            <a:r>
              <a:rPr lang="en-US" sz="2000" b="1" dirty="0"/>
              <a:t>HRS variables used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66338F"/>
                </a:solidFill>
              </a:rPr>
              <a:t>name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66338F"/>
                </a:solidFill>
              </a:rPr>
              <a:t>label</a:t>
            </a:r>
            <a:r>
              <a:rPr lang="en-US" sz="2000" dirty="0"/>
              <a:t> of all </a:t>
            </a:r>
            <a:r>
              <a:rPr lang="en-US" sz="2000" b="1" dirty="0">
                <a:solidFill>
                  <a:srgbClr val="66338F"/>
                </a:solidFill>
              </a:rPr>
              <a:t>raw HRS</a:t>
            </a:r>
            <a:r>
              <a:rPr lang="en-US" sz="2000" dirty="0"/>
              <a:t> variables used to construct the variable</a:t>
            </a:r>
          </a:p>
        </p:txBody>
      </p:sp>
    </p:spTree>
    <p:extLst>
      <p:ext uri="{BB962C8B-B14F-4D97-AF65-F5344CB8AC3E}">
        <p14:creationId xmlns:p14="http://schemas.microsoft.com/office/powerpoint/2010/main" val="199921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(V2)</a:t>
            </a:r>
            <a:endParaRPr lang="en-US" altLang="en-US" sz="2000" b="1" i="0" kern="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81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9" grpId="0" animBg="1"/>
      <p:bldP spid="7" grpId="0"/>
      <p:bldP spid="18" grpId="0" animBg="1"/>
      <p:bldP spid="17" grpId="0" animBg="1"/>
      <p:bldP spid="6" grpId="0"/>
      <p:bldP spid="20" grpId="0" animBg="1"/>
      <p:bldP spid="21" grpId="0" animBg="1"/>
      <p:bldP spid="5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HRS Longitudinal File</a:t>
            </a:r>
            <a:br>
              <a:rPr lang="en-US" dirty="0"/>
            </a:br>
            <a:r>
              <a:rPr lang="en-US" sz="2400" dirty="0"/>
              <a:t>2014 (V2)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676400"/>
            <a:ext cx="7772400" cy="4432300"/>
          </a:xfrm>
        </p:spPr>
        <p:txBody>
          <a:bodyPr/>
          <a:lstStyle/>
          <a:p>
            <a:r>
              <a:rPr lang="en-US" sz="2600" dirty="0"/>
              <a:t>Easy-to-use </a:t>
            </a:r>
            <a:r>
              <a:rPr lang="en-US" sz="2600" b="1" dirty="0">
                <a:solidFill>
                  <a:srgbClr val="66338F"/>
                </a:solidFill>
              </a:rPr>
              <a:t>entry point</a:t>
            </a:r>
            <a:r>
              <a:rPr lang="en-US" sz="2600" dirty="0"/>
              <a:t> to HRS data</a:t>
            </a:r>
          </a:p>
          <a:p>
            <a:r>
              <a:rPr lang="en-US" sz="2600" dirty="0"/>
              <a:t>Contains </a:t>
            </a:r>
            <a:r>
              <a:rPr lang="en-US" sz="2600" b="1" dirty="0">
                <a:solidFill>
                  <a:srgbClr val="66338F"/>
                </a:solidFill>
              </a:rPr>
              <a:t>rich subset</a:t>
            </a:r>
            <a:r>
              <a:rPr lang="en-US" sz="2600" dirty="0"/>
              <a:t> of HRS information for </a:t>
            </a:r>
            <a:r>
              <a:rPr lang="en-US" sz="2600" b="1" dirty="0">
                <a:solidFill>
                  <a:srgbClr val="66338F"/>
                </a:solidFill>
              </a:rPr>
              <a:t>every individual</a:t>
            </a:r>
            <a:r>
              <a:rPr lang="en-US" sz="2600" dirty="0"/>
              <a:t> who has completed at least </a:t>
            </a:r>
            <a:r>
              <a:rPr lang="en-US" sz="2600" b="1" dirty="0">
                <a:solidFill>
                  <a:srgbClr val="66338F"/>
                </a:solidFill>
              </a:rPr>
              <a:t>one wave</a:t>
            </a:r>
            <a:r>
              <a:rPr lang="en-US" sz="2600" dirty="0"/>
              <a:t> of the core HRS, along with analogous </a:t>
            </a:r>
            <a:r>
              <a:rPr lang="en-US" sz="2600" b="1" dirty="0">
                <a:solidFill>
                  <a:srgbClr val="66338F"/>
                </a:solidFill>
              </a:rPr>
              <a:t>spouse </a:t>
            </a:r>
            <a:r>
              <a:rPr lang="en-US" sz="2600" dirty="0"/>
              <a:t>variables</a:t>
            </a:r>
          </a:p>
          <a:p>
            <a:r>
              <a:rPr lang="en-US" sz="2600" dirty="0"/>
              <a:t>Data available from </a:t>
            </a:r>
            <a:r>
              <a:rPr lang="en-US" sz="2600" b="1" dirty="0">
                <a:solidFill>
                  <a:srgbClr val="66338F"/>
                </a:solidFill>
              </a:rPr>
              <a:t>1992-2014</a:t>
            </a:r>
            <a:endParaRPr lang="en-US" sz="2600" b="1" baseline="30000" dirty="0">
              <a:solidFill>
                <a:srgbClr val="66338F"/>
              </a:solidFill>
            </a:endParaRPr>
          </a:p>
          <a:p>
            <a:r>
              <a:rPr lang="en-US" sz="2600" dirty="0"/>
              <a:t>All variables have </a:t>
            </a:r>
            <a:r>
              <a:rPr lang="en-US" sz="2600" b="1" dirty="0">
                <a:solidFill>
                  <a:srgbClr val="66338F"/>
                </a:solidFill>
              </a:rPr>
              <a:t>standardized naming</a:t>
            </a:r>
            <a:r>
              <a:rPr lang="en-US" sz="2600" dirty="0"/>
              <a:t> conventions and are </a:t>
            </a:r>
            <a:r>
              <a:rPr lang="en-US" sz="2600" b="1" dirty="0">
                <a:solidFill>
                  <a:srgbClr val="66338F"/>
                </a:solidFill>
              </a:rPr>
              <a:t>well documented</a:t>
            </a:r>
          </a:p>
          <a:p>
            <a:r>
              <a:rPr lang="en-US" sz="2600" b="1" dirty="0">
                <a:solidFill>
                  <a:srgbClr val="66338F"/>
                </a:solidFill>
              </a:rPr>
              <a:t>Easily merges</a:t>
            </a:r>
            <a:r>
              <a:rPr lang="en-US" sz="2600" dirty="0"/>
              <a:t> with all other RAND HRS data files, as well as raw HRS data modules</a:t>
            </a:r>
          </a:p>
          <a:p>
            <a:pPr marL="0" indent="0">
              <a:buNone/>
            </a:pPr>
            <a:endParaRPr lang="en-US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301070142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E2A856"/>
      </a:lt2>
      <a:accent1>
        <a:srgbClr val="006C64"/>
      </a:accent1>
      <a:accent2>
        <a:srgbClr val="8B0E04"/>
      </a:accent2>
      <a:accent3>
        <a:srgbClr val="FFFFFF"/>
      </a:accent3>
      <a:accent4>
        <a:srgbClr val="000000"/>
      </a:accent4>
      <a:accent5>
        <a:srgbClr val="AABAB8"/>
      </a:accent5>
      <a:accent6>
        <a:srgbClr val="7D0C03"/>
      </a:accent6>
      <a:hlink>
        <a:srgbClr val="993366"/>
      </a:hlink>
      <a:folHlink>
        <a:srgbClr val="00336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23927</TotalTime>
  <Words>3652</Words>
  <Application>Microsoft Office PowerPoint</Application>
  <PresentationFormat>Overhead</PresentationFormat>
  <Paragraphs>710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Franklin Gothic Book</vt:lpstr>
      <vt:lpstr>Franklin Gothic Medium</vt:lpstr>
      <vt:lpstr>Times New Roman</vt:lpstr>
      <vt:lpstr>Blank Presentation</vt:lpstr>
      <vt:lpstr>Complementing the Health and Retirement Study:   RAND HRS Data Files</vt:lpstr>
      <vt:lpstr>Acknowledgements</vt:lpstr>
      <vt:lpstr>New Names for RAND HRS Files</vt:lpstr>
      <vt:lpstr>Why RAND HRS Data Files?</vt:lpstr>
      <vt:lpstr>Facilitate Longitudinal Analyses</vt:lpstr>
      <vt:lpstr>Variable Names</vt:lpstr>
      <vt:lpstr>Derived Variable Documentation</vt:lpstr>
      <vt:lpstr>RAND HRS Data Products</vt:lpstr>
      <vt:lpstr>RAND HRS Longitudinal File 2014 (V2)</vt:lpstr>
      <vt:lpstr>Who (and What Survey) Is In Each Wave?</vt:lpstr>
      <vt:lpstr>What’s In RAND HRS Longitudinal File?</vt:lpstr>
      <vt:lpstr>Example: Tenure at Current Job 2012</vt:lpstr>
      <vt:lpstr>RAND HRS Data Products</vt:lpstr>
      <vt:lpstr>RAND HRS Fat Files </vt:lpstr>
      <vt:lpstr>What’s in RAND HRS Fat Files? (one for each survey year) </vt:lpstr>
      <vt:lpstr>Translating Household Level Variables</vt:lpstr>
      <vt:lpstr>Example: Wage/Salary, HRS 2006</vt:lpstr>
      <vt:lpstr>RAND HRS Data Products</vt:lpstr>
      <vt:lpstr>RAND Detailed Imputations File 2014 (V2)</vt:lpstr>
      <vt:lpstr>Imputation Methods</vt:lpstr>
      <vt:lpstr>Example: Individual Earnings (RwIEARN)</vt:lpstr>
      <vt:lpstr>Example: Value of all mortgages/land contracts (primary residence) (HwAMORT)</vt:lpstr>
      <vt:lpstr>RAND HRS Data Products</vt:lpstr>
      <vt:lpstr>RAND HRS Family Data Files 2014 (V1)</vt:lpstr>
      <vt:lpstr>RAND HRS Longitudinal vs. RAND HRS Family</vt:lpstr>
      <vt:lpstr>Example: Financial Assistance to Kids</vt:lpstr>
      <vt:lpstr>RAND HRS Data Products</vt:lpstr>
      <vt:lpstr>RAND HRS CAMS Data File 2015 (V2)</vt:lpstr>
      <vt:lpstr>RAND HRS CAMS Data File </vt:lpstr>
      <vt:lpstr>Example: Total transportation consumption (HwCTRANSC)</vt:lpstr>
      <vt:lpstr>RAND HRS Data Products</vt:lpstr>
      <vt:lpstr>RAND HRS Exit/Post-Exit Interview Files 2014 (V1)</vt:lpstr>
      <vt:lpstr>RAND HRS Exit/Post-Exit Interview Files</vt:lpstr>
      <vt:lpstr>Example: Disposition of Home</vt:lpstr>
      <vt:lpstr>RAND HRS Data Products</vt:lpstr>
      <vt:lpstr>RAND HRS Tax Calculations 2014 (V2)</vt:lpstr>
      <vt:lpstr>RAND HRS Tax Calculations </vt:lpstr>
      <vt:lpstr>RAND HRS Tax Calculations</vt:lpstr>
      <vt:lpstr>Getting Started Using RAND Data</vt:lpstr>
      <vt:lpstr>Identifying Respondents</vt:lpstr>
      <vt:lpstr>Identifying Households</vt:lpstr>
      <vt:lpstr>Downloading RAND Data</vt:lpstr>
      <vt:lpstr>Downloading RAND Data</vt:lpstr>
      <vt:lpstr>What’s Included in the Download </vt:lpstr>
      <vt:lpstr>Set up </vt:lpstr>
      <vt:lpstr>Sample Merge</vt:lpstr>
      <vt:lpstr>Overlap cases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Hayden, Orla</dc:creator>
  <cp:lastModifiedBy>patedm@gmail.com</cp:lastModifiedBy>
  <cp:revision>448</cp:revision>
  <cp:lastPrinted>1601-01-01T00:00:00Z</cp:lastPrinted>
  <dcterms:created xsi:type="dcterms:W3CDTF">1601-01-01T00:00:00Z</dcterms:created>
  <dcterms:modified xsi:type="dcterms:W3CDTF">2018-06-06T22:29:34Z</dcterms:modified>
</cp:coreProperties>
</file>